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tif" ContentType="image/tiff"/>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76" r:id="rId1"/>
  </p:sldMasterIdLst>
  <p:notesMasterIdLst>
    <p:notesMasterId r:id="rId124"/>
  </p:notesMasterIdLst>
  <p:handoutMasterIdLst>
    <p:handoutMasterId r:id="rId125"/>
  </p:handoutMasterIdLst>
  <p:sldIdLst>
    <p:sldId id="707" r:id="rId2"/>
    <p:sldId id="1153" r:id="rId3"/>
    <p:sldId id="747" r:id="rId4"/>
    <p:sldId id="1144" r:id="rId5"/>
    <p:sldId id="1145" r:id="rId6"/>
    <p:sldId id="1146" r:id="rId7"/>
    <p:sldId id="1147" r:id="rId8"/>
    <p:sldId id="1148" r:id="rId9"/>
    <p:sldId id="1149" r:id="rId10"/>
    <p:sldId id="1150" r:id="rId11"/>
    <p:sldId id="1151" r:id="rId12"/>
    <p:sldId id="1152" r:id="rId13"/>
    <p:sldId id="1035" r:id="rId14"/>
    <p:sldId id="1182" r:id="rId15"/>
    <p:sldId id="1036" r:id="rId16"/>
    <p:sldId id="1037" r:id="rId17"/>
    <p:sldId id="1038" r:id="rId18"/>
    <p:sldId id="1039" r:id="rId19"/>
    <p:sldId id="1040" r:id="rId20"/>
    <p:sldId id="1041" r:id="rId21"/>
    <p:sldId id="1042" r:id="rId22"/>
    <p:sldId id="1043" r:id="rId23"/>
    <p:sldId id="1044" r:id="rId24"/>
    <p:sldId id="1045" r:id="rId25"/>
    <p:sldId id="1046" r:id="rId26"/>
    <p:sldId id="1047" r:id="rId27"/>
    <p:sldId id="1048" r:id="rId28"/>
    <p:sldId id="1049" r:id="rId29"/>
    <p:sldId id="1050" r:id="rId30"/>
    <p:sldId id="1051" r:id="rId31"/>
    <p:sldId id="1052" r:id="rId32"/>
    <p:sldId id="1154" r:id="rId33"/>
    <p:sldId id="1155" r:id="rId34"/>
    <p:sldId id="1156" r:id="rId35"/>
    <p:sldId id="1157" r:id="rId36"/>
    <p:sldId id="1158" r:id="rId37"/>
    <p:sldId id="1159" r:id="rId38"/>
    <p:sldId id="1160" r:id="rId39"/>
    <p:sldId id="1161" r:id="rId40"/>
    <p:sldId id="1162" r:id="rId41"/>
    <p:sldId id="1163" r:id="rId42"/>
    <p:sldId id="1164" r:id="rId43"/>
    <p:sldId id="1165" r:id="rId44"/>
    <p:sldId id="1166" r:id="rId45"/>
    <p:sldId id="1167" r:id="rId46"/>
    <p:sldId id="1168" r:id="rId47"/>
    <p:sldId id="1169" r:id="rId48"/>
    <p:sldId id="1170" r:id="rId49"/>
    <p:sldId id="1171" r:id="rId50"/>
    <p:sldId id="1172" r:id="rId51"/>
    <p:sldId id="1173" r:id="rId52"/>
    <p:sldId id="1174" r:id="rId53"/>
    <p:sldId id="1175" r:id="rId54"/>
    <p:sldId id="1176" r:id="rId55"/>
    <p:sldId id="1177" r:id="rId56"/>
    <p:sldId id="1178" r:id="rId57"/>
    <p:sldId id="1179" r:id="rId58"/>
    <p:sldId id="1180" r:id="rId59"/>
    <p:sldId id="1181" r:id="rId60"/>
    <p:sldId id="1081" r:id="rId61"/>
    <p:sldId id="1082" r:id="rId62"/>
    <p:sldId id="1083" r:id="rId63"/>
    <p:sldId id="1084" r:id="rId64"/>
    <p:sldId id="1085" r:id="rId65"/>
    <p:sldId id="1086" r:id="rId66"/>
    <p:sldId id="1087" r:id="rId67"/>
    <p:sldId id="1088" r:id="rId68"/>
    <p:sldId id="1089" r:id="rId69"/>
    <p:sldId id="1090" r:id="rId70"/>
    <p:sldId id="1091" r:id="rId71"/>
    <p:sldId id="1092" r:id="rId72"/>
    <p:sldId id="1093" r:id="rId73"/>
    <p:sldId id="1094" r:id="rId74"/>
    <p:sldId id="1095" r:id="rId75"/>
    <p:sldId id="1096" r:id="rId76"/>
    <p:sldId id="1097" r:id="rId77"/>
    <p:sldId id="1098" r:id="rId78"/>
    <p:sldId id="1099" r:id="rId79"/>
    <p:sldId id="1100" r:id="rId80"/>
    <p:sldId id="1101" r:id="rId81"/>
    <p:sldId id="1102" r:id="rId82"/>
    <p:sldId id="1103" r:id="rId83"/>
    <p:sldId id="1104" r:id="rId84"/>
    <p:sldId id="1105" r:id="rId85"/>
    <p:sldId id="1106" r:id="rId86"/>
    <p:sldId id="1107" r:id="rId87"/>
    <p:sldId id="1108" r:id="rId88"/>
    <p:sldId id="1109" r:id="rId89"/>
    <p:sldId id="1110" r:id="rId90"/>
    <p:sldId id="1111" r:id="rId91"/>
    <p:sldId id="1112" r:id="rId92"/>
    <p:sldId id="1113" r:id="rId93"/>
    <p:sldId id="1114" r:id="rId94"/>
    <p:sldId id="1115" r:id="rId95"/>
    <p:sldId id="1116" r:id="rId96"/>
    <p:sldId id="1117" r:id="rId97"/>
    <p:sldId id="1118" r:id="rId98"/>
    <p:sldId id="1119" r:id="rId99"/>
    <p:sldId id="1120" r:id="rId100"/>
    <p:sldId id="1121" r:id="rId101"/>
    <p:sldId id="1122" r:id="rId102"/>
    <p:sldId id="1123" r:id="rId103"/>
    <p:sldId id="1124" r:id="rId104"/>
    <p:sldId id="1125" r:id="rId105"/>
    <p:sldId id="1126" r:id="rId106"/>
    <p:sldId id="1127" r:id="rId107"/>
    <p:sldId id="1128" r:id="rId108"/>
    <p:sldId id="1129" r:id="rId109"/>
    <p:sldId id="1130" r:id="rId110"/>
    <p:sldId id="1131" r:id="rId111"/>
    <p:sldId id="1132" r:id="rId112"/>
    <p:sldId id="1133" r:id="rId113"/>
    <p:sldId id="1134" r:id="rId114"/>
    <p:sldId id="1135" r:id="rId115"/>
    <p:sldId id="1136" r:id="rId116"/>
    <p:sldId id="1137" r:id="rId117"/>
    <p:sldId id="1138" r:id="rId118"/>
    <p:sldId id="1139" r:id="rId119"/>
    <p:sldId id="1140" r:id="rId120"/>
    <p:sldId id="1141" r:id="rId121"/>
    <p:sldId id="1142" r:id="rId122"/>
    <p:sldId id="1143" r:id="rId123"/>
  </p:sldIdLst>
  <p:sldSz cx="9144000" cy="6858000" type="screen4x3"/>
  <p:notesSz cx="6797675" cy="9928225"/>
  <p:defaultTextStyle>
    <a:defPPr>
      <a:defRPr lang="de-DE"/>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807"/>
    <a:srgbClr val="72AD46"/>
    <a:srgbClr val="FFCC66"/>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3" autoAdjust="0"/>
    <p:restoredTop sz="81561" autoAdjust="0"/>
  </p:normalViewPr>
  <p:slideViewPr>
    <p:cSldViewPr showGuides="1">
      <p:cViewPr varScale="1">
        <p:scale>
          <a:sx n="108" d="100"/>
          <a:sy n="108" d="100"/>
        </p:scale>
        <p:origin x="54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77" d="100"/>
          <a:sy n="77" d="100"/>
        </p:scale>
        <p:origin x="-1470" y="-96"/>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latin typeface="Arial" panose="020B0604020202020204" pitchFamily="34" charset="0"/>
                <a:cs typeface="Arial" panose="020B0604020202020204" pitchFamily="34" charset="0"/>
              </a:defRPr>
            </a:pPr>
            <a:r>
              <a:rPr lang="en-GB">
                <a:latin typeface="Arial" panose="020B0604020202020204" pitchFamily="34" charset="0"/>
                <a:cs typeface="Arial" panose="020B0604020202020204" pitchFamily="34" charset="0"/>
              </a:rPr>
              <a:t>Pathway resource list</a:t>
            </a:r>
          </a:p>
        </c:rich>
      </c:tx>
      <c:layout/>
      <c:overlay val="0"/>
    </c:title>
    <c:autoTitleDeleted val="0"/>
    <c:plotArea>
      <c:layout/>
      <c:pieChart>
        <c:varyColors val="1"/>
        <c:ser>
          <c:idx val="0"/>
          <c:order val="0"/>
          <c:tx>
            <c:strRef>
              <c:f>Sheet1!$B$1</c:f>
              <c:strCache>
                <c:ptCount val="1"/>
                <c:pt idx="0">
                  <c:v>Pathway resource list</c:v>
                </c:pt>
              </c:strCache>
            </c:strRef>
          </c:tx>
          <c:dPt>
            <c:idx val="0"/>
            <c:bubble3D val="0"/>
            <c:spPr>
              <a:solidFill>
                <a:schemeClr val="accent1">
                  <a:lumMod val="60000"/>
                  <a:lumOff val="40000"/>
                </a:schemeClr>
              </a:solidFill>
            </c:spPr>
          </c:dPt>
          <c:dPt>
            <c:idx val="1"/>
            <c:bubble3D val="0"/>
            <c:spPr>
              <a:solidFill>
                <a:schemeClr val="accent1">
                  <a:lumMod val="75000"/>
                </a:schemeClr>
              </a:solidFill>
            </c:spPr>
          </c:dPt>
          <c:dPt>
            <c:idx val="2"/>
            <c:bubble3D val="0"/>
            <c:spPr>
              <a:solidFill>
                <a:schemeClr val="accent1">
                  <a:lumMod val="50000"/>
                </a:schemeClr>
              </a:solidFill>
            </c:spPr>
          </c:dPt>
          <c:dPt>
            <c:idx val="3"/>
            <c:bubble3D val="0"/>
            <c:spPr>
              <a:solidFill>
                <a:schemeClr val="accent6">
                  <a:lumMod val="40000"/>
                  <a:lumOff val="60000"/>
                </a:schemeClr>
              </a:solidFill>
            </c:spPr>
          </c:dPt>
          <c:dPt>
            <c:idx val="4"/>
            <c:bubble3D val="0"/>
            <c:spPr>
              <a:solidFill>
                <a:srgbClr val="C00000"/>
              </a:solidFill>
            </c:spPr>
          </c:dPt>
          <c:dPt>
            <c:idx val="5"/>
            <c:bubble3D val="0"/>
            <c:spPr>
              <a:solidFill>
                <a:schemeClr val="bg1">
                  <a:lumMod val="65000"/>
                </a:schemeClr>
              </a:solidFill>
            </c:spPr>
          </c:dPt>
          <c:dPt>
            <c:idx val="6"/>
            <c:bubble3D val="0"/>
            <c:spPr>
              <a:solidFill>
                <a:schemeClr val="tx1">
                  <a:lumMod val="65000"/>
                  <a:lumOff val="35000"/>
                </a:schemeClr>
              </a:solidFill>
            </c:spPr>
          </c:dPt>
          <c:dPt>
            <c:idx val="7"/>
            <c:bubble3D val="0"/>
            <c:spPr>
              <a:solidFill>
                <a:schemeClr val="tx1">
                  <a:lumMod val="75000"/>
                  <a:lumOff val="25000"/>
                </a:schemeClr>
              </a:solidFill>
            </c:spPr>
          </c:dPt>
          <c:dPt>
            <c:idx val="8"/>
            <c:bubble3D val="0"/>
            <c:spPr>
              <a:solidFill>
                <a:schemeClr val="tx1">
                  <a:lumMod val="85000"/>
                  <a:lumOff val="15000"/>
                </a:schemeClr>
              </a:solidFill>
            </c:spPr>
          </c:dPt>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Sheet1!$A$2:$A$10</c:f>
              <c:strCache>
                <c:ptCount val="9"/>
                <c:pt idx="0">
                  <c:v>Protein-Protein Interactions</c:v>
                </c:pt>
                <c:pt idx="1">
                  <c:v>Metabolic Pathways</c:v>
                </c:pt>
                <c:pt idx="2">
                  <c:v>Signaling Pathways</c:v>
                </c:pt>
                <c:pt idx="3">
                  <c:v>Protein-Compound Interactions</c:v>
                </c:pt>
                <c:pt idx="4">
                  <c:v>Transcription Factors / Gene Regulatory Networks</c:v>
                </c:pt>
                <c:pt idx="5">
                  <c:v>Pathway Diagrams</c:v>
                </c:pt>
                <c:pt idx="6">
                  <c:v>Genetic Interaction Networks</c:v>
                </c:pt>
                <c:pt idx="7">
                  <c:v>Protein Sequence Focused</c:v>
                </c:pt>
                <c:pt idx="8">
                  <c:v>Other</c:v>
                </c:pt>
              </c:strCache>
            </c:strRef>
          </c:cat>
          <c:val>
            <c:numRef>
              <c:f>Sheet1!$B$2:$B$10</c:f>
              <c:numCache>
                <c:formatCode>General</c:formatCode>
                <c:ptCount val="9"/>
                <c:pt idx="0">
                  <c:v>257.0</c:v>
                </c:pt>
                <c:pt idx="1">
                  <c:v>133.0</c:v>
                </c:pt>
                <c:pt idx="2">
                  <c:v>95.0</c:v>
                </c:pt>
                <c:pt idx="3">
                  <c:v>81.0</c:v>
                </c:pt>
                <c:pt idx="4">
                  <c:v>80.0</c:v>
                </c:pt>
                <c:pt idx="5">
                  <c:v>61.0</c:v>
                </c:pt>
                <c:pt idx="6">
                  <c:v>28.0</c:v>
                </c:pt>
                <c:pt idx="7">
                  <c:v>25.0</c:v>
                </c:pt>
                <c:pt idx="8">
                  <c:v>17.0</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511636088668874"/>
          <c:y val="0.123325295275591"/>
          <c:w val="0.480160688433413"/>
          <c:h val="0.859083661417322"/>
        </c:manualLayout>
      </c:layout>
      <c:overlay val="0"/>
      <c:txPr>
        <a:bodyPr/>
        <a:lstStyle/>
        <a:p>
          <a:pPr>
            <a:defRPr>
              <a:latin typeface="Arial" panose="020B0604020202020204" pitchFamily="34" charset="0"/>
              <a:cs typeface="Arial" panose="020B0604020202020204" pitchFamily="34" charset="0"/>
            </a:defRPr>
          </a:pPr>
          <a:endParaRPr lang="en-US"/>
        </a:p>
      </c:txPr>
    </c:legend>
    <c:plotVisOnly val="1"/>
    <c:dispBlanksAs val="zero"/>
    <c:showDLblsOverMax val="0"/>
  </c:chart>
  <c:txPr>
    <a:bodyPr/>
    <a:lstStyle/>
    <a:p>
      <a:pPr>
        <a:defRPr sz="1800">
          <a:latin typeface="HelveticaNeueLT Pro 45 Lt" pitchFamily="34" charset="0"/>
        </a:defRPr>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4" y="2"/>
            <a:ext cx="2945659" cy="496411"/>
          </a:xfrm>
          <a:prstGeom prst="rect">
            <a:avLst/>
          </a:prstGeom>
          <a:noFill/>
          <a:ln w="9525">
            <a:noFill/>
            <a:miter lim="800000"/>
            <a:headEnd/>
            <a:tailEnd/>
          </a:ln>
          <a:effectLst/>
        </p:spPr>
        <p:txBody>
          <a:bodyPr vert="horz" wrap="square" lIns="91426" tIns="45714" rIns="91426" bIns="45714" numCol="1" anchor="t"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en-US"/>
          </a:p>
        </p:txBody>
      </p:sp>
      <p:sp>
        <p:nvSpPr>
          <p:cNvPr id="27651" name="Rectangle 3"/>
          <p:cNvSpPr>
            <a:spLocks noGrp="1" noChangeArrowheads="1"/>
          </p:cNvSpPr>
          <p:nvPr>
            <p:ph type="dt" sz="quarter" idx="1"/>
          </p:nvPr>
        </p:nvSpPr>
        <p:spPr bwMode="auto">
          <a:xfrm>
            <a:off x="3850447" y="2"/>
            <a:ext cx="2945659" cy="496411"/>
          </a:xfrm>
          <a:prstGeom prst="rect">
            <a:avLst/>
          </a:prstGeom>
          <a:noFill/>
          <a:ln w="9525">
            <a:noFill/>
            <a:miter lim="800000"/>
            <a:headEnd/>
            <a:tailEnd/>
          </a:ln>
          <a:effectLst/>
        </p:spPr>
        <p:txBody>
          <a:bodyPr vert="horz" wrap="square" lIns="91426" tIns="45714" rIns="91426" bIns="45714" numCol="1" anchor="t"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endParaRPr lang="en-US"/>
          </a:p>
        </p:txBody>
      </p:sp>
      <p:sp>
        <p:nvSpPr>
          <p:cNvPr id="27652" name="Rectangle 4"/>
          <p:cNvSpPr>
            <a:spLocks noGrp="1" noChangeArrowheads="1"/>
          </p:cNvSpPr>
          <p:nvPr>
            <p:ph type="ftr" sz="quarter" idx="2"/>
          </p:nvPr>
        </p:nvSpPr>
        <p:spPr bwMode="auto">
          <a:xfrm>
            <a:off x="4" y="9430092"/>
            <a:ext cx="2945659" cy="496411"/>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en-US"/>
          </a:p>
        </p:txBody>
      </p:sp>
      <p:sp>
        <p:nvSpPr>
          <p:cNvPr id="27653" name="Rectangle 5"/>
          <p:cNvSpPr>
            <a:spLocks noGrp="1" noChangeArrowheads="1"/>
          </p:cNvSpPr>
          <p:nvPr>
            <p:ph type="sldNum" sz="quarter" idx="3"/>
          </p:nvPr>
        </p:nvSpPr>
        <p:spPr bwMode="auto">
          <a:xfrm>
            <a:off x="3850447" y="9430092"/>
            <a:ext cx="2945659" cy="496411"/>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fld id="{3D0724DF-0F79-4416-8073-739EC471507E}" type="slidenum">
              <a:rPr lang="en-US"/>
              <a:pPr>
                <a:defRPr/>
              </a:pPr>
              <a:t>‹#›</a:t>
            </a:fld>
            <a:endParaRPr lang="en-US"/>
          </a:p>
        </p:txBody>
      </p:sp>
    </p:spTree>
    <p:extLst>
      <p:ext uri="{BB962C8B-B14F-4D97-AF65-F5344CB8AC3E}">
        <p14:creationId xmlns:p14="http://schemas.microsoft.com/office/powerpoint/2010/main" val="1868789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4" y="2"/>
            <a:ext cx="2945659" cy="49641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de-DE"/>
          </a:p>
        </p:txBody>
      </p:sp>
      <p:sp>
        <p:nvSpPr>
          <p:cNvPr id="4099" name="Rectangle 3"/>
          <p:cNvSpPr>
            <a:spLocks noGrp="1" noChangeArrowheads="1"/>
          </p:cNvSpPr>
          <p:nvPr>
            <p:ph type="dt" idx="1"/>
          </p:nvPr>
        </p:nvSpPr>
        <p:spPr bwMode="auto">
          <a:xfrm>
            <a:off x="3852020" y="2"/>
            <a:ext cx="2945659" cy="49641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endParaRPr lang="de-DE"/>
          </a:p>
        </p:txBody>
      </p:sp>
      <p:sp>
        <p:nvSpPr>
          <p:cNvPr id="1434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06357" y="4715910"/>
            <a:ext cx="4984962" cy="4467701"/>
          </a:xfrm>
          <a:prstGeom prst="rect">
            <a:avLst/>
          </a:prstGeom>
          <a:noFill/>
          <a:ln w="9525">
            <a:noFill/>
            <a:miter lim="800000"/>
            <a:headEnd/>
            <a:tailEnd/>
          </a:ln>
        </p:spPr>
        <p:txBody>
          <a:bodyPr vert="horz" wrap="square" lIns="91426" tIns="45714" rIns="91426" bIns="45714" numCol="1" anchor="t" anchorCtr="0" compatLnSpc="1">
            <a:prstTxWarp prst="textNoShape">
              <a:avLst/>
            </a:prstTxWarp>
          </a:bodyPr>
          <a:lstStyle/>
          <a:p>
            <a:pPr lvl="0"/>
            <a:r>
              <a:rPr lang="de-DE" noProof="0" smtClean="0"/>
              <a:t>Mastertextformat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4102" name="Rectangle 6"/>
          <p:cNvSpPr>
            <a:spLocks noGrp="1" noChangeArrowheads="1"/>
          </p:cNvSpPr>
          <p:nvPr>
            <p:ph type="ftr" sz="quarter" idx="4"/>
          </p:nvPr>
        </p:nvSpPr>
        <p:spPr bwMode="auto">
          <a:xfrm>
            <a:off x="4" y="9431815"/>
            <a:ext cx="2945659" cy="496411"/>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defRPr sz="1200">
                <a:latin typeface="Arial" charset="0"/>
                <a:ea typeface="Geneva" pitchFamily="-112" charset="0"/>
                <a:cs typeface="Geneva" pitchFamily="-112" charset="0"/>
              </a:defRPr>
            </a:lvl1pPr>
          </a:lstStyle>
          <a:p>
            <a:pPr>
              <a:defRPr/>
            </a:pPr>
            <a:endParaRPr lang="de-DE"/>
          </a:p>
        </p:txBody>
      </p:sp>
      <p:sp>
        <p:nvSpPr>
          <p:cNvPr id="4103" name="Rectangle 7"/>
          <p:cNvSpPr>
            <a:spLocks noGrp="1" noChangeArrowheads="1"/>
          </p:cNvSpPr>
          <p:nvPr>
            <p:ph type="sldNum" sz="quarter" idx="5"/>
          </p:nvPr>
        </p:nvSpPr>
        <p:spPr bwMode="auto">
          <a:xfrm>
            <a:off x="3852020" y="9431815"/>
            <a:ext cx="2945659" cy="496411"/>
          </a:xfrm>
          <a:prstGeom prst="rect">
            <a:avLst/>
          </a:prstGeom>
          <a:noFill/>
          <a:ln w="9525">
            <a:noFill/>
            <a:miter lim="800000"/>
            <a:headEnd/>
            <a:tailEnd/>
          </a:ln>
        </p:spPr>
        <p:txBody>
          <a:bodyPr vert="horz" wrap="square" lIns="91426" tIns="45714" rIns="91426" bIns="45714" numCol="1" anchor="b" anchorCtr="0" compatLnSpc="1">
            <a:prstTxWarp prst="textNoShape">
              <a:avLst/>
            </a:prstTxWarp>
          </a:bodyPr>
          <a:lstStyle>
            <a:lvl1pPr algn="r">
              <a:defRPr sz="1200">
                <a:latin typeface="Arial" charset="0"/>
                <a:ea typeface="Geneva" pitchFamily="-112" charset="0"/>
                <a:cs typeface="Geneva" pitchFamily="-112" charset="0"/>
              </a:defRPr>
            </a:lvl1pPr>
          </a:lstStyle>
          <a:p>
            <a:pPr>
              <a:defRPr/>
            </a:pPr>
            <a:fld id="{EBEF1CDD-4330-462E-8EFC-7F69CCB2BD2D}" type="slidenum">
              <a:rPr lang="de-DE"/>
              <a:pPr>
                <a:defRPr/>
              </a:pPr>
              <a:t>‹#›</a:t>
            </a:fld>
            <a:endParaRPr lang="de-DE"/>
          </a:p>
        </p:txBody>
      </p:sp>
    </p:spTree>
    <p:extLst>
      <p:ext uri="{BB962C8B-B14F-4D97-AF65-F5344CB8AC3E}">
        <p14:creationId xmlns:p14="http://schemas.microsoft.com/office/powerpoint/2010/main" val="5199287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1pPr>
    <a:lvl2pPr marL="4572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2pPr>
    <a:lvl3pPr marL="9144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3pPr>
    <a:lvl4pPr marL="13716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4pPr>
    <a:lvl5pPr marL="1828800" algn="l" rtl="0" eaLnBrk="0" fontAlgn="base" hangingPunct="0">
      <a:spcBef>
        <a:spcPct val="30000"/>
      </a:spcBef>
      <a:spcAft>
        <a:spcPct val="0"/>
      </a:spcAft>
      <a:defRPr sz="1200" kern="1200">
        <a:solidFill>
          <a:schemeClr val="tx1"/>
        </a:solidFill>
        <a:latin typeface="Arial" pitchFamily="-112" charset="0"/>
        <a:ea typeface="Geneva" pitchFamily="-112" charset="0"/>
        <a:cs typeface="Geneva" pitchFamily="-112"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smtClean="0">
              <a:latin typeface="Arial" pitchFamily="34" charset="0"/>
              <a:ea typeface="Geneva"/>
              <a:cs typeface="Geneva"/>
            </a:endParaRPr>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A1A74A16-48D5-473E-B895-34CF02924CAC}" type="slidenum">
              <a:rPr lang="de-DE" sz="1200" smtClean="0"/>
              <a:pPr/>
              <a:t>5</a:t>
            </a:fld>
            <a:endParaRPr lang="de-DE" sz="1200" smtClean="0"/>
          </a:p>
        </p:txBody>
      </p:sp>
    </p:spTree>
    <p:extLst>
      <p:ext uri="{BB962C8B-B14F-4D97-AF65-F5344CB8AC3E}">
        <p14:creationId xmlns:p14="http://schemas.microsoft.com/office/powerpoint/2010/main" val="487529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we said before, a network showing</a:t>
            </a:r>
            <a:r>
              <a:rPr lang="en-GB" baseline="0" dirty="0" smtClean="0"/>
              <a:t> a small world effect has great connectivity between its nodes. In other words, it can be said that its diameter (the maximum number of steps separating any two nodes) is small, no matter how big the network is. This usually translates in any two nodes being separated by less than 6 steps, more or less, reflecting the now widely popularized “six degrees of separation” theory used in social sciences. </a:t>
            </a:r>
          </a:p>
          <a:p>
            <a:endParaRPr lang="en-GB" baseline="0" dirty="0" smtClean="0"/>
          </a:p>
          <a:p>
            <a:r>
              <a:rPr lang="en-GB" baseline="0" dirty="0" smtClean="0"/>
              <a:t>[fig7]</a:t>
            </a:r>
          </a:p>
          <a:p>
            <a:endParaRPr lang="en-GB" baseline="0" dirty="0" smtClean="0"/>
          </a:p>
          <a:p>
            <a:r>
              <a:rPr lang="en-GB" baseline="0" dirty="0" smtClean="0"/>
              <a:t>Such connectivity has important biological consequences, since it allows for an efficient and quick flow of signal within the network. However, it also poses an interesting question: if the network is so tightly connected, how come perturbations in a single node do not have dramatic consequences for the network? Biological systems are extremely robust and can cope with a relatively high amount of perturbations in single genes/proteins. In order to explain how can this happen, we need to have a look at another fundamental property of PPINs: they are scale-free networks. </a:t>
            </a:r>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20</a:t>
            </a:fld>
            <a:endParaRPr lang="de-DE"/>
          </a:p>
        </p:txBody>
      </p:sp>
    </p:spTree>
    <p:extLst>
      <p:ext uri="{BB962C8B-B14F-4D97-AF65-F5344CB8AC3E}">
        <p14:creationId xmlns:p14="http://schemas.microsoft.com/office/powerpoint/2010/main" val="580792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have stated before,</a:t>
            </a:r>
            <a:r>
              <a:rPr lang="en-US" baseline="0" dirty="0" smtClean="0"/>
              <a:t> looking for communities in a network is a nice strategy used to reduce its complexity and extract functional modules reflecting the biology behind it. There are several terms that we will use:</a:t>
            </a:r>
          </a:p>
          <a:p>
            <a:endParaRPr lang="en-US" baseline="0" dirty="0" smtClean="0"/>
          </a:p>
          <a:p>
            <a:r>
              <a:rPr lang="en-US" baseline="0" dirty="0" smtClean="0"/>
              <a:t>[fig17]</a:t>
            </a:r>
          </a:p>
          <a:p>
            <a:endParaRPr lang="en-US" baseline="0" dirty="0" smtClean="0"/>
          </a:p>
          <a:p>
            <a:pPr marL="171450" indent="-171450">
              <a:buFontTx/>
              <a:buChar char="-"/>
            </a:pPr>
            <a:r>
              <a:rPr lang="en-US" b="1" baseline="0" dirty="0" smtClean="0"/>
              <a:t>Community / </a:t>
            </a:r>
            <a:r>
              <a:rPr lang="en-US" b="1" dirty="0" smtClean="0"/>
              <a:t>Cluster</a:t>
            </a:r>
            <a:r>
              <a:rPr lang="en-US" dirty="0" smtClean="0"/>
              <a:t>: A</a:t>
            </a:r>
            <a:r>
              <a:rPr lang="en-US" baseline="0" dirty="0" smtClean="0"/>
              <a:t> general, catch-all term, it can be defined as a</a:t>
            </a:r>
            <a:r>
              <a:rPr lang="en-US" dirty="0" smtClean="0"/>
              <a:t> group of nodes that</a:t>
            </a:r>
            <a:r>
              <a:rPr lang="en-US" baseline="0" dirty="0" smtClean="0"/>
              <a:t> is more connected within themselves than they are with the rest of the network. The precise definition for a community will depend on the method or algorithm used to define it. When talking about PPINs, communities can be classified in two categories: </a:t>
            </a:r>
            <a:r>
              <a:rPr lang="en-US" b="1" baseline="0" dirty="0" smtClean="0"/>
              <a:t>functional modules</a:t>
            </a:r>
            <a:r>
              <a:rPr lang="en-US" baseline="0" dirty="0" smtClean="0"/>
              <a:t> and </a:t>
            </a:r>
            <a:r>
              <a:rPr lang="en-US" b="1" baseline="0" dirty="0" smtClean="0"/>
              <a:t>protein complexes</a:t>
            </a:r>
            <a:r>
              <a:rPr lang="en-US" baseline="0" dirty="0" smtClean="0"/>
              <a:t>. </a:t>
            </a:r>
          </a:p>
          <a:p>
            <a:pPr marL="628650" lvl="1" indent="-171450">
              <a:buFontTx/>
              <a:buChar char="-"/>
            </a:pPr>
            <a:r>
              <a:rPr lang="en-US" b="1" dirty="0" smtClean="0"/>
              <a:t>Module</a:t>
            </a:r>
            <a:r>
              <a:rPr lang="en-US" dirty="0" smtClean="0"/>
              <a:t>: Exchangeable functional unit where the nodes (proteins) involved do not have to be interacting at the same time or space</a:t>
            </a:r>
            <a:r>
              <a:rPr lang="en-US" baseline="0" dirty="0" smtClean="0"/>
              <a:t>. Its most important characteristic is that when placed in a different context, its intrinsic functional properties do not change. </a:t>
            </a:r>
            <a:endParaRPr lang="en-US" dirty="0" smtClean="0"/>
          </a:p>
          <a:p>
            <a:pPr marL="628650" lvl="1" indent="-171450">
              <a:buFontTx/>
              <a:buChar char="-"/>
            </a:pPr>
            <a:r>
              <a:rPr lang="en-US" b="1" dirty="0" smtClean="0"/>
              <a:t>Complex</a:t>
            </a:r>
            <a:r>
              <a:rPr lang="en-US" dirty="0" smtClean="0"/>
              <a:t>: Group of proteins that interact together</a:t>
            </a:r>
            <a:r>
              <a:rPr lang="en-US" baseline="0" dirty="0" smtClean="0"/>
              <a:t> at the same time and in the same space, forming a relatively stable multi-protein machinery. </a:t>
            </a:r>
          </a:p>
          <a:p>
            <a:pPr marL="0" lvl="0" indent="0">
              <a:buFontTx/>
              <a:buNone/>
            </a:pPr>
            <a:endParaRPr lang="en-US" baseline="0" dirty="0" smtClean="0"/>
          </a:p>
          <a:p>
            <a:pPr marL="0" lvl="0" indent="0">
              <a:buFontTx/>
              <a:buNone/>
            </a:pPr>
            <a:r>
              <a:rPr lang="en-US" baseline="0" dirty="0" smtClean="0"/>
              <a:t>There are also a couple of terms that you might encounter and that are also useful to understand how clusters are found in a network: </a:t>
            </a:r>
          </a:p>
          <a:p>
            <a:pPr marL="0" lvl="0" indent="0">
              <a:buFontTx/>
              <a:buNone/>
            </a:pPr>
            <a:endParaRPr lang="en-US" baseline="0" dirty="0" smtClean="0"/>
          </a:p>
          <a:p>
            <a:pPr marL="171450" indent="-171450">
              <a:buFontTx/>
              <a:buChar char="-"/>
            </a:pPr>
            <a:r>
              <a:rPr lang="en-US" b="1" baseline="0" dirty="0" smtClean="0"/>
              <a:t>Clique</a:t>
            </a:r>
            <a:r>
              <a:rPr lang="en-US" baseline="0" dirty="0" smtClean="0"/>
              <a:t>: Subset of nodes where every node is connected with every other member of the clique. A maximal clique is a clique that cannot be extended by adding an additional node not previously included in the clique.  </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dirty="0" smtClean="0"/>
              <a:t>Motif</a:t>
            </a:r>
            <a:r>
              <a:rPr lang="en-US" dirty="0" smtClean="0"/>
              <a:t>: Statistically over-represented sub-graph in a network. It corresponds to a</a:t>
            </a:r>
            <a:r>
              <a:rPr lang="en-US" baseline="0" dirty="0" smtClean="0"/>
              <a:t> pattern of connections that generates a characteristic dynamical response (e.g. a negative feedback loop). </a:t>
            </a:r>
          </a:p>
          <a:p>
            <a:pPr marL="0" indent="0">
              <a:buFontTx/>
              <a:buNone/>
            </a:pPr>
            <a:endParaRPr lang="en-US" dirty="0" smtClean="0"/>
          </a:p>
          <a:p>
            <a:pPr marL="0" indent="0">
              <a:buFontTx/>
              <a:buNone/>
            </a:pPr>
            <a:r>
              <a:rPr lang="en-US" dirty="0" smtClean="0"/>
              <a:t>When exploring a PPIN</a:t>
            </a:r>
            <a:r>
              <a:rPr lang="en-US" baseline="0" dirty="0" smtClean="0"/>
              <a:t> for clusters we are often just looking for functional modules or maybe protein complexes that execute defined biological functions. There are many different methods that can help us find clusters, we will briefly introduce a couple of them. </a:t>
            </a:r>
            <a:endParaRPr lang="en-US"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24</a:t>
            </a:fld>
            <a:endParaRPr lang="de-DE"/>
          </a:p>
        </p:txBody>
      </p:sp>
    </p:spTree>
    <p:extLst>
      <p:ext uri="{BB962C8B-B14F-4D97-AF65-F5344CB8AC3E}">
        <p14:creationId xmlns:p14="http://schemas.microsoft.com/office/powerpoint/2010/main" val="96292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SO SURE ABOUT THIS ONE, CHECK WITH SANDRA</a:t>
            </a:r>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25</a:t>
            </a:fld>
            <a:endParaRPr lang="de-DE"/>
          </a:p>
        </p:txBody>
      </p:sp>
    </p:spTree>
    <p:extLst>
      <p:ext uri="{BB962C8B-B14F-4D97-AF65-F5344CB8AC3E}">
        <p14:creationId xmlns:p14="http://schemas.microsoft.com/office/powerpoint/2010/main" val="1108236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n important concern of researchers when using PPI data is whether the interaction evidence at hand can be trusted to represent a “real” biological interaction. Given the noise inherent to current interactome information, it is key to be stringent when evaluating the base information we are going to use in our analysis. Take into account, however, that interactome coverage is also incomplete and patchy, so often we will not have the luxury of filtering out dodgy evidence from our network.</a:t>
            </a:r>
          </a:p>
          <a:p>
            <a:endParaRPr lang="en-US" baseline="0" dirty="0" smtClean="0"/>
          </a:p>
          <a:p>
            <a:r>
              <a:rPr lang="en-US" baseline="0" dirty="0" smtClean="0"/>
              <a:t>There are many different methods to ascertain reliability. Some strategies make use of contextual biological information regarding the proteins or molecules involved in the interaction to give some measure of confidence, for example, overlapping co-expression patterns (</a:t>
            </a:r>
            <a:r>
              <a:rPr lang="en-US" dirty="0" smtClean="0"/>
              <a:t>PMID:15740634, PMID:12118076</a:t>
            </a:r>
            <a:r>
              <a:rPr lang="en-US" baseline="0" dirty="0" smtClean="0"/>
              <a:t>). A popular and straightforward approach is to just count how many times a given interaction has been reported in the literature, as a measure of experimental orthogonal validation. There are more elaborated variations of such strategy, as we will see in our detailed example. Finally, there are aggregated methods that use a number of different strategies and integrate them in a single score, such as </a:t>
            </a:r>
            <a:r>
              <a:rPr lang="en-US" baseline="0" dirty="0" err="1" smtClean="0"/>
              <a:t>INTscore</a:t>
            </a:r>
            <a:r>
              <a:rPr lang="en-US" baseline="0" dirty="0" smtClean="0"/>
              <a:t> (http://</a:t>
            </a:r>
            <a:r>
              <a:rPr lang="en-US" baseline="0" dirty="0" err="1" smtClean="0"/>
              <a:t>intscore.molgen.mpg.de</a:t>
            </a:r>
            <a:r>
              <a:rPr lang="en-US" baseline="0" dirty="0" smtClean="0"/>
              <a:t>/, PMID:</a:t>
            </a:r>
            <a:r>
              <a:rPr lang="en-US" dirty="0" smtClean="0"/>
              <a:t>22649056</a:t>
            </a:r>
            <a:r>
              <a:rPr lang="en-US" baseline="0" dirty="0" smtClean="0"/>
              <a:t>)</a:t>
            </a:r>
          </a:p>
          <a:p>
            <a:endParaRPr lang="en-US" baseline="0" dirty="0" smtClean="0"/>
          </a:p>
          <a:p>
            <a:r>
              <a:rPr lang="en-US" baseline="0" dirty="0" smtClean="0"/>
              <a:t>Just to give a bit more detail about a specific methods, let’s have a look at </a:t>
            </a:r>
            <a:r>
              <a:rPr lang="en-US" baseline="0" dirty="0" err="1" smtClean="0"/>
              <a:t>MIscore</a:t>
            </a:r>
            <a:r>
              <a:rPr lang="en-US" baseline="0" dirty="0" smtClean="0"/>
              <a:t> (PMID:25652942). </a:t>
            </a:r>
            <a:r>
              <a:rPr lang="en-US" baseline="0" dirty="0" err="1" smtClean="0"/>
              <a:t>MIscore</a:t>
            </a:r>
            <a:r>
              <a:rPr lang="en-US" baseline="0" dirty="0" smtClean="0"/>
              <a:t> gives an estimation of confidence weighting all available evidence for an interacting pair of proteins. This is possible because the method can be applied to datasets represented following the standards created within the </a:t>
            </a:r>
            <a:r>
              <a:rPr lang="en-US" baseline="0" dirty="0" err="1" smtClean="0"/>
              <a:t>IMEx</a:t>
            </a:r>
            <a:r>
              <a:rPr lang="en-US" baseline="0" dirty="0" smtClean="0"/>
              <a:t> consortium. As shown in figure 12, the method weights the number of publications, the detection method and the interaction evidence type. Different interaction detection methods and interaction types have also different weights, assigned by a group of expert curators. All these parameters are aggregated for each interacting pair and then normalized, giving a quantitative measure of how much experimental evidence there is behind a given interacting pair. </a:t>
            </a:r>
          </a:p>
          <a:p>
            <a:endParaRPr lang="en-US" baseline="0" dirty="0" smtClean="0"/>
          </a:p>
          <a:p>
            <a:r>
              <a:rPr lang="en-US" baseline="0" dirty="0" smtClean="0"/>
              <a:t>[fig11]</a:t>
            </a:r>
          </a:p>
          <a:p>
            <a:endParaRPr lang="en-US" baseline="0" dirty="0" smtClean="0"/>
          </a:p>
          <a:p>
            <a:r>
              <a:rPr lang="en-US" baseline="0" dirty="0" smtClean="0"/>
              <a:t>Now let’s finally have a look at some strategies we can use to extract information from a network. </a:t>
            </a:r>
          </a:p>
          <a:p>
            <a:endParaRPr lang="en-US"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28</a:t>
            </a:fld>
            <a:endParaRPr lang="de-DE"/>
          </a:p>
        </p:txBody>
      </p:sp>
    </p:spTree>
    <p:extLst>
      <p:ext uri="{BB962C8B-B14F-4D97-AF65-F5344CB8AC3E}">
        <p14:creationId xmlns:p14="http://schemas.microsoft.com/office/powerpoint/2010/main" val="299220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As we introduced before, annotation enrichment analysis uses gene/protein annotations provided by knowledge-bases such as GO or </a:t>
            </a:r>
            <a:r>
              <a:rPr lang="en-US" baseline="0" dirty="0" err="1" smtClean="0"/>
              <a:t>Reactome</a:t>
            </a:r>
            <a:r>
              <a:rPr lang="en-US" baseline="0" dirty="0" smtClean="0"/>
              <a:t> to infer which annotations are over-represented in a network. Essentially, the tools available perform some type of statistical test (usually a </a:t>
            </a:r>
            <a:r>
              <a:rPr lang="en-US" baseline="0" dirty="0" err="1" smtClean="0"/>
              <a:t>hypergeometric</a:t>
            </a:r>
            <a:r>
              <a:rPr lang="en-US" baseline="0" dirty="0" smtClean="0"/>
              <a:t> test, often also a binomial test) that tries to answer the following question: </a:t>
            </a:r>
            <a:r>
              <a:rPr lang="en-GB" sz="1200" i="1" kern="1200" dirty="0" smtClean="0">
                <a:solidFill>
                  <a:schemeClr val="tx1"/>
                </a:solidFill>
                <a:effectLst/>
                <a:latin typeface="Arial" pitchFamily="-112" charset="0"/>
                <a:ea typeface="Geneva" pitchFamily="-112" charset="0"/>
                <a:cs typeface="Geneva" pitchFamily="-112" charset="0"/>
              </a:rPr>
              <a:t>'When sampling </a:t>
            </a:r>
            <a:r>
              <a:rPr lang="en-GB" sz="1200" b="1" i="1" kern="1200" dirty="0" smtClean="0">
                <a:solidFill>
                  <a:schemeClr val="tx1"/>
                </a:solidFill>
                <a:effectLst/>
                <a:latin typeface="Arial" pitchFamily="-112" charset="0"/>
                <a:ea typeface="Geneva" pitchFamily="-112" charset="0"/>
                <a:cs typeface="Geneva" pitchFamily="-112" charset="0"/>
              </a:rPr>
              <a:t>X</a:t>
            </a:r>
            <a:r>
              <a:rPr lang="en-GB" sz="1200" i="1" kern="1200" dirty="0" smtClean="0">
                <a:solidFill>
                  <a:schemeClr val="tx1"/>
                </a:solidFill>
                <a:effectLst/>
                <a:latin typeface="Arial" pitchFamily="-112" charset="0"/>
                <a:ea typeface="Geneva" pitchFamily="-112" charset="0"/>
                <a:cs typeface="Geneva" pitchFamily="-112" charset="0"/>
              </a:rPr>
              <a:t> proteins (test set) out of </a:t>
            </a:r>
            <a:r>
              <a:rPr lang="en-GB" sz="1200" b="1" i="1" kern="1200" dirty="0" smtClean="0">
                <a:solidFill>
                  <a:schemeClr val="tx1"/>
                </a:solidFill>
                <a:effectLst/>
                <a:latin typeface="Arial" pitchFamily="-112" charset="0"/>
                <a:ea typeface="Geneva" pitchFamily="-112" charset="0"/>
                <a:cs typeface="Geneva" pitchFamily="-112" charset="0"/>
              </a:rPr>
              <a:t>N</a:t>
            </a:r>
            <a:r>
              <a:rPr lang="en-GB" sz="1200" i="1" kern="1200" dirty="0" smtClean="0">
                <a:solidFill>
                  <a:schemeClr val="tx1"/>
                </a:solidFill>
                <a:effectLst/>
                <a:latin typeface="Arial" pitchFamily="-112" charset="0"/>
                <a:ea typeface="Geneva" pitchFamily="-112" charset="0"/>
                <a:cs typeface="Geneva" pitchFamily="-112" charset="0"/>
              </a:rPr>
              <a:t> proteins (reference set; graph or annotation), what is the probability that </a:t>
            </a:r>
            <a:r>
              <a:rPr lang="en-GB" sz="1200" b="1" i="1" kern="1200" dirty="0" smtClean="0">
                <a:solidFill>
                  <a:schemeClr val="tx1"/>
                </a:solidFill>
                <a:effectLst/>
                <a:latin typeface="Arial" pitchFamily="-112" charset="0"/>
                <a:ea typeface="Geneva" pitchFamily="-112" charset="0"/>
                <a:cs typeface="Geneva" pitchFamily="-112" charset="0"/>
              </a:rPr>
              <a:t>x</a:t>
            </a:r>
            <a:r>
              <a:rPr lang="en-GB" sz="1200" i="1" kern="1200" dirty="0" smtClean="0">
                <a:solidFill>
                  <a:schemeClr val="tx1"/>
                </a:solidFill>
                <a:effectLst/>
                <a:latin typeface="Arial" pitchFamily="-112" charset="0"/>
                <a:ea typeface="Geneva" pitchFamily="-112" charset="0"/>
                <a:cs typeface="Geneva" pitchFamily="-112" charset="0"/>
              </a:rPr>
              <a:t> or more of these proteins belong to a functional category </a:t>
            </a:r>
            <a:r>
              <a:rPr lang="en-GB" sz="1200" b="1" i="1" kern="1200" dirty="0" smtClean="0">
                <a:solidFill>
                  <a:schemeClr val="tx1"/>
                </a:solidFill>
                <a:effectLst/>
                <a:latin typeface="Arial" pitchFamily="-112" charset="0"/>
                <a:ea typeface="Geneva" pitchFamily="-112" charset="0"/>
                <a:cs typeface="Geneva" pitchFamily="-112" charset="0"/>
              </a:rPr>
              <a:t>C</a:t>
            </a:r>
            <a:r>
              <a:rPr lang="en-GB" sz="1200" i="1" kern="1200" dirty="0" smtClean="0">
                <a:solidFill>
                  <a:schemeClr val="tx1"/>
                </a:solidFill>
                <a:effectLst/>
                <a:latin typeface="Arial" pitchFamily="-112" charset="0"/>
                <a:ea typeface="Geneva" pitchFamily="-112" charset="0"/>
                <a:cs typeface="Geneva" pitchFamily="-112" charset="0"/>
              </a:rPr>
              <a:t> shared by </a:t>
            </a:r>
            <a:r>
              <a:rPr lang="en-GB" sz="1200" b="1" i="1" kern="1200" dirty="0" smtClean="0">
                <a:solidFill>
                  <a:schemeClr val="tx1"/>
                </a:solidFill>
                <a:effectLst/>
                <a:latin typeface="Arial" pitchFamily="-112" charset="0"/>
                <a:ea typeface="Geneva" pitchFamily="-112" charset="0"/>
                <a:cs typeface="Geneva" pitchFamily="-112" charset="0"/>
              </a:rPr>
              <a:t>n</a:t>
            </a:r>
            <a:r>
              <a:rPr lang="en-GB" sz="1200" i="1" kern="1200" dirty="0" smtClean="0">
                <a:solidFill>
                  <a:schemeClr val="tx1"/>
                </a:solidFill>
                <a:effectLst/>
                <a:latin typeface="Arial" pitchFamily="-112" charset="0"/>
                <a:ea typeface="Geneva" pitchFamily="-112" charset="0"/>
                <a:cs typeface="Geneva" pitchFamily="-112" charset="0"/>
              </a:rPr>
              <a:t> of the </a:t>
            </a:r>
            <a:r>
              <a:rPr lang="en-GB" sz="1200" b="1" i="1" kern="1200" dirty="0" smtClean="0">
                <a:solidFill>
                  <a:schemeClr val="tx1"/>
                </a:solidFill>
                <a:effectLst/>
                <a:latin typeface="Arial" pitchFamily="-112" charset="0"/>
                <a:ea typeface="Geneva" pitchFamily="-112" charset="0"/>
                <a:cs typeface="Geneva" pitchFamily="-112" charset="0"/>
              </a:rPr>
              <a:t>N</a:t>
            </a:r>
            <a:r>
              <a:rPr lang="en-GB" sz="1200" i="1" kern="1200" dirty="0" smtClean="0">
                <a:solidFill>
                  <a:schemeClr val="tx1"/>
                </a:solidFill>
                <a:effectLst/>
                <a:latin typeface="Arial" pitchFamily="-112" charset="0"/>
                <a:ea typeface="Geneva" pitchFamily="-112" charset="0"/>
                <a:cs typeface="Geneva" pitchFamily="-112" charset="0"/>
              </a:rPr>
              <a:t> proteins in the reference set.</a:t>
            </a:r>
            <a:r>
              <a:rPr lang="en-GB" sz="1200" i="1" kern="1200" baseline="30000" dirty="0" smtClean="0">
                <a:solidFill>
                  <a:schemeClr val="tx1"/>
                </a:solidFill>
                <a:effectLst/>
                <a:latin typeface="Arial" pitchFamily="-112" charset="0"/>
                <a:ea typeface="Geneva" pitchFamily="-112" charset="0"/>
                <a:cs typeface="Geneva" pitchFamily="-112" charset="0"/>
              </a:rPr>
              <a:t>1</a:t>
            </a:r>
            <a:r>
              <a:rPr lang="en-GB" sz="1200" i="1" kern="1200" dirty="0" smtClean="0">
                <a:solidFill>
                  <a:schemeClr val="tx1"/>
                </a:solidFill>
                <a:effectLst/>
                <a:latin typeface="Arial" pitchFamily="-112" charset="0"/>
                <a:ea typeface="Geneva" pitchFamily="-112" charset="0"/>
                <a:cs typeface="Geneva" pitchFamily="-112" charset="0"/>
              </a:rPr>
              <a:t>’. </a:t>
            </a:r>
            <a:r>
              <a:rPr lang="en-GB" sz="1200" i="0" kern="1200" dirty="0" smtClean="0">
                <a:solidFill>
                  <a:schemeClr val="tx1"/>
                </a:solidFill>
                <a:effectLst/>
                <a:latin typeface="Arial" pitchFamily="-112" charset="0"/>
                <a:ea typeface="Geneva" pitchFamily="-112" charset="0"/>
                <a:cs typeface="Geneva" pitchFamily="-112" charset="0"/>
              </a:rPr>
              <a:t>The</a:t>
            </a:r>
            <a:r>
              <a:rPr lang="en-GB" sz="1200" i="0" kern="1200" baseline="0" dirty="0" smtClean="0">
                <a:solidFill>
                  <a:schemeClr val="tx1"/>
                </a:solidFill>
                <a:effectLst/>
                <a:latin typeface="Arial" pitchFamily="-112" charset="0"/>
                <a:ea typeface="Geneva" pitchFamily="-112" charset="0"/>
                <a:cs typeface="Geneva" pitchFamily="-112" charset="0"/>
              </a:rPr>
              <a:t> result of this test provides us with a list of terms that describe the list/network or rather a part of it as a whole. </a:t>
            </a:r>
            <a:endParaRPr lang="en-GB" sz="1200" i="1"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1"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dirty="0" smtClean="0">
                <a:solidFill>
                  <a:schemeClr val="tx1"/>
                </a:solidFill>
                <a:effectLst/>
                <a:latin typeface="Arial" pitchFamily="-112" charset="0"/>
                <a:ea typeface="Geneva" pitchFamily="-112" charset="0"/>
                <a:cs typeface="Geneva" pitchFamily="-112" charset="0"/>
              </a:rPr>
              <a:t>[fig 13]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dirty="0" smtClean="0">
                <a:solidFill>
                  <a:schemeClr val="tx1"/>
                </a:solidFill>
                <a:effectLst/>
                <a:latin typeface="Arial" pitchFamily="-112" charset="0"/>
                <a:ea typeface="Geneva" pitchFamily="-112" charset="0"/>
                <a:cs typeface="Geneva" pitchFamily="-112" charset="0"/>
              </a:rPr>
              <a:t>This type of analysis is most frequently performed</a:t>
            </a:r>
            <a:r>
              <a:rPr lang="en-GB" sz="1200" i="0" kern="1200" baseline="0" dirty="0" smtClean="0">
                <a:solidFill>
                  <a:schemeClr val="tx1"/>
                </a:solidFill>
                <a:effectLst/>
                <a:latin typeface="Arial" pitchFamily="-112" charset="0"/>
                <a:ea typeface="Geneva" pitchFamily="-112" charset="0"/>
                <a:cs typeface="Geneva" pitchFamily="-112" charset="0"/>
              </a:rPr>
              <a:t> using GO annotation as a reference, but tools such as the Cytoscape apps </a:t>
            </a:r>
            <a:r>
              <a:rPr lang="en-GB" sz="1200" i="0" kern="1200" baseline="0" dirty="0" err="1" smtClean="0">
                <a:solidFill>
                  <a:schemeClr val="tx1"/>
                </a:solidFill>
                <a:effectLst/>
                <a:latin typeface="Arial" pitchFamily="-112" charset="0"/>
                <a:ea typeface="Geneva" pitchFamily="-112" charset="0"/>
                <a:cs typeface="Geneva" pitchFamily="-112" charset="0"/>
              </a:rPr>
              <a:t>ClueGO</a:t>
            </a:r>
            <a:r>
              <a:rPr lang="en-GB" sz="1200" i="0" kern="1200" baseline="0" dirty="0" smtClean="0">
                <a:solidFill>
                  <a:schemeClr val="tx1"/>
                </a:solidFill>
                <a:effectLst/>
                <a:latin typeface="Arial" pitchFamily="-112" charset="0"/>
                <a:ea typeface="Geneva" pitchFamily="-112" charset="0"/>
                <a:cs typeface="Geneva" pitchFamily="-112" charset="0"/>
              </a:rPr>
              <a:t> and </a:t>
            </a:r>
            <a:r>
              <a:rPr lang="en-GB" sz="1200" i="0" kern="1200" baseline="0" dirty="0" err="1" smtClean="0">
                <a:solidFill>
                  <a:schemeClr val="tx1"/>
                </a:solidFill>
                <a:effectLst/>
                <a:latin typeface="Arial" pitchFamily="-112" charset="0"/>
                <a:ea typeface="Geneva" pitchFamily="-112" charset="0"/>
                <a:cs typeface="Geneva" pitchFamily="-112" charset="0"/>
              </a:rPr>
              <a:t>ClueGO</a:t>
            </a:r>
            <a:r>
              <a:rPr lang="en-GB" sz="1200" i="0" kern="1200" baseline="0" dirty="0" smtClean="0">
                <a:solidFill>
                  <a:schemeClr val="tx1"/>
                </a:solidFill>
                <a:effectLst/>
                <a:latin typeface="Arial" pitchFamily="-112" charset="0"/>
                <a:ea typeface="Geneva" pitchFamily="-112" charset="0"/>
                <a:cs typeface="Geneva" pitchFamily="-112" charset="0"/>
              </a:rPr>
              <a:t> can also manage other annotation databases such as </a:t>
            </a:r>
            <a:r>
              <a:rPr lang="en-GB" sz="1200" i="0" kern="1200" baseline="0" dirty="0" err="1" smtClean="0">
                <a:solidFill>
                  <a:schemeClr val="tx1"/>
                </a:solidFill>
                <a:effectLst/>
                <a:latin typeface="Arial" pitchFamily="-112" charset="0"/>
                <a:ea typeface="Geneva" pitchFamily="-112" charset="0"/>
                <a:cs typeface="Geneva" pitchFamily="-112" charset="0"/>
              </a:rPr>
              <a:t>Reactome</a:t>
            </a:r>
            <a:r>
              <a:rPr lang="en-GB" sz="1200" i="0" kern="1200" baseline="0" dirty="0" smtClean="0">
                <a:solidFill>
                  <a:schemeClr val="tx1"/>
                </a:solidFill>
                <a:effectLst/>
                <a:latin typeface="Arial" pitchFamily="-112" charset="0"/>
                <a:ea typeface="Geneva" pitchFamily="-112" charset="0"/>
                <a:cs typeface="Geneva" pitchFamily="-112" charset="0"/>
              </a:rPr>
              <a:t> and KEGG [REFS AND LINKS]. This is a widely used technique that helps characterizing the network as a whole or sub-sets of it, such as inter-connected communities found through topological clustering analysis.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baseline="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The main limitations of this approach come from the annotations themselves. Focusing on GO as an example, certain areas of the ontology are more thoroughly annotated and better described than others, with more detail and more accurate terms for well-known processes. This of course has an impact when performing the statistics and introduces a certain bias. </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At the level of the proteins annotated there is also a bias, with more "popular" proteins being better annotated. It is also important to know that GO terms are assigned either by a human curator that performs manual, careful annotation or by computational approaches that use the basis of manual annotation to infer which terms would properly describe uncharted gene products. They use a number of different criteria always referred to annotated gene products, such as sequence or structural similarity or phylogenetic closeness. The importance of the computationally derived annotations is quite significant, since they account for roughly 99% of the annotations that can be found in GO. </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Finally, the last limitation </a:t>
            </a:r>
            <a:r>
              <a:rPr lang="en-GB" sz="1200" i="0" kern="1200" baseline="0" dirty="0" err="1" smtClean="0">
                <a:solidFill>
                  <a:schemeClr val="tx1"/>
                </a:solidFill>
                <a:effectLst/>
                <a:latin typeface="Arial" pitchFamily="-112" charset="0"/>
                <a:ea typeface="Geneva" pitchFamily="-112" charset="0"/>
                <a:cs typeface="Geneva" pitchFamily="-112" charset="0"/>
              </a:rPr>
              <a:t>fo</a:t>
            </a:r>
            <a:r>
              <a:rPr lang="en-GB" sz="1200" i="0" kern="1200" baseline="0" dirty="0" smtClean="0">
                <a:solidFill>
                  <a:schemeClr val="tx1"/>
                </a:solidFill>
                <a:effectLst/>
                <a:latin typeface="Arial" pitchFamily="-112" charset="0"/>
                <a:ea typeface="Geneva" pitchFamily="-112" charset="0"/>
                <a:cs typeface="Geneva" pitchFamily="-112" charset="0"/>
              </a:rPr>
              <a:t> this approach is that often, if you </a:t>
            </a:r>
            <a:r>
              <a:rPr lang="en-GB" sz="1200" i="0" kern="1200" baseline="0" dirty="0" err="1" smtClean="0">
                <a:solidFill>
                  <a:schemeClr val="tx1"/>
                </a:solidFill>
                <a:effectLst/>
                <a:latin typeface="Arial" pitchFamily="-112" charset="0"/>
                <a:ea typeface="Geneva" pitchFamily="-112" charset="0"/>
                <a:cs typeface="Geneva" pitchFamily="-112" charset="0"/>
              </a:rPr>
              <a:t>analyze</a:t>
            </a:r>
            <a:r>
              <a:rPr lang="en-GB" sz="1200" i="0" kern="1200" baseline="0" dirty="0" smtClean="0">
                <a:solidFill>
                  <a:schemeClr val="tx1"/>
                </a:solidFill>
                <a:effectLst/>
                <a:latin typeface="Arial" pitchFamily="-112" charset="0"/>
                <a:ea typeface="Geneva" pitchFamily="-112" charset="0"/>
                <a:cs typeface="Geneva" pitchFamily="-112" charset="0"/>
              </a:rPr>
              <a:t> a relatively large network, the results of the analysis are quite complex, since resources such as </a:t>
            </a:r>
            <a:r>
              <a:rPr lang="en-GB" sz="1200" i="0" kern="1200" baseline="0" dirty="0" err="1" smtClean="0">
                <a:solidFill>
                  <a:schemeClr val="tx1"/>
                </a:solidFill>
                <a:effectLst/>
                <a:latin typeface="Arial" pitchFamily="-112" charset="0"/>
                <a:ea typeface="Geneva" pitchFamily="-112" charset="0"/>
                <a:cs typeface="Geneva" pitchFamily="-112" charset="0"/>
              </a:rPr>
              <a:t>Reactome</a:t>
            </a:r>
            <a:r>
              <a:rPr lang="en-GB" sz="1200" i="0" kern="1200" baseline="0" dirty="0" smtClean="0">
                <a:solidFill>
                  <a:schemeClr val="tx1"/>
                </a:solidFill>
                <a:effectLst/>
                <a:latin typeface="Arial" pitchFamily="-112" charset="0"/>
                <a:ea typeface="Geneva" pitchFamily="-112" charset="0"/>
                <a:cs typeface="Geneva" pitchFamily="-112" charset="0"/>
              </a:rPr>
              <a:t> and especially GO can be very complex and detailed in their annotation. For that reason, many tools offer the option to use simplified versions of the ontologies where a fine detailed terms are removed and assigned to </a:t>
            </a:r>
            <a:r>
              <a:rPr lang="en-GB" sz="1200" i="0" kern="1200" baseline="0" dirty="0" err="1" smtClean="0">
                <a:solidFill>
                  <a:schemeClr val="tx1"/>
                </a:solidFill>
                <a:effectLst/>
                <a:latin typeface="Arial" pitchFamily="-112" charset="0"/>
                <a:ea typeface="Geneva" pitchFamily="-112" charset="0"/>
                <a:cs typeface="Geneva" pitchFamily="-112" charset="0"/>
              </a:rPr>
              <a:t>borader</a:t>
            </a:r>
            <a:r>
              <a:rPr lang="en-GB" sz="1200" i="0" kern="1200" baseline="0" dirty="0" smtClean="0">
                <a:solidFill>
                  <a:schemeClr val="tx1"/>
                </a:solidFill>
                <a:effectLst/>
                <a:latin typeface="Arial" pitchFamily="-112" charset="0"/>
                <a:ea typeface="Geneva" pitchFamily="-112" charset="0"/>
                <a:cs typeface="Geneva" pitchFamily="-112" charset="0"/>
              </a:rPr>
              <a:t>, more general parent terms. In GO in particular, these simplified ontologies are called </a:t>
            </a:r>
            <a:r>
              <a:rPr lang="en-GB" sz="1200" i="0" kern="1200" baseline="0" dirty="0" err="1" smtClean="0">
                <a:solidFill>
                  <a:schemeClr val="tx1"/>
                </a:solidFill>
                <a:effectLst/>
                <a:latin typeface="Arial" pitchFamily="-112" charset="0"/>
                <a:ea typeface="Geneva" pitchFamily="-112" charset="0"/>
                <a:cs typeface="Geneva" pitchFamily="-112" charset="0"/>
              </a:rPr>
              <a:t>GOslims</a:t>
            </a:r>
            <a:r>
              <a:rPr lang="en-GB" sz="1200" i="0" kern="1200" baseline="0" dirty="0" smtClean="0">
                <a:solidFill>
                  <a:schemeClr val="tx1"/>
                </a:solidFill>
                <a:effectLst/>
                <a:latin typeface="Arial" pitchFamily="-112" charset="0"/>
                <a:ea typeface="Geneva" pitchFamily="-112" charset="0"/>
                <a:cs typeface="Geneva" pitchFamily="-112" charset="0"/>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baseline="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In summary, it is important to know the annotation resource you are using to perform this type of analysis, as well as to be aware of the limitations of the statistical tool used to perform the test. [NEED TO ADD MORE ON THAT].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baseline="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http://</a:t>
            </a:r>
            <a:r>
              <a:rPr lang="en-GB" sz="1200" i="0" kern="1200" baseline="0" dirty="0" err="1" smtClean="0">
                <a:solidFill>
                  <a:schemeClr val="tx1"/>
                </a:solidFill>
                <a:effectLst/>
                <a:latin typeface="Arial" pitchFamily="-112" charset="0"/>
                <a:ea typeface="Geneva" pitchFamily="-112" charset="0"/>
                <a:cs typeface="Geneva" pitchFamily="-112" charset="0"/>
              </a:rPr>
              <a:t>www.ebi.ac.uk</a:t>
            </a:r>
            <a:r>
              <a:rPr lang="en-GB" sz="1200" i="0" kern="1200" baseline="0" dirty="0" smtClean="0">
                <a:solidFill>
                  <a:schemeClr val="tx1"/>
                </a:solidFill>
                <a:effectLst/>
                <a:latin typeface="Arial" pitchFamily="-112" charset="0"/>
                <a:ea typeface="Geneva" pitchFamily="-112" charset="0"/>
                <a:cs typeface="Geneva" pitchFamily="-112" charset="0"/>
              </a:rPr>
              <a:t>/training/online/course/</a:t>
            </a:r>
            <a:r>
              <a:rPr lang="en-GB" sz="1200" i="0" kern="1200" baseline="0" dirty="0" err="1" smtClean="0">
                <a:solidFill>
                  <a:schemeClr val="tx1"/>
                </a:solidFill>
                <a:effectLst/>
                <a:latin typeface="Arial" pitchFamily="-112" charset="0"/>
                <a:ea typeface="Geneva" pitchFamily="-112" charset="0"/>
                <a:cs typeface="Geneva" pitchFamily="-112" charset="0"/>
              </a:rPr>
              <a:t>uniprot</a:t>
            </a:r>
            <a:r>
              <a:rPr lang="en-GB" sz="1200" i="0" kern="1200" baseline="0" dirty="0" smtClean="0">
                <a:solidFill>
                  <a:schemeClr val="tx1"/>
                </a:solidFill>
                <a:effectLst/>
                <a:latin typeface="Arial" pitchFamily="-112" charset="0"/>
                <a:ea typeface="Geneva" pitchFamily="-112" charset="0"/>
                <a:cs typeface="Geneva" pitchFamily="-112" charset="0"/>
              </a:rPr>
              <a:t>-</a:t>
            </a:r>
            <a:r>
              <a:rPr lang="en-GB" sz="1200" i="0" kern="1200" baseline="0" dirty="0" err="1" smtClean="0">
                <a:solidFill>
                  <a:schemeClr val="tx1"/>
                </a:solidFill>
                <a:effectLst/>
                <a:latin typeface="Arial" pitchFamily="-112" charset="0"/>
                <a:ea typeface="Geneva" pitchFamily="-112" charset="0"/>
                <a:cs typeface="Geneva" pitchFamily="-112" charset="0"/>
              </a:rPr>
              <a:t>goa</a:t>
            </a:r>
            <a:r>
              <a:rPr lang="en-GB" sz="1200" i="0" kern="1200" baseline="0" dirty="0" smtClean="0">
                <a:solidFill>
                  <a:schemeClr val="tx1"/>
                </a:solidFill>
                <a:effectLst/>
                <a:latin typeface="Arial" pitchFamily="-112" charset="0"/>
                <a:ea typeface="Geneva" pitchFamily="-112" charset="0"/>
                <a:cs typeface="Geneva" pitchFamily="-112" charset="0"/>
              </a:rPr>
              <a:t>-quick-tour</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http://</a:t>
            </a:r>
            <a:r>
              <a:rPr lang="en-GB" sz="1200" i="0" kern="1200" baseline="0" dirty="0" err="1" smtClean="0">
                <a:solidFill>
                  <a:schemeClr val="tx1"/>
                </a:solidFill>
                <a:effectLst/>
                <a:latin typeface="Arial" pitchFamily="-112" charset="0"/>
                <a:ea typeface="Geneva" pitchFamily="-112" charset="0"/>
                <a:cs typeface="Geneva" pitchFamily="-112" charset="0"/>
              </a:rPr>
              <a:t>www.ebi.ac.uk</a:t>
            </a:r>
            <a:r>
              <a:rPr lang="en-GB" sz="1200" i="0" kern="1200" baseline="0" dirty="0" smtClean="0">
                <a:solidFill>
                  <a:schemeClr val="tx1"/>
                </a:solidFill>
                <a:effectLst/>
                <a:latin typeface="Arial" pitchFamily="-112" charset="0"/>
                <a:ea typeface="Geneva" pitchFamily="-112" charset="0"/>
                <a:cs typeface="Geneva" pitchFamily="-112" charset="0"/>
              </a:rPr>
              <a:t>/training/online/course/go-quick-tour</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baseline="0" dirty="0" smtClean="0">
                <a:solidFill>
                  <a:schemeClr val="tx1"/>
                </a:solidFill>
                <a:effectLst/>
                <a:latin typeface="Arial" pitchFamily="-112" charset="0"/>
                <a:ea typeface="Geneva" pitchFamily="-112" charset="0"/>
                <a:cs typeface="Geneva" pitchFamily="-112" charset="0"/>
              </a:rPr>
              <a:t>http://</a:t>
            </a:r>
            <a:r>
              <a:rPr lang="en-GB" sz="1200" i="0" kern="1200" baseline="0" dirty="0" err="1" smtClean="0">
                <a:solidFill>
                  <a:schemeClr val="tx1"/>
                </a:solidFill>
                <a:effectLst/>
                <a:latin typeface="Arial" pitchFamily="-112" charset="0"/>
                <a:ea typeface="Geneva" pitchFamily="-112" charset="0"/>
                <a:cs typeface="Geneva" pitchFamily="-112" charset="0"/>
              </a:rPr>
              <a:t>www.ebi.ac.uk</a:t>
            </a:r>
            <a:r>
              <a:rPr lang="en-GB" sz="1200" i="0" kern="1200" baseline="0" dirty="0" smtClean="0">
                <a:solidFill>
                  <a:schemeClr val="tx1"/>
                </a:solidFill>
                <a:effectLst/>
                <a:latin typeface="Arial" pitchFamily="-112" charset="0"/>
                <a:ea typeface="Geneva" pitchFamily="-112" charset="0"/>
                <a:cs typeface="Geneva" pitchFamily="-112" charset="0"/>
              </a:rPr>
              <a:t>/training/online/course/reactome-exploring-and-analysing-biological-pathwa-1</a:t>
            </a:r>
            <a:endParaRPr lang="en-GB" sz="1200" i="0"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i="0" kern="1200" dirty="0" smtClean="0">
              <a:solidFill>
                <a:schemeClr val="tx1"/>
              </a:solidFill>
              <a:effectLst/>
              <a:latin typeface="Arial" pitchFamily="-112" charset="0"/>
              <a:ea typeface="Geneva" pitchFamily="-112" charset="0"/>
              <a:cs typeface="Geneva" pitchFamily="-112"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dirty="0" smtClean="0">
                <a:solidFill>
                  <a:schemeClr val="tx1"/>
                </a:solidFill>
                <a:effectLst/>
                <a:latin typeface="Arial" pitchFamily="-112" charset="0"/>
                <a:ea typeface="Geneva" pitchFamily="-112" charset="0"/>
                <a:cs typeface="Geneva" pitchFamily="-112" charset="0"/>
              </a:rPr>
              <a:t>1.- Taken from the</a:t>
            </a:r>
            <a:r>
              <a:rPr lang="en-GB" sz="1200" i="0" kern="1200" baseline="0" dirty="0" smtClean="0">
                <a:solidFill>
                  <a:schemeClr val="tx1"/>
                </a:solidFill>
                <a:effectLst/>
                <a:latin typeface="Arial" pitchFamily="-112" charset="0"/>
                <a:ea typeface="Geneva" pitchFamily="-112" charset="0"/>
                <a:cs typeface="Geneva" pitchFamily="-112" charset="0"/>
              </a:rPr>
              <a:t> website of </a:t>
            </a:r>
            <a:r>
              <a:rPr lang="en-GB" sz="1200" i="0" kern="1200" baseline="0" dirty="0" err="1" smtClean="0">
                <a:solidFill>
                  <a:schemeClr val="tx1"/>
                </a:solidFill>
                <a:effectLst/>
                <a:latin typeface="Arial" pitchFamily="-112" charset="0"/>
                <a:ea typeface="Geneva" pitchFamily="-112" charset="0"/>
                <a:cs typeface="Geneva" pitchFamily="-112" charset="0"/>
              </a:rPr>
              <a:t>ClueGO</a:t>
            </a:r>
            <a:r>
              <a:rPr lang="en-GB" sz="1200" i="0" kern="1200" baseline="0" dirty="0" smtClean="0">
                <a:solidFill>
                  <a:schemeClr val="tx1"/>
                </a:solidFill>
                <a:effectLst/>
                <a:latin typeface="Arial" pitchFamily="-112" charset="0"/>
                <a:ea typeface="Geneva" pitchFamily="-112" charset="0"/>
                <a:cs typeface="Geneva" pitchFamily="-112" charset="0"/>
              </a:rPr>
              <a:t>, a Cytoscape app for GO enrichment analysis (http://</a:t>
            </a:r>
            <a:r>
              <a:rPr lang="en-GB" sz="1200" i="0" kern="1200" baseline="0" dirty="0" err="1" smtClean="0">
                <a:solidFill>
                  <a:schemeClr val="tx1"/>
                </a:solidFill>
                <a:effectLst/>
                <a:latin typeface="Arial" pitchFamily="-112" charset="0"/>
                <a:ea typeface="Geneva" pitchFamily="-112" charset="0"/>
                <a:cs typeface="Geneva" pitchFamily="-112" charset="0"/>
              </a:rPr>
              <a:t>www.psb.ugent.be</a:t>
            </a:r>
            <a:r>
              <a:rPr lang="en-GB" sz="1200" i="0" kern="1200" baseline="0" dirty="0" smtClean="0">
                <a:solidFill>
                  <a:schemeClr val="tx1"/>
                </a:solidFill>
                <a:effectLst/>
                <a:latin typeface="Arial" pitchFamily="-112" charset="0"/>
                <a:ea typeface="Geneva" pitchFamily="-112" charset="0"/>
                <a:cs typeface="Geneva" pitchFamily="-112" charset="0"/>
              </a:rPr>
              <a:t>/</a:t>
            </a:r>
            <a:r>
              <a:rPr lang="en-GB" sz="1200" i="0" kern="1200" baseline="0" dirty="0" err="1" smtClean="0">
                <a:solidFill>
                  <a:schemeClr val="tx1"/>
                </a:solidFill>
                <a:effectLst/>
                <a:latin typeface="Arial" pitchFamily="-112" charset="0"/>
                <a:ea typeface="Geneva" pitchFamily="-112" charset="0"/>
                <a:cs typeface="Geneva" pitchFamily="-112" charset="0"/>
              </a:rPr>
              <a:t>cbd</a:t>
            </a:r>
            <a:r>
              <a:rPr lang="en-GB" sz="1200" i="0" kern="1200" baseline="0" dirty="0" smtClean="0">
                <a:solidFill>
                  <a:schemeClr val="tx1"/>
                </a:solidFill>
                <a:effectLst/>
                <a:latin typeface="Arial" pitchFamily="-112" charset="0"/>
                <a:ea typeface="Geneva" pitchFamily="-112" charset="0"/>
                <a:cs typeface="Geneva" pitchFamily="-112" charset="0"/>
              </a:rPr>
              <a:t>/papers/</a:t>
            </a:r>
            <a:r>
              <a:rPr lang="en-GB" sz="1200" i="0" kern="1200" baseline="0" dirty="0" err="1" smtClean="0">
                <a:solidFill>
                  <a:schemeClr val="tx1"/>
                </a:solidFill>
                <a:effectLst/>
                <a:latin typeface="Arial" pitchFamily="-112" charset="0"/>
                <a:ea typeface="Geneva" pitchFamily="-112" charset="0"/>
                <a:cs typeface="Geneva" pitchFamily="-112" charset="0"/>
              </a:rPr>
              <a:t>ClueGO</a:t>
            </a:r>
            <a:r>
              <a:rPr lang="en-GB" sz="1200" i="0" kern="1200" baseline="0" dirty="0" smtClean="0">
                <a:solidFill>
                  <a:schemeClr val="tx1"/>
                </a:solidFill>
                <a:effectLst/>
                <a:latin typeface="Arial" pitchFamily="-112" charset="0"/>
                <a:ea typeface="Geneva" pitchFamily="-112" charset="0"/>
                <a:cs typeface="Geneva" pitchFamily="-112" charset="0"/>
              </a:rPr>
              <a:t>/</a:t>
            </a:r>
            <a:r>
              <a:rPr lang="en-GB" sz="1200" i="0" kern="1200" baseline="0" dirty="0" err="1" smtClean="0">
                <a:solidFill>
                  <a:schemeClr val="tx1"/>
                </a:solidFill>
                <a:effectLst/>
                <a:latin typeface="Arial" pitchFamily="-112" charset="0"/>
                <a:ea typeface="Geneva" pitchFamily="-112" charset="0"/>
                <a:cs typeface="Geneva" pitchFamily="-112" charset="0"/>
              </a:rPr>
              <a:t>User_Guide.html</a:t>
            </a:r>
            <a:r>
              <a:rPr lang="en-GB" sz="1200" i="0" kern="1200" baseline="0" dirty="0" smtClean="0">
                <a:solidFill>
                  <a:schemeClr val="tx1"/>
                </a:solidFill>
                <a:effectLst/>
                <a:latin typeface="Arial" pitchFamily="-112" charset="0"/>
                <a:ea typeface="Geneva" pitchFamily="-112" charset="0"/>
                <a:cs typeface="Geneva" pitchFamily="-112" charset="0"/>
              </a:rPr>
              <a:t>). </a:t>
            </a:r>
            <a:endParaRPr lang="en-US"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29</a:t>
            </a:fld>
            <a:endParaRPr lang="de-DE"/>
          </a:p>
        </p:txBody>
      </p:sp>
    </p:spTree>
    <p:extLst>
      <p:ext uri="{BB962C8B-B14F-4D97-AF65-F5344CB8AC3E}">
        <p14:creationId xmlns:p14="http://schemas.microsoft.com/office/powerpoint/2010/main" val="422024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different strategies used to extract information from a network and these are strongly dependent on the problem at hand and the nature of the data represented, so it would be useless to give a fully comprehensive list. However, there is a number of commonly used tools that are commonly used to analyze PPINs, highlighted in figure 13. </a:t>
            </a:r>
          </a:p>
          <a:p>
            <a:endParaRPr lang="en-US" baseline="0" dirty="0" smtClean="0"/>
          </a:p>
          <a:p>
            <a:r>
              <a:rPr lang="en-US" baseline="0" dirty="0" smtClean="0"/>
              <a:t>[fig12]</a:t>
            </a:r>
          </a:p>
          <a:p>
            <a:endParaRPr lang="en-US" baseline="0" dirty="0" smtClean="0"/>
          </a:p>
          <a:p>
            <a:pPr marL="171450" indent="-171450">
              <a:buFontTx/>
              <a:buChar char="-"/>
            </a:pPr>
            <a:r>
              <a:rPr lang="en-US" baseline="0" dirty="0" smtClean="0"/>
              <a:t>Annotation enrichment analysis: Also known as gene set enrichment analysis (GSEA) uses gene/protein annotations provided by resources such as the Gene Ontology (GO, </a:t>
            </a:r>
            <a:r>
              <a:rPr lang="en-US" baseline="0" dirty="0" err="1" smtClean="0"/>
              <a:t>www.geneontology.org</a:t>
            </a:r>
            <a:r>
              <a:rPr lang="en-US" baseline="0" dirty="0" smtClean="0"/>
              <a:t>) or </a:t>
            </a:r>
            <a:r>
              <a:rPr lang="en-US" baseline="0" dirty="0" err="1" smtClean="0"/>
              <a:t>Reactome</a:t>
            </a:r>
            <a:r>
              <a:rPr lang="en-US" baseline="0" dirty="0" smtClean="0"/>
              <a:t> (</a:t>
            </a:r>
            <a:r>
              <a:rPr lang="en-US" baseline="0" dirty="0" err="1" smtClean="0"/>
              <a:t>www.reactome.org</a:t>
            </a:r>
            <a:r>
              <a:rPr lang="en-US" baseline="0" dirty="0" smtClean="0"/>
              <a:t>) to infer which annotations are over-represented in a list of genes. This can be used in the context of a network or just with a simple list, so it is not strictly speaking a network analysis strategy, but it is often used to analyze either full PPINs or parts of them. </a:t>
            </a:r>
          </a:p>
          <a:p>
            <a:pPr marL="171450" indent="-171450">
              <a:buFontTx/>
              <a:buChar char="-"/>
            </a:pPr>
            <a:r>
              <a:rPr lang="en-US" baseline="0" dirty="0" smtClean="0"/>
              <a:t>Centrality analysis: As we introduced before, the c</a:t>
            </a:r>
            <a:r>
              <a:rPr lang="en-GB" baseline="0" dirty="0" err="1" smtClean="0"/>
              <a:t>entrality</a:t>
            </a:r>
            <a:r>
              <a:rPr lang="en-GB" baseline="0" dirty="0" smtClean="0"/>
              <a:t> of a node/edge gives an estimation on how important it is for the connectivity or the information flow of the network. It is a relevant parameter specially in signalling networks and it is often used when trying to find targets for drug treatment. </a:t>
            </a:r>
          </a:p>
          <a:p>
            <a:pPr marL="171450" indent="-171450">
              <a:buFontTx/>
              <a:buChar char="-"/>
            </a:pPr>
            <a:r>
              <a:rPr lang="en-GB" baseline="0" dirty="0" smtClean="0"/>
              <a:t>Topological clustering: Finding interconnected communities inside the network can help us identify functional modules within it.</a:t>
            </a:r>
          </a:p>
          <a:p>
            <a:pPr marL="171450" indent="-171450">
              <a:buFontTx/>
              <a:buChar char="-"/>
            </a:pPr>
            <a:r>
              <a:rPr lang="en-GB" baseline="0" dirty="0" smtClean="0"/>
              <a:t>Other methods: We will not devote much room to explore these strategies, but they are worth mentioning nevertheless. </a:t>
            </a:r>
          </a:p>
          <a:p>
            <a:pPr marL="628650" lvl="1" indent="-171450">
              <a:buFontTx/>
              <a:buChar char="-"/>
            </a:pPr>
            <a:r>
              <a:rPr lang="en-GB" baseline="0" dirty="0" smtClean="0"/>
              <a:t>Shortest paths: Finding the shortest paths between given nodes in a network is a way to highlight the most important routes in the flow of information in the network.</a:t>
            </a:r>
          </a:p>
          <a:p>
            <a:pPr marL="628650" lvl="1" indent="-171450">
              <a:buFontTx/>
              <a:buChar char="-"/>
            </a:pPr>
            <a:r>
              <a:rPr lang="en-GB" baseline="0" dirty="0" smtClean="0"/>
              <a:t>Motif search: Motifs are recurred, statistically significant patterns within a network. They are specially relevant in directed networks, where they can represent small functional entities, such as a positive feedback loop, for example. </a:t>
            </a:r>
          </a:p>
          <a:p>
            <a:pPr marL="628650" lvl="1" indent="-171450">
              <a:buFontTx/>
              <a:buChar char="-"/>
            </a:pPr>
            <a:r>
              <a:rPr lang="en-GB" baseline="0" dirty="0" smtClean="0"/>
              <a:t>Integrate external information: A fundamental part of any network analysis is the need to overlay information external to the network, such as expression data, variant annotation, quantitative proteomics data, etc… Integrating this information allows to identify sub-regions in the network with a given expression pattern, for example. </a:t>
            </a:r>
          </a:p>
          <a:p>
            <a:pPr marL="457200" lvl="1" indent="0">
              <a:buFontTx/>
              <a:buNone/>
            </a:pPr>
            <a:endParaRPr lang="en-GB"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30</a:t>
            </a:fld>
            <a:endParaRPr lang="de-DE"/>
          </a:p>
        </p:txBody>
      </p:sp>
    </p:spTree>
    <p:extLst>
      <p:ext uri="{BB962C8B-B14F-4D97-AF65-F5344CB8AC3E}">
        <p14:creationId xmlns:p14="http://schemas.microsoft.com/office/powerpoint/2010/main" val="890586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AD9DBCC5-7EE5-4020-B32D-512AB0B8CE85}" type="slidenum">
              <a:rPr lang="de-DE"/>
              <a:pPr/>
              <a:t>33</a:t>
            </a:fld>
            <a:endParaRPr lang="de-DE"/>
          </a:p>
        </p:txBody>
      </p:sp>
      <p:sp>
        <p:nvSpPr>
          <p:cNvPr id="26626" name="Rectangle 1026"/>
          <p:cNvSpPr>
            <a:spLocks noGrp="1" noRot="1" noChangeAspect="1" noChangeArrowheads="1" noTextEdit="1"/>
          </p:cNvSpPr>
          <p:nvPr>
            <p:ph type="sldImg"/>
          </p:nvPr>
        </p:nvSpPr>
        <p:spPr>
          <a:ln/>
        </p:spPr>
      </p:sp>
      <p:sp>
        <p:nvSpPr>
          <p:cNvPr id="26627" name="Rectangle 1027"/>
          <p:cNvSpPr>
            <a:spLocks noGrp="1" noChangeArrowheads="1"/>
          </p:cNvSpPr>
          <p:nvPr>
            <p:ph type="body" idx="1"/>
          </p:nvPr>
        </p:nvSpPr>
        <p:spPr>
          <a:noFill/>
          <a:ln/>
        </p:spPr>
        <p:txBody>
          <a:bodyPr/>
          <a:lstStyle/>
          <a:p>
            <a:pPr eaLnBrk="1" hangingPunct="1">
              <a:buFontTx/>
              <a:buChar char="•"/>
            </a:pPr>
            <a:r>
              <a:rPr lang="en-GB" smtClean="0">
                <a:latin typeface="Arial" pitchFamily="34" charset="0"/>
                <a:ea typeface="ＭＳ Ｐゴシック" charset="-128"/>
              </a:rPr>
              <a:t>As a biologist I would prefer to see all the information in one unique database.</a:t>
            </a:r>
          </a:p>
          <a:p>
            <a:pPr eaLnBrk="1" hangingPunct="1">
              <a:buFontTx/>
              <a:buChar char="•"/>
            </a:pPr>
            <a:r>
              <a:rPr lang="en-GB" smtClean="0">
                <a:latin typeface="Arial" pitchFamily="34" charset="0"/>
                <a:ea typeface="ＭＳ Ｐゴシック" charset="-128"/>
              </a:rPr>
              <a:t>Centralized databases have this mission.</a:t>
            </a:r>
          </a:p>
          <a:p>
            <a:pPr eaLnBrk="1" hangingPunct="1">
              <a:buFontTx/>
              <a:buChar char="•"/>
            </a:pPr>
            <a:r>
              <a:rPr lang="en-GB" smtClean="0">
                <a:latin typeface="Arial" pitchFamily="34" charset="0"/>
                <a:ea typeface="ＭＳ Ｐゴシック" charset="-128"/>
              </a:rPr>
              <a:t>The aim to collect all the information for one specific domain.</a:t>
            </a:r>
          </a:p>
          <a:p>
            <a:pPr eaLnBrk="1" hangingPunct="1">
              <a:buFontTx/>
              <a:buChar char="•"/>
            </a:pPr>
            <a:r>
              <a:rPr lang="en-GB" smtClean="0">
                <a:latin typeface="Arial" pitchFamily="34" charset="0"/>
                <a:ea typeface="ＭＳ Ｐゴシック" charset="-128"/>
              </a:rPr>
              <a:t>However …</a:t>
            </a:r>
          </a:p>
          <a:p>
            <a:pPr eaLnBrk="1" hangingPunct="1">
              <a:buFontTx/>
              <a:buChar char="•"/>
            </a:pPr>
            <a:r>
              <a:rPr lang="en-GB" smtClean="0">
                <a:latin typeface="Arial" pitchFamily="34" charset="0"/>
                <a:ea typeface="ＭＳ Ｐゴシック" charset="-128"/>
              </a:rPr>
              <a:t>Medium-size labs and organizations are capable to produce large amounts of data.</a:t>
            </a:r>
          </a:p>
          <a:p>
            <a:pPr eaLnBrk="1" hangingPunct="1">
              <a:buFontTx/>
              <a:buChar char="•"/>
            </a:pPr>
            <a:r>
              <a:rPr lang="en-GB" smtClean="0">
                <a:latin typeface="Arial" pitchFamily="34" charset="0"/>
                <a:ea typeface="ＭＳ Ｐゴシック" charset="-128"/>
              </a:rPr>
              <a:t>Then it becomes harder to submit data to centralized repositories.</a:t>
            </a:r>
          </a:p>
          <a:p>
            <a:pPr eaLnBrk="1" hangingPunct="1">
              <a:buFontTx/>
              <a:buChar char="•"/>
            </a:pPr>
            <a:r>
              <a:rPr lang="en-GB" smtClean="0">
                <a:latin typeface="Arial" pitchFamily="34" charset="0"/>
                <a:ea typeface="ＭＳ Ｐゴシック" charset="-128"/>
              </a:rPr>
              <a:t>Moreover data producers like to control and structure their own databases, developing their own GUI and access protocols.</a:t>
            </a:r>
          </a:p>
          <a:p>
            <a:pPr eaLnBrk="1" hangingPunct="1">
              <a:buFontTx/>
              <a:buChar char="•"/>
            </a:pPr>
            <a:r>
              <a:rPr lang="en-GB" smtClean="0">
                <a:latin typeface="Arial" pitchFamily="34" charset="0"/>
                <a:ea typeface="ＭＳ Ｐゴシック" charset="-128"/>
              </a:rPr>
              <a:t>For us, the users, it becomes harder to access the information.</a:t>
            </a:r>
          </a:p>
          <a:p>
            <a:pPr eaLnBrk="1" hangingPunct="1">
              <a:buFontTx/>
              <a:buChar char="•"/>
            </a:pPr>
            <a:r>
              <a:rPr lang="en-GB" smtClean="0">
                <a:latin typeface="Arial" pitchFamily="34" charset="0"/>
                <a:ea typeface="ＭＳ Ｐゴシック" charset="-128"/>
              </a:rPr>
              <a:t>For one specific domain we might find different databases, using different GUIs. We might end up downloading data in different formats complicating the integration of results. After integration we might find a problem of high redundancy in our results.</a:t>
            </a:r>
            <a:endParaRPr lang="en-US" smtClean="0">
              <a:latin typeface="Arial" pitchFamily="34" charset="0"/>
              <a:ea typeface="ＭＳ Ｐゴシック" charset="-128"/>
            </a:endParaRPr>
          </a:p>
        </p:txBody>
      </p:sp>
    </p:spTree>
    <p:extLst>
      <p:ext uri="{BB962C8B-B14F-4D97-AF65-F5344CB8AC3E}">
        <p14:creationId xmlns:p14="http://schemas.microsoft.com/office/powerpoint/2010/main" val="1122797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p:spPr>
        <p:txBody>
          <a:bodyPr/>
          <a:lstStyle/>
          <a:p>
            <a:endParaRPr lang="en-US" smtClean="0">
              <a:latin typeface="Arial" pitchFamily="34" charset="0"/>
              <a:ea typeface="ＭＳ Ｐゴシック" charset="-128"/>
            </a:endParaRPr>
          </a:p>
        </p:txBody>
      </p:sp>
    </p:spTree>
    <p:extLst>
      <p:ext uri="{BB962C8B-B14F-4D97-AF65-F5344CB8AC3E}">
        <p14:creationId xmlns:p14="http://schemas.microsoft.com/office/powerpoint/2010/main" val="1034148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ln/>
        </p:spPr>
      </p:sp>
      <p:sp>
        <p:nvSpPr>
          <p:cNvPr id="41986" name="Rectangle 3"/>
          <p:cNvSpPr>
            <a:spLocks noGrp="1" noChangeArrowheads="1"/>
          </p:cNvSpPr>
          <p:nvPr>
            <p:ph type="body" idx="1"/>
          </p:nvPr>
        </p:nvSpPr>
        <p:spPr>
          <a:noFill/>
          <a:ln/>
        </p:spPr>
        <p:txBody>
          <a:bodyPr/>
          <a:lstStyle/>
          <a:p>
            <a:r>
              <a:rPr lang="en-US" dirty="0" smtClean="0">
                <a:latin typeface="Arial" pitchFamily="34" charset="0"/>
                <a:ea typeface="Geneva" charset="-128"/>
              </a:rPr>
              <a:t>The Molecular Interactions workgroup is concentrating on: </a:t>
            </a:r>
          </a:p>
          <a:p>
            <a:pPr lvl="1">
              <a:buFontTx/>
              <a:buChar char="•"/>
            </a:pPr>
            <a:r>
              <a:rPr lang="en-US" dirty="0" smtClean="0">
                <a:latin typeface="Arial" pitchFamily="34" charset="0"/>
                <a:ea typeface="Geneva" charset="-128"/>
              </a:rPr>
              <a:t>improving the annotation and representation of molecular interaction data wherever it is published, be this in journal articles, authors web-sites or public domain databases</a:t>
            </a:r>
          </a:p>
          <a:p>
            <a:pPr lvl="1">
              <a:buFontTx/>
              <a:buChar char="•"/>
            </a:pPr>
            <a:r>
              <a:rPr lang="en-US" dirty="0" smtClean="0">
                <a:latin typeface="Arial" pitchFamily="34" charset="0"/>
                <a:ea typeface="Geneva" charset="-128"/>
              </a:rPr>
              <a:t>improving the accessibility of molecular interaction data to the user community. By using a common standard data can be downloaded from multiple sources and easily combined using a single parser</a:t>
            </a:r>
          </a:p>
          <a:p>
            <a:endParaRPr lang="en-US" dirty="0" smtClean="0">
              <a:latin typeface="Arial" pitchFamily="34" charset="0"/>
              <a:ea typeface="Geneva" charset="-128"/>
            </a:endParaRPr>
          </a:p>
          <a:p>
            <a:endParaRPr lang="en-US" dirty="0" smtClean="0">
              <a:latin typeface="Arial" pitchFamily="34" charset="0"/>
              <a:ea typeface="ＭＳ Ｐゴシック" charset="-128"/>
            </a:endParaRPr>
          </a:p>
        </p:txBody>
      </p:sp>
    </p:spTree>
    <p:extLst>
      <p:ext uri="{BB962C8B-B14F-4D97-AF65-F5344CB8AC3E}">
        <p14:creationId xmlns:p14="http://schemas.microsoft.com/office/powerpoint/2010/main" val="1967833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40</a:t>
            </a:fld>
            <a:endParaRPr lang="de-DE"/>
          </a:p>
        </p:txBody>
      </p:sp>
    </p:spTree>
    <p:extLst>
      <p:ext uri="{BB962C8B-B14F-4D97-AF65-F5344CB8AC3E}">
        <p14:creationId xmlns:p14="http://schemas.microsoft.com/office/powerpoint/2010/main" val="910490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latin typeface="Arial" pitchFamily="34" charset="0"/>
                <a:ea typeface="Geneva"/>
                <a:cs typeface="Geneva"/>
              </a:rPr>
              <a:t>There are multiple types of experimental methods used to detect protein-protein interactions. Two methods are important due to their use in high-throughput studies: these are </a:t>
            </a:r>
            <a:r>
              <a:rPr lang="en-GB" smtClean="0">
                <a:latin typeface="Arial" pitchFamily="34" charset="0"/>
                <a:ea typeface="Geneva"/>
                <a:cs typeface="Geneva"/>
              </a:rPr>
              <a:t>the yeast two hybrid complementation assay (Y2H) and tandem-affinity purification followed by mass spectrometry (TAP-MS).  Y2H is a fast, inexpensive and scalable method to detect binary interactions. TAP-MS will detect of multi-protein (n-ary) interactions. Other approaches that are less amenable to high-throughput setups are used in small-scale studies and provide more detailed structural and chemical information about the interaction. </a:t>
            </a:r>
          </a:p>
          <a:p>
            <a:endParaRPr lang="en-GB" smtClean="0">
              <a:latin typeface="Arial" pitchFamily="34" charset="0"/>
              <a:ea typeface="Geneva"/>
              <a:cs typeface="Geneva"/>
            </a:endParaRPr>
          </a:p>
          <a:p>
            <a:r>
              <a:rPr lang="en-GB" smtClean="0">
                <a:latin typeface="Arial" pitchFamily="34" charset="0"/>
                <a:ea typeface="Geneva"/>
                <a:cs typeface="Geneva"/>
              </a:rPr>
              <a:t>Credits for structure model:</a:t>
            </a:r>
          </a:p>
          <a:p>
            <a:r>
              <a:rPr lang="en-GB" smtClean="0">
                <a:latin typeface="Arial" pitchFamily="34" charset="0"/>
                <a:ea typeface="Geneva"/>
                <a:cs typeface="Geneva"/>
              </a:rPr>
              <a:t>Cullin-complex model from Kleiger </a:t>
            </a:r>
            <a:r>
              <a:rPr lang="en-GB" i="1" smtClean="0">
                <a:latin typeface="Arial" pitchFamily="34" charset="0"/>
                <a:ea typeface="Geneva"/>
                <a:cs typeface="Geneva"/>
              </a:rPr>
              <a:t>et al.</a:t>
            </a:r>
            <a:r>
              <a:rPr lang="en-GB" smtClean="0">
                <a:latin typeface="Arial" pitchFamily="34" charset="0"/>
                <a:ea typeface="Geneva"/>
                <a:cs typeface="Geneva"/>
              </a:rPr>
              <a:t>, Cell 139, 957-968, 2009. </a:t>
            </a:r>
          </a:p>
          <a:p>
            <a:endParaRPr lang="en-US" smtClean="0">
              <a:latin typeface="Arial" pitchFamily="34" charset="0"/>
              <a:ea typeface="Geneva"/>
              <a:cs typeface="Geneva"/>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54216452-20CD-44B6-8A14-1E8628360128}" type="slidenum">
              <a:rPr lang="en-US" sz="1200" smtClean="0"/>
              <a:pPr/>
              <a:t>6</a:t>
            </a:fld>
            <a:endParaRPr lang="en-US" sz="1200" smtClean="0"/>
          </a:p>
        </p:txBody>
      </p:sp>
    </p:spTree>
    <p:extLst>
      <p:ext uri="{BB962C8B-B14F-4D97-AF65-F5344CB8AC3E}">
        <p14:creationId xmlns:p14="http://schemas.microsoft.com/office/powerpoint/2010/main" val="1992084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41</a:t>
            </a:fld>
            <a:endParaRPr lang="de-DE"/>
          </a:p>
        </p:txBody>
      </p:sp>
    </p:spTree>
    <p:extLst>
      <p:ext uri="{BB962C8B-B14F-4D97-AF65-F5344CB8AC3E}">
        <p14:creationId xmlns:p14="http://schemas.microsoft.com/office/powerpoint/2010/main" val="502197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en-US" smtClean="0">
              <a:latin typeface="Arial" pitchFamily="34" charset="0"/>
              <a:ea typeface="Geneva" charset="-128"/>
            </a:endParaRPr>
          </a:p>
        </p:txBody>
      </p:sp>
    </p:spTree>
    <p:extLst>
      <p:ext uri="{BB962C8B-B14F-4D97-AF65-F5344CB8AC3E}">
        <p14:creationId xmlns:p14="http://schemas.microsoft.com/office/powerpoint/2010/main" val="2028723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65</a:t>
            </a:fld>
            <a:endParaRPr lang="de-DE" sz="1200"/>
          </a:p>
        </p:txBody>
      </p:sp>
    </p:spTree>
    <p:extLst>
      <p:ext uri="{BB962C8B-B14F-4D97-AF65-F5344CB8AC3E}">
        <p14:creationId xmlns:p14="http://schemas.microsoft.com/office/powerpoint/2010/main" val="1688366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69</a:t>
            </a:fld>
            <a:endParaRPr lang="de-DE" sz="1200"/>
          </a:p>
        </p:txBody>
      </p:sp>
    </p:spTree>
    <p:extLst>
      <p:ext uri="{BB962C8B-B14F-4D97-AF65-F5344CB8AC3E}">
        <p14:creationId xmlns:p14="http://schemas.microsoft.com/office/powerpoint/2010/main" val="1996445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70</a:t>
            </a:fld>
            <a:endParaRPr lang="en-US" sz="1200"/>
          </a:p>
        </p:txBody>
      </p:sp>
    </p:spTree>
    <p:extLst>
      <p:ext uri="{BB962C8B-B14F-4D97-AF65-F5344CB8AC3E}">
        <p14:creationId xmlns:p14="http://schemas.microsoft.com/office/powerpoint/2010/main" val="1489903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71</a:t>
            </a:fld>
            <a:endParaRPr lang="en-US" sz="1200"/>
          </a:p>
        </p:txBody>
      </p:sp>
    </p:spTree>
    <p:extLst>
      <p:ext uri="{BB962C8B-B14F-4D97-AF65-F5344CB8AC3E}">
        <p14:creationId xmlns:p14="http://schemas.microsoft.com/office/powerpoint/2010/main" val="1481057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72</a:t>
            </a:fld>
            <a:endParaRPr lang="en-US" sz="1200"/>
          </a:p>
        </p:txBody>
      </p:sp>
    </p:spTree>
    <p:extLst>
      <p:ext uri="{BB962C8B-B14F-4D97-AF65-F5344CB8AC3E}">
        <p14:creationId xmlns:p14="http://schemas.microsoft.com/office/powerpoint/2010/main" val="68916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73</a:t>
            </a:fld>
            <a:endParaRPr lang="en-US" sz="1200"/>
          </a:p>
        </p:txBody>
      </p:sp>
    </p:spTree>
    <p:extLst>
      <p:ext uri="{BB962C8B-B14F-4D97-AF65-F5344CB8AC3E}">
        <p14:creationId xmlns:p14="http://schemas.microsoft.com/office/powerpoint/2010/main" val="1263174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B7F55F5B-1781-44DA-A893-EA06B3C2E506}" type="slidenum">
              <a:rPr lang="en-US" sz="1200"/>
              <a:pPr/>
              <a:t>74</a:t>
            </a:fld>
            <a:endParaRPr lang="en-US" sz="1200"/>
          </a:p>
        </p:txBody>
      </p:sp>
    </p:spTree>
    <p:extLst>
      <p:ext uri="{BB962C8B-B14F-4D97-AF65-F5344CB8AC3E}">
        <p14:creationId xmlns:p14="http://schemas.microsoft.com/office/powerpoint/2010/main" val="1558926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75</a:t>
            </a:fld>
            <a:endParaRPr lang="de-DE" sz="1200"/>
          </a:p>
        </p:txBody>
      </p:sp>
    </p:spTree>
    <p:extLst>
      <p:ext uri="{BB962C8B-B14F-4D97-AF65-F5344CB8AC3E}">
        <p14:creationId xmlns:p14="http://schemas.microsoft.com/office/powerpoint/2010/main" val="1773619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54216452-20CD-44B6-8A14-1E8628360128}" type="slidenum">
              <a:rPr lang="en-US" sz="1200" smtClean="0"/>
              <a:pPr/>
              <a:t>7</a:t>
            </a:fld>
            <a:endParaRPr lang="en-US" sz="1200" smtClean="0"/>
          </a:p>
        </p:txBody>
      </p:sp>
    </p:spTree>
    <p:extLst>
      <p:ext uri="{BB962C8B-B14F-4D97-AF65-F5344CB8AC3E}">
        <p14:creationId xmlns:p14="http://schemas.microsoft.com/office/powerpoint/2010/main" val="1039317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FC32576B-6165-48C6-8993-0F6C1DB18C2F}" type="slidenum">
              <a:rPr lang="en-US" sz="1200"/>
              <a:pPr/>
              <a:t>76</a:t>
            </a:fld>
            <a:endParaRPr lang="en-US" sz="1200"/>
          </a:p>
        </p:txBody>
      </p:sp>
    </p:spTree>
    <p:extLst>
      <p:ext uri="{BB962C8B-B14F-4D97-AF65-F5344CB8AC3E}">
        <p14:creationId xmlns:p14="http://schemas.microsoft.com/office/powerpoint/2010/main" val="77361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8B96C744-3882-46A4-9B42-5223110E3175}" type="slidenum">
              <a:rPr lang="en-US" sz="1200"/>
              <a:pPr/>
              <a:t>77</a:t>
            </a:fld>
            <a:endParaRPr lang="en-US" sz="1200"/>
          </a:p>
        </p:txBody>
      </p:sp>
    </p:spTree>
    <p:extLst>
      <p:ext uri="{BB962C8B-B14F-4D97-AF65-F5344CB8AC3E}">
        <p14:creationId xmlns:p14="http://schemas.microsoft.com/office/powerpoint/2010/main" val="184054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79</a:t>
            </a:fld>
            <a:endParaRPr lang="de-DE" sz="1200"/>
          </a:p>
        </p:txBody>
      </p:sp>
    </p:spTree>
    <p:extLst>
      <p:ext uri="{BB962C8B-B14F-4D97-AF65-F5344CB8AC3E}">
        <p14:creationId xmlns:p14="http://schemas.microsoft.com/office/powerpoint/2010/main" val="1021609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86</a:t>
            </a:fld>
            <a:endParaRPr lang="de-DE" sz="1200"/>
          </a:p>
        </p:txBody>
      </p:sp>
    </p:spTree>
    <p:extLst>
      <p:ext uri="{BB962C8B-B14F-4D97-AF65-F5344CB8AC3E}">
        <p14:creationId xmlns:p14="http://schemas.microsoft.com/office/powerpoint/2010/main" val="962921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91</a:t>
            </a:fld>
            <a:endParaRPr lang="de-DE" sz="1200"/>
          </a:p>
        </p:txBody>
      </p:sp>
    </p:spTree>
    <p:extLst>
      <p:ext uri="{BB962C8B-B14F-4D97-AF65-F5344CB8AC3E}">
        <p14:creationId xmlns:p14="http://schemas.microsoft.com/office/powerpoint/2010/main" val="299220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97</a:t>
            </a:fld>
            <a:endParaRPr lang="de-DE" sz="1200"/>
          </a:p>
        </p:txBody>
      </p:sp>
    </p:spTree>
    <p:extLst>
      <p:ext uri="{BB962C8B-B14F-4D97-AF65-F5344CB8AC3E}">
        <p14:creationId xmlns:p14="http://schemas.microsoft.com/office/powerpoint/2010/main" val="17221403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SO SURE ABOUT THIS ONE, CHECK WITH SANDRA</a:t>
            </a:r>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98</a:t>
            </a:fld>
            <a:endParaRPr lang="de-DE"/>
          </a:p>
        </p:txBody>
      </p:sp>
    </p:spTree>
    <p:extLst>
      <p:ext uri="{BB962C8B-B14F-4D97-AF65-F5344CB8AC3E}">
        <p14:creationId xmlns:p14="http://schemas.microsoft.com/office/powerpoint/2010/main" val="362467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now going to work with the main large cluster</a:t>
            </a:r>
            <a:r>
              <a:rPr lang="en-US" baseline="0" dirty="0" smtClean="0"/>
              <a:t> and ignore the orphan interactions around the periphery</a:t>
            </a:r>
            <a:r>
              <a:rPr lang="en-US" dirty="0" smtClean="0"/>
              <a:t>. </a:t>
            </a:r>
          </a:p>
          <a:p>
            <a:endParaRPr lang="en-US" dirty="0" smtClean="0"/>
          </a:p>
          <a:p>
            <a:r>
              <a:rPr lang="en-US" dirty="0" smtClean="0"/>
              <a:t>If you have installed </a:t>
            </a:r>
            <a:r>
              <a:rPr lang="en-US" dirty="0" err="1" smtClean="0"/>
              <a:t>cluster</a:t>
            </a:r>
            <a:r>
              <a:rPr lang="en-US" baseline="0" dirty="0" err="1" smtClean="0"/>
              <a:t>Maker</a:t>
            </a:r>
            <a:r>
              <a:rPr lang="en-US" baseline="0" dirty="0" smtClean="0"/>
              <a:t>, then in the Plugins menu, there will be an option called “Cluster”. We are going to use a clustering algorithm called “Community Cluster”.</a:t>
            </a:r>
          </a:p>
          <a:p>
            <a:r>
              <a:rPr lang="en-US" baseline="0" dirty="0" smtClean="0"/>
              <a:t>Select the central large</a:t>
            </a:r>
          </a:p>
          <a:p>
            <a:r>
              <a:rPr lang="en-US" baseline="0" dirty="0" smtClean="0"/>
              <a:t>Go to Plugins </a:t>
            </a:r>
            <a:r>
              <a:rPr lang="en-US" baseline="0" dirty="0" smtClean="0">
                <a:sym typeface="Wingdings"/>
              </a:rPr>
              <a:t> Cluster  Community cluster (</a:t>
            </a:r>
            <a:r>
              <a:rPr lang="en-US" baseline="0" dirty="0" err="1" smtClean="0">
                <a:sym typeface="Wingdings"/>
              </a:rPr>
              <a:t>GLay</a:t>
            </a:r>
            <a:r>
              <a:rPr lang="en-US" baseline="0" dirty="0" smtClean="0">
                <a:sym typeface="Wingdings"/>
              </a:rPr>
              <a:t>).</a:t>
            </a:r>
          </a:p>
          <a:p>
            <a:endParaRPr lang="en-US" baseline="0" dirty="0" smtClean="0">
              <a:sym typeface="Wingdings"/>
            </a:endParaRPr>
          </a:p>
        </p:txBody>
      </p:sp>
      <p:sp>
        <p:nvSpPr>
          <p:cNvPr id="4" name="Slide Number Placeholder 3"/>
          <p:cNvSpPr>
            <a:spLocks noGrp="1"/>
          </p:cNvSpPr>
          <p:nvPr>
            <p:ph type="sldNum" sz="quarter" idx="10"/>
          </p:nvPr>
        </p:nvSpPr>
        <p:spPr/>
        <p:txBody>
          <a:bodyPr/>
          <a:lstStyle/>
          <a:p>
            <a:fld id="{CD3A92FB-AA4F-8D40-BCF8-C82DDC5932FD}" type="slidenum">
              <a:rPr lang="en-US" smtClean="0"/>
              <a:t>100</a:t>
            </a:fld>
            <a:endParaRPr lang="en-US"/>
          </a:p>
        </p:txBody>
      </p:sp>
    </p:spTree>
    <p:extLst>
      <p:ext uri="{BB962C8B-B14F-4D97-AF65-F5344CB8AC3E}">
        <p14:creationId xmlns:p14="http://schemas.microsoft.com/office/powerpoint/2010/main" val="793199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window will now appear,</a:t>
            </a:r>
            <a:r>
              <a:rPr lang="en-US" baseline="0" dirty="0" smtClean="0"/>
              <a:t> presenting the options for Community Cluster.</a:t>
            </a:r>
            <a:r>
              <a:rPr lang="en-US" dirty="0" smtClean="0"/>
              <a:t> We are going to accept the default options.</a:t>
            </a:r>
            <a:r>
              <a:rPr lang="en-US" baseline="0" dirty="0" smtClean="0"/>
              <a:t> Click the </a:t>
            </a:r>
            <a:r>
              <a:rPr lang="en-US" dirty="0" smtClean="0"/>
              <a:t>“Create Clusters” button.</a:t>
            </a:r>
            <a:endParaRPr lang="en-US" dirty="0"/>
          </a:p>
        </p:txBody>
      </p:sp>
      <p:sp>
        <p:nvSpPr>
          <p:cNvPr id="4" name="Slide Number Placeholder 3"/>
          <p:cNvSpPr>
            <a:spLocks noGrp="1"/>
          </p:cNvSpPr>
          <p:nvPr>
            <p:ph type="sldNum" sz="quarter" idx="10"/>
          </p:nvPr>
        </p:nvSpPr>
        <p:spPr/>
        <p:txBody>
          <a:bodyPr/>
          <a:lstStyle/>
          <a:p>
            <a:fld id="{CD3A92FB-AA4F-8D40-BCF8-C82DDC5932FD}" type="slidenum">
              <a:rPr lang="en-US" smtClean="0"/>
              <a:t>101</a:t>
            </a:fld>
            <a:endParaRPr lang="en-US"/>
          </a:p>
        </p:txBody>
      </p:sp>
    </p:spTree>
    <p:extLst>
      <p:ext uri="{BB962C8B-B14F-4D97-AF65-F5344CB8AC3E}">
        <p14:creationId xmlns:p14="http://schemas.microsoft.com/office/powerpoint/2010/main" val="147003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89CBF7E-A6CF-49C4-BD50-B6B939755E11}" type="slidenum">
              <a:rPr lang="de-DE" sz="1200"/>
              <a:pPr/>
              <a:t>102</a:t>
            </a:fld>
            <a:endParaRPr lang="de-DE" sz="1200"/>
          </a:p>
        </p:txBody>
      </p:sp>
    </p:spTree>
    <p:extLst>
      <p:ext uri="{BB962C8B-B14F-4D97-AF65-F5344CB8AC3E}">
        <p14:creationId xmlns:p14="http://schemas.microsoft.com/office/powerpoint/2010/main" val="1068775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1F004CF7-2AC2-4E63-A19A-2370B23C552A}" type="slidenum">
              <a:rPr lang="de-DE" sz="1200" smtClean="0"/>
              <a:pPr/>
              <a:t>8</a:t>
            </a:fld>
            <a:endParaRPr lang="de-DE" sz="1200"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xfrm>
            <a:off x="679768" y="4715908"/>
            <a:ext cx="5438140" cy="446770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buFontTx/>
              <a:buChar char="•"/>
            </a:pPr>
            <a:r>
              <a:rPr lang="en-GB" smtClean="0">
                <a:latin typeface="Arial" pitchFamily="34" charset="0"/>
                <a:ea typeface="Geneva"/>
                <a:cs typeface="Geneva"/>
              </a:rPr>
              <a:t>We can specifically describe interacting domains down to the residue level.</a:t>
            </a:r>
          </a:p>
          <a:p>
            <a:pPr eaLnBrk="1" hangingPunct="1">
              <a:buFontTx/>
              <a:buChar char="•"/>
            </a:pPr>
            <a:r>
              <a:rPr lang="en-GB" smtClean="0">
                <a:latin typeface="Arial" pitchFamily="34" charset="0"/>
                <a:ea typeface="Geneva"/>
                <a:cs typeface="Geneva"/>
              </a:rPr>
              <a:t>The domain can be represented as the specific range of the underlying amino acid sequence.</a:t>
            </a:r>
          </a:p>
          <a:p>
            <a:pPr eaLnBrk="1" hangingPunct="1">
              <a:buFontTx/>
              <a:buChar char="•"/>
            </a:pPr>
            <a:r>
              <a:rPr lang="en-GB" smtClean="0">
                <a:latin typeface="Arial" pitchFamily="34" charset="0"/>
                <a:ea typeface="Geneva"/>
                <a:cs typeface="Geneva"/>
              </a:rPr>
              <a:t>Including required PTM</a:t>
            </a:r>
          </a:p>
          <a:p>
            <a:pPr eaLnBrk="1" hangingPunct="1">
              <a:buFontTx/>
              <a:buChar char="•"/>
            </a:pPr>
            <a:r>
              <a:rPr lang="en-GB" smtClean="0">
                <a:latin typeface="Arial" pitchFamily="34" charset="0"/>
                <a:ea typeface="Geneva"/>
                <a:cs typeface="Geneva"/>
              </a:rPr>
              <a:t>These ranges are remapped whenever UniProtKB updates their protein sequences.</a:t>
            </a:r>
            <a:endParaRPr lang="en-US" smtClean="0">
              <a:latin typeface="Arial" pitchFamily="34" charset="0"/>
              <a:ea typeface="Geneva"/>
              <a:cs typeface="Geneva"/>
            </a:endParaRPr>
          </a:p>
        </p:txBody>
      </p:sp>
    </p:spTree>
    <p:extLst>
      <p:ext uri="{BB962C8B-B14F-4D97-AF65-F5344CB8AC3E}">
        <p14:creationId xmlns:p14="http://schemas.microsoft.com/office/powerpoint/2010/main" val="807282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smtClean="0">
              <a:latin typeface="Arial" pitchFamily="34" charset="0"/>
              <a:ea typeface="Geneva"/>
              <a:cs typeface="Geneva"/>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3B97033B-B83D-4F2A-8389-3018F8AA5BD1}" type="slidenum">
              <a:rPr lang="de-DE" sz="1200"/>
              <a:pPr/>
              <a:t>103</a:t>
            </a:fld>
            <a:endParaRPr lang="de-DE" sz="1200"/>
          </a:p>
        </p:txBody>
      </p:sp>
    </p:spTree>
    <p:extLst>
      <p:ext uri="{BB962C8B-B14F-4D97-AF65-F5344CB8AC3E}">
        <p14:creationId xmlns:p14="http://schemas.microsoft.com/office/powerpoint/2010/main" val="1871798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6750F4CF-5BDB-41E1-AB1C-F55EEBAEA893}" type="slidenum">
              <a:rPr lang="en-US" sz="1200"/>
              <a:pPr/>
              <a:t>104</a:t>
            </a:fld>
            <a:endParaRPr lang="en-US" sz="1200"/>
          </a:p>
        </p:txBody>
      </p:sp>
    </p:spTree>
    <p:extLst>
      <p:ext uri="{BB962C8B-B14F-4D97-AF65-F5344CB8AC3E}">
        <p14:creationId xmlns:p14="http://schemas.microsoft.com/office/powerpoint/2010/main" val="314922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6750F4CF-5BDB-41E1-AB1C-F55EEBAEA893}" type="slidenum">
              <a:rPr lang="en-US" sz="1200"/>
              <a:pPr/>
              <a:t>105</a:t>
            </a:fld>
            <a:endParaRPr lang="en-US" sz="1200"/>
          </a:p>
        </p:txBody>
      </p:sp>
    </p:spTree>
    <p:extLst>
      <p:ext uri="{BB962C8B-B14F-4D97-AF65-F5344CB8AC3E}">
        <p14:creationId xmlns:p14="http://schemas.microsoft.com/office/powerpoint/2010/main" val="3316983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457132"/>
            <a:endParaRPr lang="en-US" dirty="0" smtClean="0">
              <a:latin typeface="Arial" pitchFamily="34" charset="0"/>
              <a:ea typeface="Geneva"/>
              <a:cs typeface="Geneva"/>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DAF8B1D4-554D-4EBF-A803-745D87EAB8EB}" type="slidenum">
              <a:rPr lang="en-US" sz="1200"/>
              <a:pPr/>
              <a:t>106</a:t>
            </a:fld>
            <a:endParaRPr lang="en-US" sz="1200"/>
          </a:p>
        </p:txBody>
      </p:sp>
    </p:spTree>
    <p:extLst>
      <p:ext uri="{BB962C8B-B14F-4D97-AF65-F5344CB8AC3E}">
        <p14:creationId xmlns:p14="http://schemas.microsoft.com/office/powerpoint/2010/main" val="1187157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107</a:t>
            </a:fld>
            <a:endParaRPr lang="en-US" sz="1200"/>
          </a:p>
        </p:txBody>
      </p:sp>
    </p:spTree>
    <p:extLst>
      <p:ext uri="{BB962C8B-B14F-4D97-AF65-F5344CB8AC3E}">
        <p14:creationId xmlns:p14="http://schemas.microsoft.com/office/powerpoint/2010/main" val="1940446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108</a:t>
            </a:fld>
            <a:endParaRPr lang="en-US" sz="1200"/>
          </a:p>
        </p:txBody>
      </p:sp>
    </p:spTree>
    <p:extLst>
      <p:ext uri="{BB962C8B-B14F-4D97-AF65-F5344CB8AC3E}">
        <p14:creationId xmlns:p14="http://schemas.microsoft.com/office/powerpoint/2010/main" val="5589652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109</a:t>
            </a:fld>
            <a:endParaRPr lang="en-US" sz="1200"/>
          </a:p>
        </p:txBody>
      </p:sp>
    </p:spTree>
    <p:extLst>
      <p:ext uri="{BB962C8B-B14F-4D97-AF65-F5344CB8AC3E}">
        <p14:creationId xmlns:p14="http://schemas.microsoft.com/office/powerpoint/2010/main" val="17527074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110</a:t>
            </a:fld>
            <a:endParaRPr lang="en-US" sz="1200"/>
          </a:p>
        </p:txBody>
      </p:sp>
    </p:spTree>
    <p:extLst>
      <p:ext uri="{BB962C8B-B14F-4D97-AF65-F5344CB8AC3E}">
        <p14:creationId xmlns:p14="http://schemas.microsoft.com/office/powerpoint/2010/main" val="450284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111</a:t>
            </a:fld>
            <a:endParaRPr lang="en-US" sz="1200"/>
          </a:p>
        </p:txBody>
      </p:sp>
    </p:spTree>
    <p:extLst>
      <p:ext uri="{BB962C8B-B14F-4D97-AF65-F5344CB8AC3E}">
        <p14:creationId xmlns:p14="http://schemas.microsoft.com/office/powerpoint/2010/main" val="1324480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112</a:t>
            </a:fld>
            <a:endParaRPr lang="en-US" sz="1200"/>
          </a:p>
        </p:txBody>
      </p:sp>
    </p:spTree>
    <p:extLst>
      <p:ext uri="{BB962C8B-B14F-4D97-AF65-F5344CB8AC3E}">
        <p14:creationId xmlns:p14="http://schemas.microsoft.com/office/powerpoint/2010/main" val="187090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fld id="{A3098063-346F-4399-AB76-A79465051DD0}" type="slidenum">
              <a:rPr lang="de-DE" sz="1200" smtClean="0"/>
              <a:pPr/>
              <a:t>9</a:t>
            </a:fld>
            <a:endParaRPr lang="de-DE" sz="1200"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xfrm>
            <a:off x="679768" y="4715908"/>
            <a:ext cx="5438140" cy="446770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buFontTx/>
              <a:buChar char="•"/>
            </a:pPr>
            <a:r>
              <a:rPr lang="en-GB" smtClean="0">
                <a:latin typeface="Arial" pitchFamily="34" charset="0"/>
                <a:ea typeface="Geneva"/>
                <a:cs typeface="Geneva"/>
              </a:rPr>
              <a:t>Computational tool to aid searches, </a:t>
            </a:r>
          </a:p>
          <a:p>
            <a:pPr eaLnBrk="1" hangingPunct="1">
              <a:buFontTx/>
              <a:buChar char="•"/>
            </a:pPr>
            <a:r>
              <a:rPr lang="en-GB" smtClean="0">
                <a:latin typeface="Arial" pitchFamily="34" charset="0"/>
                <a:ea typeface="Geneva"/>
                <a:cs typeface="Geneva"/>
              </a:rPr>
              <a:t>Transforms n-ary interaction into binary,</a:t>
            </a:r>
          </a:p>
          <a:p>
            <a:pPr eaLnBrk="1" hangingPunct="1">
              <a:buFontTx/>
              <a:buChar char="•"/>
            </a:pPr>
            <a:r>
              <a:rPr lang="en-GB" smtClean="0">
                <a:latin typeface="Arial" pitchFamily="34" charset="0"/>
                <a:ea typeface="Geneva"/>
                <a:cs typeface="Geneva"/>
              </a:rPr>
              <a:t>Both are somewhat wrong, spoke is said to generated 3 times less false positive (Bader et al.).</a:t>
            </a:r>
            <a:endParaRPr lang="en-US" smtClean="0">
              <a:latin typeface="Arial" pitchFamily="34" charset="0"/>
              <a:ea typeface="Geneva"/>
              <a:cs typeface="Geneva"/>
            </a:endParaRPr>
          </a:p>
        </p:txBody>
      </p:sp>
    </p:spTree>
    <p:extLst>
      <p:ext uri="{BB962C8B-B14F-4D97-AF65-F5344CB8AC3E}">
        <p14:creationId xmlns:p14="http://schemas.microsoft.com/office/powerpoint/2010/main" val="14811192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113</a:t>
            </a:fld>
            <a:endParaRPr lang="en-US" sz="1200"/>
          </a:p>
        </p:txBody>
      </p:sp>
    </p:spTree>
    <p:extLst>
      <p:ext uri="{BB962C8B-B14F-4D97-AF65-F5344CB8AC3E}">
        <p14:creationId xmlns:p14="http://schemas.microsoft.com/office/powerpoint/2010/main" val="393751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114</a:t>
            </a:fld>
            <a:endParaRPr lang="en-US" sz="1200"/>
          </a:p>
        </p:txBody>
      </p:sp>
    </p:spTree>
    <p:extLst>
      <p:ext uri="{BB962C8B-B14F-4D97-AF65-F5344CB8AC3E}">
        <p14:creationId xmlns:p14="http://schemas.microsoft.com/office/powerpoint/2010/main" val="1459487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115</a:t>
            </a:fld>
            <a:endParaRPr lang="en-US" sz="1200"/>
          </a:p>
        </p:txBody>
      </p:sp>
    </p:spTree>
    <p:extLst>
      <p:ext uri="{BB962C8B-B14F-4D97-AF65-F5344CB8AC3E}">
        <p14:creationId xmlns:p14="http://schemas.microsoft.com/office/powerpoint/2010/main" val="62060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116</a:t>
            </a:fld>
            <a:endParaRPr lang="en-US" sz="1200"/>
          </a:p>
        </p:txBody>
      </p:sp>
    </p:spTree>
    <p:extLst>
      <p:ext uri="{BB962C8B-B14F-4D97-AF65-F5344CB8AC3E}">
        <p14:creationId xmlns:p14="http://schemas.microsoft.com/office/powerpoint/2010/main" val="1908139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117</a:t>
            </a:fld>
            <a:endParaRPr lang="en-US" sz="1200"/>
          </a:p>
        </p:txBody>
      </p:sp>
    </p:spTree>
    <p:extLst>
      <p:ext uri="{BB962C8B-B14F-4D97-AF65-F5344CB8AC3E}">
        <p14:creationId xmlns:p14="http://schemas.microsoft.com/office/powerpoint/2010/main" val="2022661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118</a:t>
            </a:fld>
            <a:endParaRPr lang="en-US" sz="1200"/>
          </a:p>
        </p:txBody>
      </p:sp>
    </p:spTree>
    <p:extLst>
      <p:ext uri="{BB962C8B-B14F-4D97-AF65-F5344CB8AC3E}">
        <p14:creationId xmlns:p14="http://schemas.microsoft.com/office/powerpoint/2010/main" val="3150510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119</a:t>
            </a:fld>
            <a:endParaRPr lang="en-US" sz="1200"/>
          </a:p>
        </p:txBody>
      </p:sp>
    </p:spTree>
    <p:extLst>
      <p:ext uri="{BB962C8B-B14F-4D97-AF65-F5344CB8AC3E}">
        <p14:creationId xmlns:p14="http://schemas.microsoft.com/office/powerpoint/2010/main" val="2922300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Geneva"/>
              <a:cs typeface="Geneva"/>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Geneva"/>
                <a:cs typeface="Geneva"/>
              </a:defRPr>
            </a:lvl1pPr>
            <a:lvl2pPr marL="742840" indent="-285708" eaLnBrk="0" hangingPunct="0">
              <a:defRPr sz="2400">
                <a:solidFill>
                  <a:schemeClr val="tx1"/>
                </a:solidFill>
                <a:latin typeface="Arial" pitchFamily="34" charset="0"/>
                <a:ea typeface="Geneva"/>
                <a:cs typeface="Geneva"/>
              </a:defRPr>
            </a:lvl2pPr>
            <a:lvl3pPr marL="1142830" indent="-228566" eaLnBrk="0" hangingPunct="0">
              <a:defRPr sz="2400">
                <a:solidFill>
                  <a:schemeClr val="tx1"/>
                </a:solidFill>
                <a:latin typeface="Arial" pitchFamily="34" charset="0"/>
                <a:ea typeface="Geneva"/>
                <a:cs typeface="Geneva"/>
              </a:defRPr>
            </a:lvl3pPr>
            <a:lvl4pPr marL="1599962" indent="-228566" eaLnBrk="0" hangingPunct="0">
              <a:defRPr sz="2400">
                <a:solidFill>
                  <a:schemeClr val="tx1"/>
                </a:solidFill>
                <a:latin typeface="Arial" pitchFamily="34" charset="0"/>
                <a:ea typeface="Geneva"/>
                <a:cs typeface="Geneva"/>
              </a:defRPr>
            </a:lvl4pPr>
            <a:lvl5pPr marL="2057095" indent="-228566" eaLnBrk="0" hangingPunct="0">
              <a:defRPr sz="2400">
                <a:solidFill>
                  <a:schemeClr val="tx1"/>
                </a:solidFill>
                <a:latin typeface="Arial" pitchFamily="34" charset="0"/>
                <a:ea typeface="Geneva"/>
                <a:cs typeface="Geneva"/>
              </a:defRPr>
            </a:lvl5pPr>
            <a:lvl6pPr marL="2514227" indent="-228566" eaLnBrk="0" fontAlgn="base" hangingPunct="0">
              <a:spcBef>
                <a:spcPct val="0"/>
              </a:spcBef>
              <a:spcAft>
                <a:spcPct val="0"/>
              </a:spcAft>
              <a:defRPr sz="2400">
                <a:solidFill>
                  <a:schemeClr val="tx1"/>
                </a:solidFill>
                <a:latin typeface="Arial" pitchFamily="34" charset="0"/>
                <a:ea typeface="Geneva"/>
                <a:cs typeface="Geneva"/>
              </a:defRPr>
            </a:lvl6pPr>
            <a:lvl7pPr marL="2971358" indent="-228566" eaLnBrk="0" fontAlgn="base" hangingPunct="0">
              <a:spcBef>
                <a:spcPct val="0"/>
              </a:spcBef>
              <a:spcAft>
                <a:spcPct val="0"/>
              </a:spcAft>
              <a:defRPr sz="2400">
                <a:solidFill>
                  <a:schemeClr val="tx1"/>
                </a:solidFill>
                <a:latin typeface="Arial" pitchFamily="34" charset="0"/>
                <a:ea typeface="Geneva"/>
                <a:cs typeface="Geneva"/>
              </a:defRPr>
            </a:lvl7pPr>
            <a:lvl8pPr marL="3428491" indent="-228566" eaLnBrk="0" fontAlgn="base" hangingPunct="0">
              <a:spcBef>
                <a:spcPct val="0"/>
              </a:spcBef>
              <a:spcAft>
                <a:spcPct val="0"/>
              </a:spcAft>
              <a:defRPr sz="2400">
                <a:solidFill>
                  <a:schemeClr val="tx1"/>
                </a:solidFill>
                <a:latin typeface="Arial" pitchFamily="34" charset="0"/>
                <a:ea typeface="Geneva"/>
                <a:cs typeface="Geneva"/>
              </a:defRPr>
            </a:lvl8pPr>
            <a:lvl9pPr marL="3885624" indent="-228566" eaLnBrk="0" fontAlgn="base" hangingPunct="0">
              <a:spcBef>
                <a:spcPct val="0"/>
              </a:spcBef>
              <a:spcAft>
                <a:spcPct val="0"/>
              </a:spcAft>
              <a:defRPr sz="2400">
                <a:solidFill>
                  <a:schemeClr val="tx1"/>
                </a:solidFill>
                <a:latin typeface="Arial" pitchFamily="34" charset="0"/>
                <a:ea typeface="Geneva"/>
                <a:cs typeface="Geneva"/>
              </a:defRPr>
            </a:lvl9pPr>
          </a:lstStyle>
          <a:p>
            <a:fld id="{C97B013C-3878-4EFC-9BC6-17A5A9764347}" type="slidenum">
              <a:rPr lang="en-US" sz="1200"/>
              <a:pPr/>
              <a:t>120</a:t>
            </a:fld>
            <a:endParaRPr lang="en-US" sz="1200"/>
          </a:p>
        </p:txBody>
      </p:sp>
    </p:spTree>
    <p:extLst>
      <p:ext uri="{BB962C8B-B14F-4D97-AF65-F5344CB8AC3E}">
        <p14:creationId xmlns:p14="http://schemas.microsoft.com/office/powerpoint/2010/main" val="1321080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10</a:t>
            </a:fld>
            <a:endParaRPr lang="de-DE"/>
          </a:p>
        </p:txBody>
      </p:sp>
    </p:spTree>
    <p:extLst>
      <p:ext uri="{BB962C8B-B14F-4D97-AF65-F5344CB8AC3E}">
        <p14:creationId xmlns:p14="http://schemas.microsoft.com/office/powerpoint/2010/main" val="167279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Different types of information can be represented in the shape of networks in order to model the cell. Some of the most used ones are: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 Metabolic networks: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 They are used to study the biochemical reactions that allow an organism to grow, reproduce, respond to the environments and maintain its structure.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b. They are formed by metabolites and enzymes taking the role of nodes and the reactions describing their transformations being represented as directed edges.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c. They have been thoroughly characterized and well studied for quite some time now and built upon a solid base of knowledge.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2. Genetic interaction networks: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 “</a:t>
            </a:r>
            <a:r>
              <a:rPr lang="en-US" b="0" i="1" dirty="0" smtClean="0"/>
              <a:t>Genetic interaction is the phenomenon where the effects of one gene are modified by one or several other genes.</a:t>
            </a:r>
            <a:r>
              <a:rPr lang="en-US" dirty="0" smtClean="0"/>
              <a:t>”  (from http://</a:t>
            </a:r>
            <a:r>
              <a:rPr lang="en-US" dirty="0" err="1" smtClean="0"/>
              <a:t>www.nature.com</a:t>
            </a:r>
            <a:r>
              <a:rPr lang="en-US" dirty="0" smtClean="0"/>
              <a:t>/subjects/genetic-interaction).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b. These networks represent a functional relationship between different genes, rather than a physical one.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c. The genes are represented as nodes and their relationships as edges. Depending on the type of evidence behind the interaction, directionality can be inferred for the edges.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d. They can be built upon large- or small-scale experimental datasets.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3. Gene / transcriptional regulation networks: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 They aim to represent how gene expression is controlled.</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b. Genes and transcription factors are represented as nodes, while their relationship is depicted by different types of directional edges.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c. Usually generated via databases representing consensus knowledge (</a:t>
            </a:r>
            <a:r>
              <a:rPr lang="en-US" baseline="0" dirty="0" err="1" smtClean="0"/>
              <a:t>knowledgebases</a:t>
            </a:r>
            <a:r>
              <a:rPr lang="en-US" baseline="0" dirty="0" smtClean="0"/>
              <a:t> such as </a:t>
            </a:r>
            <a:r>
              <a:rPr lang="en-US" baseline="0" dirty="0" err="1" smtClean="0"/>
              <a:t>Reactome</a:t>
            </a:r>
            <a:r>
              <a:rPr lang="en-US" baseline="0" dirty="0" smtClean="0"/>
              <a:t> or KEGG), although some large-scale experimental datasets are also available.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d. Regulatory RNAs and other mechanisms are coming to form an integral part of this type of networks.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4. Cell signaling networks: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 Cell signaling is the communication system that controls cellular activities.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b. Conceptually, this can be represented in the form of signaling pathways, ordered sequences of events that model the information flow within the cell.</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c. Elements in the pathway (proteins, nucleic acids, metabolites) are represented as nodes and the directed edges linking them represents the flow of information.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d. Systematically represented in pathway databases such as </a:t>
            </a:r>
            <a:r>
              <a:rPr lang="en-US" baseline="0" dirty="0" err="1" smtClean="0"/>
              <a:t>Reactome</a:t>
            </a:r>
            <a:r>
              <a:rPr lang="en-US" baseline="0" dirty="0" smtClean="0"/>
              <a:t>, KEGG or </a:t>
            </a:r>
            <a:r>
              <a:rPr lang="en-US" baseline="0" dirty="0" err="1" smtClean="0"/>
              <a:t>Wikipathways</a:t>
            </a:r>
            <a:r>
              <a:rPr lang="en-US" baseline="0" dirty="0" smtClean="0"/>
              <a:t>. These aim to provide with a formal representation of current scientific consensus on how cell signaling works.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5. Protein-protein interaction networks: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 They will be the subject of this course and they represent the physical relationships between proteins. They are then central to practically every process that takes place in the cell.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b. Proteins are represented as nodes that are linked by undirected edges.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c. More on PPINs in the next slide.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[fig 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Finally, this online course is focused on </a:t>
            </a:r>
            <a:r>
              <a:rPr lang="en-US" sz="1200" b="1" baseline="0" dirty="0" smtClean="0"/>
              <a:t>protein-protein interaction networks</a:t>
            </a:r>
            <a:r>
              <a:rPr lang="en-US" sz="1200" baseline="0" dirty="0" smtClean="0"/>
              <a:t> (PPINs), which will be described in detail later on, as one of the data types most frequently used in biological network analysis nowadays. You can learn more about protein-protein interactions in this introductory online course also offered at the EBI train online page: [http://</a:t>
            </a:r>
            <a:r>
              <a:rPr lang="en-US" sz="1200" baseline="0" dirty="0" err="1" smtClean="0"/>
              <a:t>www.ebi.ac.uk</a:t>
            </a:r>
            <a:r>
              <a:rPr lang="en-US" sz="1200" baseline="0" dirty="0" smtClean="0"/>
              <a:t>/training/online/course/protein-interactions-and-their-importance].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Now, let’s have a look at protein-protein interaction networks.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16</a:t>
            </a:fld>
            <a:endParaRPr lang="de-DE"/>
          </a:p>
        </p:txBody>
      </p:sp>
    </p:spTree>
    <p:extLst>
      <p:ext uri="{BB962C8B-B14F-4D97-AF65-F5344CB8AC3E}">
        <p14:creationId xmlns:p14="http://schemas.microsoft.com/office/powerpoint/2010/main" val="7736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Graphs have some</a:t>
            </a:r>
            <a:r>
              <a:rPr lang="en-GB" baseline="0" dirty="0" smtClean="0"/>
              <a:t> properties that have great applicability when it comes to unravel the underlying information they contain. It is important to realize that main issue with any type of network analysis is to handle the </a:t>
            </a:r>
            <a:r>
              <a:rPr lang="en-GB" b="1" baseline="0" dirty="0" smtClean="0"/>
              <a:t>complexity</a:t>
            </a:r>
            <a:r>
              <a:rPr lang="en-GB" baseline="0" dirty="0" smtClean="0"/>
              <a:t> of the network and be able to extract meaningful information that you would not have if the individual components are examined separately. Network properties, and particularly </a:t>
            </a:r>
            <a:r>
              <a:rPr lang="en-GB" b="1" baseline="0" dirty="0" smtClean="0"/>
              <a:t>its topological properties</a:t>
            </a:r>
            <a:r>
              <a:rPr lang="en-GB" baseline="0" dirty="0" smtClean="0"/>
              <a:t>, can help us identifying relevant sub-structures within an network.</a:t>
            </a:r>
          </a:p>
          <a:p>
            <a:endParaRPr lang="en-GB" baseline="0" dirty="0" smtClean="0"/>
          </a:p>
          <a:p>
            <a:r>
              <a:rPr lang="en-GB" baseline="0" dirty="0" smtClean="0"/>
              <a:t>[fig6]</a:t>
            </a:r>
          </a:p>
          <a:p>
            <a:endParaRPr lang="en-GB" baseline="0" dirty="0" smtClean="0"/>
          </a:p>
          <a:p>
            <a:r>
              <a:rPr lang="en-GB" baseline="0" dirty="0" smtClean="0"/>
              <a:t>Some of the most used properties and concepts are illustrated in figure 6 and summarized here:</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kumimoji="0" lang="en-GB" sz="1200" b="0" i="0" u="none" strike="noStrike" kern="1200" cap="none" spc="0" normalizeH="0" baseline="0" noProof="0" dirty="0" smtClean="0">
              <a:ln>
                <a:noFill/>
              </a:ln>
              <a:solidFill>
                <a:srgbClr val="000000"/>
              </a:solidFill>
              <a:effectLst/>
              <a:uLnTx/>
              <a:uFillTx/>
              <a:latin typeface="Arial" pitchFamily="-112" charset="0"/>
              <a:ea typeface="Geneva" pitchFamily="-112" charset="0"/>
              <a:cs typeface="Geneva" pitchFamily="-112"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0" lang="en-GB" sz="1200" b="0" i="0" u="none" strike="noStrike" kern="1200" cap="none" spc="0" normalizeH="0" baseline="0" noProof="0" dirty="0" smtClean="0">
                <a:ln>
                  <a:noFill/>
                </a:ln>
                <a:solidFill>
                  <a:srgbClr val="000000"/>
                </a:solidFill>
                <a:effectLst/>
                <a:uLnTx/>
                <a:uFillTx/>
                <a:latin typeface="Arial" pitchFamily="-112" charset="0"/>
                <a:ea typeface="Geneva" pitchFamily="-112" charset="0"/>
                <a:cs typeface="Geneva" pitchFamily="-112" charset="0"/>
              </a:rPr>
              <a:t>Degree: It is the number of edges that connect a node. It is a fundamental parameter that influences other characteristics, such as the centrality of a node. The degree distribution of all nodes in the network helps defining whether a network is scale-free or not, as we will see later. In the image, you can see the degree of each node indicated and reflected in its size and colour. </a:t>
            </a:r>
          </a:p>
          <a:p>
            <a:pPr marL="171450" indent="-171450">
              <a:buFontTx/>
              <a:buChar char="-"/>
            </a:pPr>
            <a:r>
              <a:rPr lang="en-GB" baseline="0" dirty="0" smtClean="0"/>
              <a:t>Shortest paths: The shortest distance between any two nodes in the network. It is specially relevant in networks that aim to model information flows, as it will often be the case for biological networks. In the example, you have to take 5 steps to go from nodes A to B. </a:t>
            </a:r>
          </a:p>
          <a:p>
            <a:pPr marL="171450" indent="-171450">
              <a:buFontTx/>
              <a:buChar char="-"/>
            </a:pPr>
            <a:r>
              <a:rPr lang="en-GB" baseline="0" dirty="0" smtClean="0"/>
              <a:t>Scale-free networks: In a scale-free network, most of the nodes are connected to a low number of neighbours and there is a small number of high-degree nodes (</a:t>
            </a:r>
            <a:r>
              <a:rPr lang="en-GB" b="1" baseline="0" dirty="0" smtClean="0"/>
              <a:t>hubs</a:t>
            </a:r>
            <a:r>
              <a:rPr lang="en-GB" baseline="0" dirty="0" smtClean="0"/>
              <a:t>) that provide high connectivity to the network. In the example, hubs are highlighted in orange.</a:t>
            </a:r>
          </a:p>
          <a:p>
            <a:pPr marL="171450" indent="-171450">
              <a:buFontTx/>
              <a:buChar char="-"/>
            </a:pPr>
            <a:r>
              <a:rPr lang="en-GB" baseline="0" dirty="0" smtClean="0"/>
              <a:t>Transitivity: There are tightly interconnected communities inside the network, groups of nodes that are more internally connected than they are with the rest of the network. These groups are also called topological clusters and are highlighted in the example. </a:t>
            </a:r>
          </a:p>
          <a:p>
            <a:pPr marL="171450" indent="-171450">
              <a:buFontTx/>
              <a:buChar char="-"/>
            </a:pPr>
            <a:r>
              <a:rPr lang="en-GB" baseline="0" dirty="0" smtClean="0"/>
              <a:t>Centralities: As we will see later, there are different flavours of centrality, each representing different concepts. Centrality can be measured for nodes and for edges and gives an estimation on how important that node/edge is for the connectivity or the information flow of the network. The degree of a node has a direct influence on most centralities measures, most prominently on the ‘degree centrality’, which is no more that the degree that given node. In the figure, most central nodes according to their </a:t>
            </a:r>
            <a:r>
              <a:rPr lang="en-GB" baseline="0" dirty="0" err="1" smtClean="0"/>
              <a:t>betweenness</a:t>
            </a:r>
            <a:r>
              <a:rPr lang="en-GB" baseline="0" dirty="0" smtClean="0"/>
              <a:t> centrality are highlighted in warm colours and the node size reflects its degree. </a:t>
            </a:r>
          </a:p>
          <a:p>
            <a:pPr marL="171450" indent="-171450">
              <a:buFontTx/>
              <a:buChar char="-"/>
            </a:pPr>
            <a:endParaRPr lang="en-GB" baseline="0" dirty="0" smtClean="0"/>
          </a:p>
          <a:p>
            <a:r>
              <a:rPr lang="en-GB" baseline="0" dirty="0" smtClean="0"/>
              <a:t>Now let’s have closer look at these characteristics and their implications for the biology represented by the network. </a:t>
            </a:r>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17</a:t>
            </a:fld>
            <a:endParaRPr lang="de-DE"/>
          </a:p>
        </p:txBody>
      </p:sp>
    </p:spTree>
    <p:extLst>
      <p:ext uri="{BB962C8B-B14F-4D97-AF65-F5344CB8AC3E}">
        <p14:creationId xmlns:p14="http://schemas.microsoft.com/office/powerpoint/2010/main" val="18405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Networks can represent many different types of data, as we have seen already. Apart from the nodes representing different entities (proteins, genes, people…),</a:t>
            </a:r>
            <a:r>
              <a:rPr lang="en-GB" baseline="0" dirty="0" smtClean="0"/>
              <a:t> the edges can convey information beyond a simple link between nodes. </a:t>
            </a:r>
            <a:r>
              <a:rPr lang="en-GB" dirty="0" smtClean="0"/>
              <a:t>Depending on the nature of this information,</a:t>
            </a:r>
            <a:r>
              <a:rPr lang="en-GB" baseline="0" dirty="0" smtClean="0"/>
              <a:t> different types of analysis can be performed. For this reason, it is useful to highlight the main types of edges that can be found in a network.</a:t>
            </a:r>
          </a:p>
          <a:p>
            <a:endParaRPr lang="en-GB" baseline="0" dirty="0" smtClean="0"/>
          </a:p>
          <a:p>
            <a:r>
              <a:rPr lang="en-GB" baseline="0" dirty="0" smtClean="0"/>
              <a:t>[fig5] </a:t>
            </a:r>
          </a:p>
          <a:p>
            <a:endParaRPr lang="en-GB" dirty="0" smtClean="0"/>
          </a:p>
          <a:p>
            <a:pPr marL="171450" indent="-171450">
              <a:buFontTx/>
              <a:buChar char="-"/>
            </a:pPr>
            <a:r>
              <a:rPr lang="en-GB" baseline="0" dirty="0" smtClean="0"/>
              <a:t>Undirected edge: This is the typo of edge we will find in PPINs. The relationship between the nodes is a simple connection, without a given flow of signal implied. </a:t>
            </a:r>
          </a:p>
          <a:p>
            <a:pPr marL="171450" indent="-171450">
              <a:buFontTx/>
              <a:buChar char="-"/>
            </a:pPr>
            <a:r>
              <a:rPr lang="en-GB" baseline="0" dirty="0" smtClean="0"/>
              <a:t>Directed edges: This is the kind of connection you will find in metabolic networks or gene regulation networks, for example. There is a clear flow of signal implied and the network can then be organized hierarchically. </a:t>
            </a:r>
          </a:p>
          <a:p>
            <a:pPr marL="171450" indent="-171450">
              <a:buFontTx/>
              <a:buChar char="-"/>
            </a:pPr>
            <a:r>
              <a:rPr lang="en-GB" baseline="0" dirty="0" smtClean="0"/>
              <a:t>Weighted edges: directed or undirected edges can also have weight or quantitative value associated with them. This is used to depict concepts such a reliability of an interaction, the quantitative expression change that a gene induces over another or even how closely related are two genes in terms of sequence similarity or even expression values. Edges can also be weighted by their centrality values or several other topological parameters. </a:t>
            </a:r>
          </a:p>
          <a:p>
            <a:pPr marL="171450" indent="-171450">
              <a:buFontTx/>
              <a:buChar char="-"/>
            </a:pPr>
            <a:endParaRPr lang="en-GB" baseline="0" dirty="0" smtClean="0"/>
          </a:p>
          <a:p>
            <a:pPr marL="0" indent="0">
              <a:buFontTx/>
              <a:buNone/>
            </a:pPr>
            <a:r>
              <a:rPr lang="en-GB" baseline="0" dirty="0" smtClean="0"/>
              <a:t>Finally, it is important to point out that every network can be expressed mathematically in the shape of an adjacency matrix, where the row and columns get assigned to the nodes in the network and the presence of an edge is symbolized by a numerical value. A network with undirected, </a:t>
            </a:r>
            <a:r>
              <a:rPr lang="en-GB" baseline="0" dirty="0" err="1" smtClean="0"/>
              <a:t>unweighted</a:t>
            </a:r>
            <a:r>
              <a:rPr lang="en-GB" baseline="0" dirty="0" smtClean="0"/>
              <a:t> edges will only contain the values 1, when a connection is present between the nodes represented by the given row and column, and 0, when there is no connection. Directed and weighted networks can make use of different numerical values in the matrix to express these more complex relationships. </a:t>
            </a:r>
          </a:p>
          <a:p>
            <a:pPr marL="0" indent="0">
              <a:buFontTx/>
              <a:buNone/>
            </a:pPr>
            <a:endParaRPr lang="en-GB" baseline="0" dirty="0" smtClean="0"/>
          </a:p>
          <a:p>
            <a:pPr marL="0" indent="0">
              <a:buFontTx/>
              <a:buNone/>
            </a:pPr>
            <a:endParaRPr lang="en-GB" baseline="0" dirty="0" smtClean="0"/>
          </a:p>
          <a:p>
            <a:pPr marL="0" indent="0">
              <a:buFontTx/>
              <a:buNone/>
            </a:pPr>
            <a:r>
              <a:rPr lang="en-GB" baseline="0" dirty="0" smtClean="0"/>
              <a:t>Matt: The underlying mathematical representation of every network is an adjacency matrix, which for undirected networks is characteristically symmetric. Thanks to this representation we can calculate network properties such as degree (shown) and other centralities (later slides) very easily by applying basic concepts from linear algebra.</a:t>
            </a:r>
          </a:p>
          <a:p>
            <a:pPr marL="0" indent="0">
              <a:buFontTx/>
              <a:buNone/>
            </a:pPr>
            <a:endParaRPr lang="en-GB" baseline="0" dirty="0" smtClean="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18</a:t>
            </a:fld>
            <a:endParaRPr lang="de-DE"/>
          </a:p>
        </p:txBody>
      </p:sp>
    </p:spTree>
    <p:extLst>
      <p:ext uri="{BB962C8B-B14F-4D97-AF65-F5344CB8AC3E}">
        <p14:creationId xmlns:p14="http://schemas.microsoft.com/office/powerpoint/2010/main" val="192432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779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3" descr="D:\07 Clients\001 EMBL\001 11002 Template Issues\02 Templates processed\Logo Title Slide 0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548063" cy="594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92763" y="5416550"/>
            <a:ext cx="2852737" cy="900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9"/>
          <p:cNvSpPr txBox="1">
            <a:spLocks noChangeArrowheads="1"/>
          </p:cNvSpPr>
          <p:nvPr userDrawn="1"/>
        </p:nvSpPr>
        <p:spPr bwMode="auto">
          <a:xfrm>
            <a:off x="6011863" y="5630863"/>
            <a:ext cx="16208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a:t>EMBL-EBI</a:t>
            </a:r>
          </a:p>
        </p:txBody>
      </p:sp>
      <p:sp>
        <p:nvSpPr>
          <p:cNvPr id="3079" name="Rectangle 7"/>
          <p:cNvSpPr>
            <a:spLocks noGrp="1" noChangeArrowheads="1"/>
          </p:cNvSpPr>
          <p:nvPr>
            <p:ph type="subTitle" idx="1"/>
          </p:nvPr>
        </p:nvSpPr>
        <p:spPr>
          <a:xfrm>
            <a:off x="549275" y="2971800"/>
            <a:ext cx="6400800" cy="304800"/>
          </a:xfrm>
        </p:spPr>
        <p:txBody>
          <a:bodyPr/>
          <a:lstStyle>
            <a:lvl1pPr marL="0" indent="0">
              <a:buFontTx/>
              <a:buNone/>
              <a:defRPr>
                <a:solidFill>
                  <a:schemeClr val="tx1"/>
                </a:solidFill>
              </a:defRPr>
            </a:lvl1pPr>
          </a:lstStyle>
          <a:p>
            <a:r>
              <a:rPr lang="en-US" smtClean="0"/>
              <a:t>Click to edit Master subtitle style</a:t>
            </a:r>
            <a:endParaRPr lang="en-US"/>
          </a:p>
        </p:txBody>
      </p:sp>
      <p:sp>
        <p:nvSpPr>
          <p:cNvPr id="3074" name="Rectangle 2"/>
          <p:cNvSpPr>
            <a:spLocks noGrp="1" noChangeArrowheads="1"/>
          </p:cNvSpPr>
          <p:nvPr>
            <p:ph type="ctrTitle"/>
          </p:nvPr>
        </p:nvSpPr>
        <p:spPr>
          <a:xfrm>
            <a:off x="533400" y="2284413"/>
            <a:ext cx="7772400" cy="685800"/>
          </a:xfrm>
        </p:spPr>
        <p:txBody>
          <a:bodyPr/>
          <a:lstStyle>
            <a:lvl1pPr>
              <a:defRPr>
                <a:solidFill>
                  <a:schemeClr val="tx1"/>
                </a:solidFill>
              </a:defRPr>
            </a:lvl1pPr>
          </a:lstStyle>
          <a:p>
            <a:r>
              <a:rPr lang="en-US" dirty="0" smtClean="0"/>
              <a:t>Click to edit Master title style</a:t>
            </a:r>
            <a:endParaRPr lang="de-DE" dirty="0"/>
          </a:p>
        </p:txBody>
      </p:sp>
      <p:sp>
        <p:nvSpPr>
          <p:cNvPr id="7" name="Rectangle 3"/>
          <p:cNvSpPr>
            <a:spLocks noGrp="1" noChangeArrowheads="1"/>
          </p:cNvSpPr>
          <p:nvPr>
            <p:ph type="dt" sz="half" idx="10"/>
          </p:nvPr>
        </p:nvSpPr>
        <p:spPr>
          <a:xfrm>
            <a:off x="533400" y="150813"/>
            <a:ext cx="1603375" cy="304800"/>
          </a:xfrm>
          <a:prstGeom prst="rect">
            <a:avLst/>
          </a:prstGeom>
        </p:spPr>
        <p:txBody>
          <a:bodyPr/>
          <a:lstStyle>
            <a:lvl1pPr>
              <a:defRPr sz="1000" smtClean="0">
                <a:solidFill>
                  <a:schemeClr val="bg1"/>
                </a:solidFill>
              </a:defRPr>
            </a:lvl1pPr>
          </a:lstStyle>
          <a:p>
            <a:pPr>
              <a:defRPr/>
            </a:pPr>
            <a:fld id="{959FF832-559A-4DB6-8EC6-59851688EC95}" type="datetime1">
              <a:rPr lang="en-GB"/>
              <a:pPr>
                <a:defRPr/>
              </a:pPr>
              <a:t>17/05/2017</a:t>
            </a:fld>
            <a:endParaRPr lang="de-DE"/>
          </a:p>
        </p:txBody>
      </p:sp>
    </p:spTree>
    <p:extLst>
      <p:ext uri="{BB962C8B-B14F-4D97-AF65-F5344CB8AC3E}">
        <p14:creationId xmlns:p14="http://schemas.microsoft.com/office/powerpoint/2010/main" val="142635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03194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rgbClr val="E6E6E6"/>
        </a:solidFill>
        <a:effectLst/>
      </p:bgPr>
    </p:bg>
    <p:spTree>
      <p:nvGrpSpPr>
        <p:cNvPr id="1" name=""/>
        <p:cNvGrpSpPr/>
        <p:nvPr/>
      </p:nvGrpSpPr>
      <p:grpSpPr>
        <a:xfrm>
          <a:off x="0" y="0"/>
          <a:ext cx="0" cy="0"/>
          <a:chOff x="0" y="0"/>
          <a:chExt cx="0" cy="0"/>
        </a:xfrm>
      </p:grpSpPr>
      <p:pic>
        <p:nvPicPr>
          <p:cNvPr id="4" name="Picture 3" descr="EMBL_EBI_Network_background2.t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5545" cy="6869545"/>
          </a:xfrm>
          <a:prstGeom prst="rect">
            <a:avLst/>
          </a:prstGeom>
        </p:spPr>
      </p:pic>
      <p:pic>
        <p:nvPicPr>
          <p:cNvPr id="6" name="Picture 2" descr="EMBL_EBI_RGB_InversedUpdate.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364413" y="6310313"/>
            <a:ext cx="1458912" cy="452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9" name="Rectangle 7"/>
          <p:cNvSpPr>
            <a:spLocks noGrp="1" noChangeArrowheads="1"/>
          </p:cNvSpPr>
          <p:nvPr>
            <p:ph type="subTitle" idx="1"/>
          </p:nvPr>
        </p:nvSpPr>
        <p:spPr>
          <a:xfrm>
            <a:off x="532554" y="1797029"/>
            <a:ext cx="6400800" cy="610284"/>
          </a:xfrm>
        </p:spPr>
        <p:txBody>
          <a:bodyPr/>
          <a:lstStyle>
            <a:lvl1pPr marL="0" indent="0">
              <a:buFontTx/>
              <a:buNone/>
              <a:defRPr sz="2600" b="0" i="0">
                <a:solidFill>
                  <a:srgbClr val="FFFFFF"/>
                </a:solidFill>
                <a:latin typeface="HelveticaNeueLT Pro 45 Lt"/>
                <a:cs typeface="HelveticaNeueLT Pro 45 Lt"/>
              </a:defRPr>
            </a:lvl1pPr>
          </a:lstStyle>
          <a:p>
            <a:r>
              <a:rPr lang="en-GB" smtClean="0"/>
              <a:t>Click to edit Master subtitle style</a:t>
            </a:r>
            <a:endParaRPr lang="en-US" dirty="0"/>
          </a:p>
        </p:txBody>
      </p:sp>
      <p:sp>
        <p:nvSpPr>
          <p:cNvPr id="3074" name="Rectangle 2"/>
          <p:cNvSpPr>
            <a:spLocks noGrp="1" noChangeArrowheads="1"/>
          </p:cNvSpPr>
          <p:nvPr>
            <p:ph type="ctrTitle"/>
          </p:nvPr>
        </p:nvSpPr>
        <p:spPr>
          <a:xfrm>
            <a:off x="533401" y="1040419"/>
            <a:ext cx="77724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GB" smtClean="0"/>
              <a:t>Click to edit Master title style</a:t>
            </a:r>
            <a:endParaRPr lang="de-DE" dirty="0"/>
          </a:p>
        </p:txBody>
      </p:sp>
      <p:sp>
        <p:nvSpPr>
          <p:cNvPr id="7" name="Text Placeholder 6"/>
          <p:cNvSpPr>
            <a:spLocks noGrp="1"/>
          </p:cNvSpPr>
          <p:nvPr>
            <p:ph type="body" sz="quarter" idx="10"/>
          </p:nvPr>
        </p:nvSpPr>
        <p:spPr>
          <a:xfrm>
            <a:off x="533400" y="3851275"/>
            <a:ext cx="4487863" cy="614363"/>
          </a:xfrm>
        </p:spPr>
        <p:txBody>
          <a:bodyPr/>
          <a:lstStyle>
            <a:lvl1pPr marL="0" indent="0">
              <a:buNone/>
              <a:defRPr b="0" i="0">
                <a:solidFill>
                  <a:schemeClr val="bg1"/>
                </a:solidFill>
                <a:latin typeface="HelveticaNeueLT Pro 35 Th"/>
                <a:cs typeface="HelveticaNeueLT Pro 35 Th"/>
              </a:defRPr>
            </a:lvl1pPr>
          </a:lstStyle>
          <a:p>
            <a:pPr lvl="0"/>
            <a:r>
              <a:rPr lang="en-GB" smtClean="0"/>
              <a:t>Click to edit Master text styles</a:t>
            </a:r>
          </a:p>
        </p:txBody>
      </p:sp>
    </p:spTree>
    <p:extLst>
      <p:ext uri="{BB962C8B-B14F-4D97-AF65-F5344CB8AC3E}">
        <p14:creationId xmlns:p14="http://schemas.microsoft.com/office/powerpoint/2010/main" val="133707359"/>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6553200" y="6243638"/>
            <a:ext cx="2133600" cy="457200"/>
          </a:xfrm>
          <a:prstGeom prst="rect">
            <a:avLst/>
          </a:prstGeom>
        </p:spPr>
        <p:txBody>
          <a:bodyPr/>
          <a:lstStyle>
            <a:lvl1pPr>
              <a:defRPr/>
            </a:lvl1pPr>
          </a:lstStyle>
          <a:p>
            <a:pPr>
              <a:defRPr/>
            </a:pPr>
            <a:fld id="{77E19886-8859-4CE5-9390-0F48A6250582}" type="slidenum">
              <a:rPr lang="en-US"/>
              <a:pPr>
                <a:defRPr/>
              </a:pPr>
              <a:t>‹#›</a:t>
            </a:fld>
            <a:endParaRPr lang="en-US"/>
          </a:p>
        </p:txBody>
      </p:sp>
      <p:sp>
        <p:nvSpPr>
          <p:cNvPr id="6" name="Date Placeholder 5"/>
          <p:cNvSpPr>
            <a:spLocks noGrp="1"/>
          </p:cNvSpPr>
          <p:nvPr>
            <p:ph type="dt" sz="half" idx="11"/>
          </p:nvPr>
        </p:nvSpPr>
        <p:spPr>
          <a:xfrm>
            <a:off x="457200" y="6243638"/>
            <a:ext cx="2133600" cy="457200"/>
          </a:xfrm>
          <a:prstGeom prst="rect">
            <a:avLst/>
          </a:prstGeom>
        </p:spPr>
        <p:txBody>
          <a:bodyPr/>
          <a:lstStyle>
            <a:lvl1pPr>
              <a:defRPr/>
            </a:lvl1pPr>
          </a:lstStyle>
          <a:p>
            <a:pPr>
              <a:defRPr/>
            </a:pPr>
            <a:endParaRPr lang="en-US"/>
          </a:p>
        </p:txBody>
      </p:sp>
      <p:sp>
        <p:nvSpPr>
          <p:cNvPr id="7" name="Footer Placeholder 6"/>
          <p:cNvSpPr>
            <a:spLocks noGrp="1"/>
          </p:cNvSpPr>
          <p:nvPr>
            <p:ph type="ftr" sz="quarter" idx="12"/>
          </p:nvPr>
        </p:nvSpPr>
        <p:spPr>
          <a:xfrm>
            <a:off x="3124200" y="6243638"/>
            <a:ext cx="2895600" cy="457200"/>
          </a:xfrm>
          <a:prstGeom prst="rect">
            <a:avLst/>
          </a:prstGeom>
        </p:spPr>
        <p:txBody>
          <a:bodyPr/>
          <a:lstStyle>
            <a:lvl1pPr>
              <a:defRPr/>
            </a:lvl1pPr>
          </a:lstStyle>
          <a:p>
            <a:pPr>
              <a:defRPr/>
            </a:pPr>
            <a:endParaRPr lang="en-US"/>
          </a:p>
        </p:txBody>
      </p:sp>
    </p:spTree>
    <p:extLst>
      <p:ext uri="{BB962C8B-B14F-4D97-AF65-F5344CB8AC3E}">
        <p14:creationId xmlns:p14="http://schemas.microsoft.com/office/powerpoint/2010/main" val="1021609922"/>
      </p:ext>
    </p:extLst>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334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86300" y="1219200"/>
            <a:ext cx="40005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0"/>
          </p:nvPr>
        </p:nvSpPr>
        <p:spPr>
          <a:xfrm>
            <a:off x="2209800" y="6375400"/>
            <a:ext cx="2895600" cy="228600"/>
          </a:xfrm>
          <a:prstGeom prst="rect">
            <a:avLst/>
          </a:prstGeom>
        </p:spPr>
        <p:txBody>
          <a:bodyPr/>
          <a:lstStyle>
            <a:lvl1pPr>
              <a:defRPr/>
            </a:lvl1pPr>
          </a:lstStyle>
          <a:p>
            <a:r>
              <a:rPr lang="de-DE"/>
              <a:t>Master headline</a:t>
            </a:r>
          </a:p>
        </p:txBody>
      </p:sp>
      <p:sp>
        <p:nvSpPr>
          <p:cNvPr id="6" name="Date Placeholder 5"/>
          <p:cNvSpPr>
            <a:spLocks noGrp="1"/>
          </p:cNvSpPr>
          <p:nvPr>
            <p:ph type="dt" sz="half" idx="11"/>
          </p:nvPr>
        </p:nvSpPr>
        <p:spPr>
          <a:xfrm>
            <a:off x="533400" y="6375400"/>
            <a:ext cx="1676400" cy="228600"/>
          </a:xfrm>
          <a:prstGeom prst="rect">
            <a:avLst/>
          </a:prstGeom>
        </p:spPr>
        <p:txBody>
          <a:bodyPr/>
          <a:lstStyle>
            <a:lvl1pPr>
              <a:defRPr/>
            </a:lvl1pPr>
          </a:lstStyle>
          <a:p>
            <a:fld id="{406034E6-9030-4143-92E4-3E2382FB0D8F}" type="datetime3">
              <a:rPr lang="de-DE"/>
              <a:pPr/>
              <a:t>17/05/2017</a:t>
            </a:fld>
            <a:endParaRPr lang="de-DE"/>
          </a:p>
        </p:txBody>
      </p:sp>
      <p:sp>
        <p:nvSpPr>
          <p:cNvPr id="7" name="Slide Number Placeholder 6"/>
          <p:cNvSpPr>
            <a:spLocks noGrp="1"/>
          </p:cNvSpPr>
          <p:nvPr>
            <p:ph type="sldNum" sz="quarter" idx="12"/>
          </p:nvPr>
        </p:nvSpPr>
        <p:spPr>
          <a:xfrm>
            <a:off x="152400" y="6375400"/>
            <a:ext cx="304800" cy="228600"/>
          </a:xfrm>
          <a:prstGeom prst="rect">
            <a:avLst/>
          </a:prstGeom>
        </p:spPr>
        <p:txBody>
          <a:bodyPr/>
          <a:lstStyle>
            <a:lvl1pPr>
              <a:defRPr/>
            </a:lvl1pPr>
          </a:lstStyle>
          <a:p>
            <a:fld id="{6B490280-DC27-460C-8E77-9A7C2FC7CB3D}" type="slidenum">
              <a:rPr lang="de-DE"/>
              <a:pPr/>
              <a:t>‹#›</a:t>
            </a:fld>
            <a:endParaRPr lang="de-DE"/>
          </a:p>
        </p:txBody>
      </p:sp>
    </p:spTree>
    <p:extLst>
      <p:ext uri="{BB962C8B-B14F-4D97-AF65-F5344CB8AC3E}">
        <p14:creationId xmlns:p14="http://schemas.microsoft.com/office/powerpoint/2010/main" val="112887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Text Placeholder 2"/>
          <p:cNvSpPr>
            <a:spLocks noGrp="1"/>
          </p:cNvSpPr>
          <p:nvPr>
            <p:ph type="body" idx="1"/>
          </p:nvPr>
        </p:nvSpPr>
        <p:spPr bwMode="auto">
          <a:xfrm>
            <a:off x="462378" y="1520488"/>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1029" name="TextBox 7"/>
          <p:cNvSpPr txBox="1">
            <a:spLocks noChangeArrowheads="1"/>
          </p:cNvSpPr>
          <p:nvPr userDrawn="1"/>
        </p:nvSpPr>
        <p:spPr bwMode="auto">
          <a:xfrm>
            <a:off x="7285820" y="6330416"/>
            <a:ext cx="12620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GB" sz="1800" dirty="0"/>
              <a:t>EMBL-EBI</a:t>
            </a:r>
          </a:p>
        </p:txBody>
      </p:sp>
      <p:pic>
        <p:nvPicPr>
          <p:cNvPr id="2" name="Picture 1"/>
          <p:cNvPicPr>
            <a:picLocks noChangeAspect="1"/>
          </p:cNvPicPr>
          <p:nvPr userDrawn="1"/>
        </p:nvPicPr>
        <p:blipFill>
          <a:blip r:embed="rId8"/>
          <a:stretch>
            <a:fillRect/>
          </a:stretch>
        </p:blipFill>
        <p:spPr>
          <a:xfrm>
            <a:off x="8512188" y="6249800"/>
            <a:ext cx="512591" cy="531118"/>
          </a:xfrm>
          <a:prstGeom prst="rect">
            <a:avLst/>
          </a:prstGeom>
        </p:spPr>
      </p:pic>
    </p:spTree>
  </p:cSld>
  <p:clrMap bg1="lt1" tx1="dk1" bg2="lt2" tx2="dk2" accent1="accent1" accent2="accent2" accent3="accent3" accent4="accent4" accent5="accent5" accent6="accent6" hlink="hlink" folHlink="folHlink"/>
  <p:sldLayoutIdLst>
    <p:sldLayoutId id="2147483784" r:id="rId1"/>
    <p:sldLayoutId id="2147483788" r:id="rId2"/>
    <p:sldLayoutId id="2147483790" r:id="rId3"/>
    <p:sldLayoutId id="2147483792" r:id="rId4"/>
    <p:sldLayoutId id="2147483793" r:id="rId5"/>
    <p:sldLayoutId id="2147483794" r:id="rId6"/>
  </p:sldLayoutIdLst>
  <p:timing>
    <p:tnLst>
      <p:par>
        <p:cTn id="1" dur="indefinite" restart="never" nodeType="tmRoot"/>
      </p:par>
    </p:tnLst>
  </p:timing>
  <p:hf hdr="0" ft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9" Type="http://schemas.openxmlformats.org/officeDocument/2006/relationships/image" Target="../media/image28.png"/><Relationship Id="rId20" Type="http://schemas.openxmlformats.org/officeDocument/2006/relationships/image" Target="../media/image39.png"/><Relationship Id="rId21" Type="http://schemas.openxmlformats.org/officeDocument/2006/relationships/image" Target="../media/image40.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jpeg"/><Relationship Id="rId14" Type="http://schemas.openxmlformats.org/officeDocument/2006/relationships/image" Target="../media/image33.png"/><Relationship Id="rId15" Type="http://schemas.openxmlformats.org/officeDocument/2006/relationships/image" Target="../media/image34.jpeg"/><Relationship Id="rId16" Type="http://schemas.openxmlformats.org/officeDocument/2006/relationships/image" Target="../media/image35.png"/><Relationship Id="rId17" Type="http://schemas.openxmlformats.org/officeDocument/2006/relationships/image" Target="../media/image36.jpe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103.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72.png"/><Relationship Id="rId6" Type="http://schemas.openxmlformats.org/officeDocument/2006/relationships/image" Target="../media/image173.png"/><Relationship Id="rId7" Type="http://schemas.openxmlformats.org/officeDocument/2006/relationships/hyperlink" Target="http://geneontology.org/" TargetMode="External"/><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4" Type="http://schemas.openxmlformats.org/officeDocument/2006/relationships/image" Target="../media/image175.png"/><Relationship Id="rId5" Type="http://schemas.openxmlformats.org/officeDocument/2006/relationships/image" Target="../media/image176.png"/><Relationship Id="rId6" Type="http://schemas.openxmlformats.org/officeDocument/2006/relationships/image" Target="../media/image17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1.png"/></Relationships>
</file>

<file path=ppt/slides/_rels/slide11.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1.png"/><Relationship Id="rId21" Type="http://schemas.openxmlformats.org/officeDocument/2006/relationships/image" Target="../media/image52.png"/><Relationship Id="rId22" Type="http://schemas.openxmlformats.org/officeDocument/2006/relationships/image" Target="../media/image53.png"/><Relationship Id="rId23" Type="http://schemas.openxmlformats.org/officeDocument/2006/relationships/image" Target="../media/image54.png"/><Relationship Id="rId24" Type="http://schemas.openxmlformats.org/officeDocument/2006/relationships/image" Target="../media/image55.png"/><Relationship Id="rId25" Type="http://schemas.openxmlformats.org/officeDocument/2006/relationships/image" Target="../media/image56.png"/><Relationship Id="rId26" Type="http://schemas.openxmlformats.org/officeDocument/2006/relationships/hyperlink" Target="http://www.molecularconnections.com/" TargetMode="External"/><Relationship Id="rId27" Type="http://schemas.openxmlformats.org/officeDocument/2006/relationships/image" Target="../media/image57.png"/><Relationship Id="rId28" Type="http://schemas.openxmlformats.org/officeDocument/2006/relationships/image" Target="../media/image27.png"/><Relationship Id="rId29" Type="http://schemas.openxmlformats.org/officeDocument/2006/relationships/image" Target="../media/image28.png"/><Relationship Id="rId10" Type="http://schemas.openxmlformats.org/officeDocument/2006/relationships/hyperlink" Target="http://matrixdb.ibcp.fr/" TargetMode="External"/><Relationship Id="rId11" Type="http://schemas.openxmlformats.org/officeDocument/2006/relationships/image" Target="../media/image45.png"/><Relationship Id="rId12" Type="http://schemas.openxmlformats.org/officeDocument/2006/relationships/hyperlink" Target="http://jcvi.org/mpidb/" TargetMode="External"/><Relationship Id="rId13" Type="http://schemas.openxmlformats.org/officeDocument/2006/relationships/image" Target="../media/image46.png"/><Relationship Id="rId14" Type="http://schemas.openxmlformats.org/officeDocument/2006/relationships/hyperlink" Target="http://www.thebiogrid.org/" TargetMode="External"/><Relationship Id="rId15" Type="http://schemas.openxmlformats.org/officeDocument/2006/relationships/image" Target="../media/image47.png"/><Relationship Id="rId16" Type="http://schemas.openxmlformats.org/officeDocument/2006/relationships/hyperlink" Target="http://www.innatedb.com/" TargetMode="External"/><Relationship Id="rId17" Type="http://schemas.openxmlformats.org/officeDocument/2006/relationships/image" Target="../media/image48.png"/><Relationship Id="rId18" Type="http://schemas.openxmlformats.org/officeDocument/2006/relationships/image" Target="../media/image49.png"/><Relationship Id="rId19"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hyperlink" Target="http://dip.doe-mbi.ucla.edu/" TargetMode="External"/><Relationship Id="rId3" Type="http://schemas.openxmlformats.org/officeDocument/2006/relationships/image" Target="../media/image41.png"/><Relationship Id="rId4" Type="http://schemas.openxmlformats.org/officeDocument/2006/relationships/hyperlink" Target="http://www.ebi.ac.uk/intact/" TargetMode="External"/><Relationship Id="rId5" Type="http://schemas.openxmlformats.org/officeDocument/2006/relationships/image" Target="../media/image42.png"/><Relationship Id="rId6" Type="http://schemas.openxmlformats.org/officeDocument/2006/relationships/hyperlink" Target="http://mint.bio.uniroma2.it/" TargetMode="External"/><Relationship Id="rId7" Type="http://schemas.openxmlformats.org/officeDocument/2006/relationships/image" Target="../media/image43.png"/><Relationship Id="rId8" Type="http://schemas.openxmlformats.org/officeDocument/2006/relationships/hyperlink" Target="http://mips.helmholtz-muenchen.de/genre/proj/mpact"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82.png"/><Relationship Id="rId4" Type="http://schemas.openxmlformats.org/officeDocument/2006/relationships/image" Target="../media/image183.png"/><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81.png"/></Relationships>
</file>

<file path=ppt/slides/_rels/slide112.xml.rels><?xml version="1.0" encoding="UTF-8" standalone="yes"?>
<Relationships xmlns="http://schemas.openxmlformats.org/package/2006/relationships"><Relationship Id="rId3" Type="http://schemas.openxmlformats.org/officeDocument/2006/relationships/image" Target="../media/image184.png"/><Relationship Id="rId4" Type="http://schemas.openxmlformats.org/officeDocument/2006/relationships/image" Target="../media/image185.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88.png"/></Relationships>
</file>

<file path=ppt/slides/_rels/slide116.xml.rels><?xml version="1.0" encoding="UTF-8" standalone="yes"?>
<Relationships xmlns="http://schemas.openxmlformats.org/package/2006/relationships"><Relationship Id="rId3" Type="http://schemas.openxmlformats.org/officeDocument/2006/relationships/image" Target="../media/image189.png"/><Relationship Id="rId4" Type="http://schemas.openxmlformats.org/officeDocument/2006/relationships/image" Target="../media/image190.png"/><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117.xml.rels><?xml version="1.0" encoding="UTF-8" standalone="yes"?>
<Relationships xmlns="http://schemas.openxmlformats.org/package/2006/relationships"><Relationship Id="rId3" Type="http://schemas.openxmlformats.org/officeDocument/2006/relationships/image" Target="../media/image191.png"/><Relationship Id="rId4" Type="http://schemas.openxmlformats.org/officeDocument/2006/relationships/image" Target="../media/image192.png"/><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118.xml.rels><?xml version="1.0" encoding="UTF-8" standalone="yes"?>
<Relationships xmlns="http://schemas.openxmlformats.org/package/2006/relationships"><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119.xml.rels><?xml version="1.0" encoding="UTF-8" standalone="yes"?>
<Relationships xmlns="http://schemas.openxmlformats.org/package/2006/relationships"><Relationship Id="rId3" Type="http://schemas.openxmlformats.org/officeDocument/2006/relationships/image" Target="../media/image196.png"/><Relationship Id="rId4" Type="http://schemas.openxmlformats.org/officeDocument/2006/relationships/image" Target="../media/image197.png"/><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9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2.png"/></Relationships>
</file>

<file path=ppt/slides/_rels/slide1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02.png"/><Relationship Id="rId7" Type="http://schemas.openxmlformats.org/officeDocument/2006/relationships/image" Target="../media/image203.png"/><Relationship Id="rId8" Type="http://schemas.openxmlformats.org/officeDocument/2006/relationships/image" Target="../media/image204.png"/><Relationship Id="rId9" Type="http://schemas.openxmlformats.org/officeDocument/2006/relationships/image" Target="../media/image205.png"/><Relationship Id="rId10" Type="http://schemas.openxmlformats.org/officeDocument/2006/relationships/hyperlink" Target="https://www.surveymonkey.co.uk/r/2L9229X" TargetMode="External"/><Relationship Id="rId1" Type="http://schemas.openxmlformats.org/officeDocument/2006/relationships/slideLayout" Target="../slideLayouts/slideLayout3.xml"/><Relationship Id="rId2" Type="http://schemas.openxmlformats.org/officeDocument/2006/relationships/image" Target="../media/image1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hyperlink" Target="http://commons.wikimedia.org/wiki/File:Konigsberg_bridges.png" TargetMode="External"/><Relationship Id="rId5" Type="http://schemas.openxmlformats.org/officeDocument/2006/relationships/hyperlink" Target="http://commons.wikimedia.org/wiki/File:K%C3%B6nigsberger_br%C3%BCcken.svg" TargetMode="External"/><Relationship Id="rId6"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image" Target="../media/image60.jpe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jpeg"/><Relationship Id="rId5" Type="http://schemas.openxmlformats.org/officeDocument/2006/relationships/hyperlink" Target="http://commons.wikimedia.org/wiki/File:Lions_hunting_Africa.jpg" TargetMode="External"/><Relationship Id="rId6" Type="http://schemas.openxmlformats.org/officeDocument/2006/relationships/hyperlink" Target="http://commons.wikimedia.org/wiki/File:Entner%E2%80%93Doudoroff_pathway_non-phosphorylative.svg" TargetMode="External"/><Relationship Id="rId7" Type="http://schemas.openxmlformats.org/officeDocument/2006/relationships/hyperlink" Target="http://commons.wikimedia.org/wiki/File:Gene_Regulatory_Network_for_Initiation_of_Sporulation_in_Bacillus_subtilis.png" TargetMode="External"/><Relationship Id="rId8"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emf"/><Relationship Id="rId1" Type="http://schemas.openxmlformats.org/officeDocument/2006/relationships/slideLayout" Target="../slideLayouts/slideLayout3.xml"/><Relationship Id="rId2" Type="http://schemas.openxmlformats.org/officeDocument/2006/relationships/image" Target="../media/image7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hyperlink" Target="https://commons.wikimedia.org/w/index.php?curid=17125894" TargetMode="External"/><Relationship Id="rId6" Type="http://schemas.openxmlformats.org/officeDocument/2006/relationships/hyperlink" Target="http://www.ebi.ac.uk/pdbe/entry/pdb/2dn1" TargetMode="External"/><Relationship Id="rId7" Type="http://schemas.openxmlformats.org/officeDocument/2006/relationships/hyperlink" Target="http://wwwdev.ebi.ac.uk/intact/complex/details/EBI-9008420" TargetMode="External"/><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86.png"/><Relationship Id="rId11" Type="http://schemas.openxmlformats.org/officeDocument/2006/relationships/image" Target="../media/image87.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image" Target="../media/image88.jpg"/><Relationship Id="rId4" Type="http://schemas.openxmlformats.org/officeDocument/2006/relationships/image" Target="../media/image89.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hyperlink" Target="http://mint.bio.uniroma2.it/" TargetMode="External"/><Relationship Id="rId13" Type="http://schemas.openxmlformats.org/officeDocument/2006/relationships/image" Target="../media/image43.png"/><Relationship Id="rId14" Type="http://schemas.openxmlformats.org/officeDocument/2006/relationships/image" Target="../media/image49.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96.png"/><Relationship Id="rId18"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90.png"/><Relationship Id="rId3" Type="http://schemas.openxmlformats.org/officeDocument/2006/relationships/image" Target="../media/image91.jpeg"/><Relationship Id="rId4" Type="http://schemas.openxmlformats.org/officeDocument/2006/relationships/image" Target="../media/image92.png"/><Relationship Id="rId5" Type="http://schemas.openxmlformats.org/officeDocument/2006/relationships/image" Target="../media/image93.jpeg"/><Relationship Id="rId6" Type="http://schemas.openxmlformats.org/officeDocument/2006/relationships/image" Target="../media/image94.jpeg"/><Relationship Id="rId7" Type="http://schemas.openxmlformats.org/officeDocument/2006/relationships/image" Target="../media/image95.jpeg"/><Relationship Id="rId8" Type="http://schemas.openxmlformats.org/officeDocument/2006/relationships/hyperlink" Target="http://dip.doe-mbi.ucla.edu/" TargetMode="External"/><Relationship Id="rId9" Type="http://schemas.openxmlformats.org/officeDocument/2006/relationships/image" Target="../media/image41.png"/><Relationship Id="rId10" Type="http://schemas.openxmlformats.org/officeDocument/2006/relationships/hyperlink" Target="http://www.ebi.ac.uk/intac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9.emf"/></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53.png"/><Relationship Id="rId5" Type="http://schemas.openxmlformats.org/officeDocument/2006/relationships/image" Target="../media/image101.png"/><Relationship Id="rId6" Type="http://schemas.openxmlformats.org/officeDocument/2006/relationships/image" Target="../media/image10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10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3" Type="http://schemas.openxmlformats.org/officeDocument/2006/relationships/image" Target="../media/image111.gif"/><Relationship Id="rId4" Type="http://schemas.openxmlformats.org/officeDocument/2006/relationships/hyperlink" Target="http://www.pathguide.org/" TargetMode="External"/><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hyperlink" Target="http://www.psidev.info/MI" TargetMode="External"/><Relationship Id="rId4" Type="http://schemas.openxmlformats.org/officeDocument/2006/relationships/image" Target="../media/image112.jpeg"/><Relationship Id="rId5" Type="http://schemas.openxmlformats.org/officeDocument/2006/relationships/image" Target="../media/image11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hyperlink" Target="http://www.ebi.ac.uk/Tools/webservices/psicquic/view/main.xhtml" TargetMode="External"/><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9.png"/><Relationship Id="rId9" Type="http://schemas.openxmlformats.org/officeDocument/2006/relationships/image" Target="../media/image120.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9" Type="http://schemas.openxmlformats.org/officeDocument/2006/relationships/hyperlink" Target="http://cbdm.mdc-berlin.de/tools/hippie/" TargetMode="External"/><Relationship Id="rId20" Type="http://schemas.openxmlformats.org/officeDocument/2006/relationships/image" Target="../media/image6.png"/><Relationship Id="rId21" Type="http://schemas.openxmlformats.org/officeDocument/2006/relationships/image" Target="../media/image129.png"/><Relationship Id="rId10" Type="http://schemas.openxmlformats.org/officeDocument/2006/relationships/hyperlink" Target="http://www.ebi.ac.uk/Tools/webservices/psicquic/view/main.xhtml" TargetMode="External"/><Relationship Id="rId11" Type="http://schemas.openxmlformats.org/officeDocument/2006/relationships/hyperlink" Target="http://www.bioconductor.org/packages/release/bioc/html/PSICQUIC.html" TargetMode="External"/><Relationship Id="rId12" Type="http://schemas.openxmlformats.org/officeDocument/2006/relationships/image" Target="../media/image12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www.phisto.org/" TargetMode="External"/><Relationship Id="rId4" Type="http://schemas.openxmlformats.org/officeDocument/2006/relationships/hyperlink" Target="http://www.reactome.org/" TargetMode="External"/><Relationship Id="rId5" Type="http://schemas.openxmlformats.org/officeDocument/2006/relationships/hyperlink" Target="http://www.cytoscape.org/" TargetMode="External"/><Relationship Id="rId6" Type="http://schemas.openxmlformats.org/officeDocument/2006/relationships/hyperlink" Target="http://www.genemania.org/" TargetMode="External"/><Relationship Id="rId7" Type="http://schemas.openxmlformats.org/officeDocument/2006/relationships/hyperlink" Target="http://mentha.uniroma2.it/" TargetMode="External"/><Relationship Id="rId8" Type="http://schemas.openxmlformats.org/officeDocument/2006/relationships/hyperlink" Target="http://clipserve.clip.ubc.ca/topfin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ebi.ac.uk/Tools/webservices/psicquic/view/main.xhtml" TargetMode="External"/><Relationship Id="rId3" Type="http://schemas.openxmlformats.org/officeDocument/2006/relationships/image" Target="../media/image1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ebi.ac.uk/Tools/webservices/psicquic/registry/registry?action=STATUS" TargetMode="External"/><Relationship Id="rId3" Type="http://schemas.openxmlformats.org/officeDocument/2006/relationships/image" Target="../media/image1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29.png"/></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hyperlink" Target="http://www.cytoscape.org/" TargetMode="External"/><Relationship Id="rId5" Type="http://schemas.openxmlformats.org/officeDocument/2006/relationships/image" Target="../media/image6.png"/><Relationship Id="rId6" Type="http://schemas.openxmlformats.org/officeDocument/2006/relationships/image" Target="../media/image138.png"/><Relationship Id="rId7" Type="http://schemas.openxmlformats.org/officeDocument/2006/relationships/image" Target="../media/image129.png"/><Relationship Id="rId1" Type="http://schemas.openxmlformats.org/officeDocument/2006/relationships/slideLayout" Target="../slideLayouts/slideLayout1.xml"/><Relationship Id="rId2" Type="http://schemas.openxmlformats.org/officeDocument/2006/relationships/image" Target="../media/image136.png"/></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hyperlink" Target="http://www.cytoscape.or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41.png"/><Relationship Id="rId5"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image" Target="../media/image10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2.png"/><Relationship Id="rId3" Type="http://schemas.openxmlformats.org/officeDocument/2006/relationships/hyperlink" Target="https://omim.org/search/advanced/"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hyperlink" Target="http://www.uniprot.org/uploadlists/" TargetMode="External"/><Relationship Id="rId1" Type="http://schemas.openxmlformats.org/officeDocument/2006/relationships/slideLayout" Target="../slideLayouts/slideLayout1.xml"/><Relationship Id="rId2" Type="http://schemas.openxmlformats.org/officeDocument/2006/relationships/image" Target="../media/image1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jpeg"/></Relationships>
</file>

<file path=ppt/slides/_rels/slide70.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20.png"/><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7.png"/><Relationship Id="rId3" Type="http://schemas.openxmlformats.org/officeDocument/2006/relationships/image" Target="../media/image15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9.png"/><Relationship Id="rId3" Type="http://schemas.openxmlformats.org/officeDocument/2006/relationships/image" Target="../media/image16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1.png"/><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98.xml.rels><?xml version="1.0" encoding="UTF-8" standalone="yes"?>
<Relationships xmlns="http://schemas.openxmlformats.org/package/2006/relationships"><Relationship Id="rId3" Type="http://schemas.openxmlformats.org/officeDocument/2006/relationships/image" Target="../media/image88.jpg"/><Relationship Id="rId4" Type="http://schemas.openxmlformats.org/officeDocument/2006/relationships/image" Target="../media/image89.jp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youtube.com/watch?v=7wA4ZEoFGl8" TargetMode="External"/><Relationship Id="rId3" Type="http://schemas.openxmlformats.org/officeDocument/2006/relationships/hyperlink" Target="http://www.cgl.ucsf.edu/cytoscape/cluster/clusterMaker.html#mc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6"/>
          <p:cNvSpPr>
            <a:spLocks noGrp="1"/>
          </p:cNvSpPr>
          <p:nvPr>
            <p:ph type="body" sz="quarter" idx="10"/>
          </p:nvPr>
        </p:nvSpPr>
        <p:spPr>
          <a:xfrm>
            <a:off x="533400" y="3851275"/>
            <a:ext cx="4487863" cy="614363"/>
          </a:xfrm>
        </p:spPr>
        <p:txBody>
          <a:bodyPr/>
          <a:lstStyle/>
          <a:p>
            <a:r>
              <a:rPr lang="en-US" dirty="0">
                <a:latin typeface="Arial" pitchFamily="34" charset="0"/>
                <a:cs typeface="Arial" pitchFamily="34" charset="0"/>
              </a:rPr>
              <a:t>Pablo </a:t>
            </a:r>
            <a:r>
              <a:rPr lang="en-US" dirty="0" err="1">
                <a:latin typeface="Arial" pitchFamily="34" charset="0"/>
                <a:cs typeface="Arial" pitchFamily="34" charset="0"/>
              </a:rPr>
              <a:t>Porras</a:t>
            </a:r>
            <a:r>
              <a:rPr lang="en-US" dirty="0">
                <a:latin typeface="Arial" pitchFamily="34" charset="0"/>
                <a:cs typeface="Arial" pitchFamily="34" charset="0"/>
              </a:rPr>
              <a:t> </a:t>
            </a:r>
            <a:r>
              <a:rPr lang="en-US" dirty="0" err="1">
                <a:latin typeface="Arial" pitchFamily="34" charset="0"/>
                <a:cs typeface="Arial" pitchFamily="34" charset="0"/>
              </a:rPr>
              <a:t>Millán</a:t>
            </a:r>
            <a:r>
              <a:rPr lang="en-US" dirty="0">
                <a:latin typeface="Arial" pitchFamily="34" charset="0"/>
                <a:cs typeface="Arial" pitchFamily="34" charset="0"/>
              </a:rPr>
              <a:t>, IntAct</a:t>
            </a:r>
          </a:p>
          <a:p>
            <a:endParaRPr lang="en-US" dirty="0">
              <a:latin typeface="HelveticaNeueLT Pro 35 Th" charset="0"/>
              <a:cs typeface="HelveticaNeueLT Pro 35 Th" charset="0"/>
            </a:endParaRPr>
          </a:p>
        </p:txBody>
      </p:sp>
      <p:pic>
        <p:nvPicPr>
          <p:cNvPr id="7" name="Picture 6" descr="http://www.cytoscape.org/images/cytoscape_logo_le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4293096"/>
            <a:ext cx="1920529" cy="1920529"/>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itle 4"/>
          <p:cNvSpPr>
            <a:spLocks noGrp="1"/>
          </p:cNvSpPr>
          <p:nvPr>
            <p:ph type="ctrTitle"/>
          </p:nvPr>
        </p:nvSpPr>
        <p:spPr>
          <a:xfrm>
            <a:off x="533400" y="1268760"/>
            <a:ext cx="7772400" cy="685800"/>
          </a:xfrm>
        </p:spPr>
        <p:txBody>
          <a:bodyPr/>
          <a:lstStyle/>
          <a:p>
            <a:pPr>
              <a:defRPr/>
            </a:pPr>
            <a:r>
              <a:rPr lang="en-GB" sz="3600" dirty="0" smtClean="0">
                <a:latin typeface="HelveticaNeueLT Pro 45 Lt" pitchFamily="34" charset="0"/>
                <a:cs typeface="Arial" pitchFamily="34" charset="0"/>
              </a:rPr>
              <a:t>Molecular Interactions and Network Analysis </a:t>
            </a:r>
            <a:r>
              <a:rPr lang="en-GB" sz="3600" dirty="0">
                <a:latin typeface="HelveticaNeueLT Pro 45 Lt" pitchFamily="34" charset="0"/>
                <a:cs typeface="Arial" pitchFamily="34" charset="0"/>
              </a:rPr>
              <a:t/>
            </a:r>
            <a:br>
              <a:rPr lang="en-GB" sz="3600" dirty="0">
                <a:latin typeface="HelveticaNeueLT Pro 45 Lt" pitchFamily="34" charset="0"/>
                <a:cs typeface="Arial" pitchFamily="34" charset="0"/>
              </a:rPr>
            </a:br>
            <a:r>
              <a:rPr lang="en-GB" sz="3600" dirty="0" smtClean="0">
                <a:latin typeface="HelveticaNeueLT Pro 45 Lt" pitchFamily="34" charset="0"/>
                <a:cs typeface="Arial" pitchFamily="34" charset="0"/>
              </a:rPr>
              <a:t/>
            </a:r>
            <a:br>
              <a:rPr lang="en-GB" sz="3600" dirty="0" smtClean="0">
                <a:latin typeface="HelveticaNeueLT Pro 45 Lt" pitchFamily="34" charset="0"/>
                <a:cs typeface="Arial" pitchFamily="34" charset="0"/>
              </a:rPr>
            </a:br>
            <a:r>
              <a:rPr lang="en-GB" sz="3600" dirty="0">
                <a:cs typeface="Arial" panose="020B0604020202020204" pitchFamily="34" charset="0"/>
              </a:rPr>
              <a:t>From raw data to network </a:t>
            </a:r>
            <a:r>
              <a:rPr lang="en-GB" sz="3600" dirty="0" smtClean="0">
                <a:cs typeface="Arial" panose="020B0604020202020204" pitchFamily="34" charset="0"/>
              </a:rPr>
              <a:t>analysis: PSICQUIC and </a:t>
            </a:r>
            <a:r>
              <a:rPr lang="en-GB" sz="3600" dirty="0" err="1" smtClean="0">
                <a:cs typeface="Arial" panose="020B0604020202020204" pitchFamily="34" charset="0"/>
              </a:rPr>
              <a:t>Cytoscape</a:t>
            </a:r>
            <a:endParaRPr lang="en-US" dirty="0"/>
          </a:p>
        </p:txBody>
      </p:sp>
      <p:pic>
        <p:nvPicPr>
          <p:cNvPr id="8"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077072"/>
            <a:ext cx="1080120" cy="10801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2538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6505599"/>
            <a:ext cx="6661941" cy="307777"/>
          </a:xfrm>
          <a:prstGeom prst="rect">
            <a:avLst/>
          </a:prstGeom>
          <a:noFill/>
        </p:spPr>
        <p:txBody>
          <a:bodyPr wrap="square" rtlCol="0">
            <a:spAutoFit/>
          </a:bodyPr>
          <a:lstStyle/>
          <a:p>
            <a:r>
              <a:rPr lang="en-GB" sz="1400" dirty="0" smtClean="0">
                <a:solidFill>
                  <a:schemeClr val="accent1"/>
                </a:solidFill>
              </a:rPr>
              <a:t>De Las Rivas &amp; </a:t>
            </a:r>
            <a:r>
              <a:rPr lang="en-GB" sz="1400" dirty="0" err="1" smtClean="0">
                <a:solidFill>
                  <a:schemeClr val="accent1"/>
                </a:solidFill>
              </a:rPr>
              <a:t>Fontanillo</a:t>
            </a:r>
            <a:r>
              <a:rPr lang="en-GB" sz="1400" dirty="0" smtClean="0">
                <a:solidFill>
                  <a:schemeClr val="accent1"/>
                </a:solidFill>
              </a:rPr>
              <a:t>, </a:t>
            </a:r>
            <a:r>
              <a:rPr lang="en-GB" sz="1400" dirty="0" err="1" smtClean="0">
                <a:solidFill>
                  <a:schemeClr val="accent1"/>
                </a:solidFill>
              </a:rPr>
              <a:t>PLoS</a:t>
            </a:r>
            <a:r>
              <a:rPr lang="en-GB" sz="1400" dirty="0" smtClean="0">
                <a:solidFill>
                  <a:schemeClr val="accent1"/>
                </a:solidFill>
              </a:rPr>
              <a:t> Computational biology</a:t>
            </a:r>
            <a:r>
              <a:rPr lang="en-GB" sz="1400" dirty="0">
                <a:solidFill>
                  <a:schemeClr val="accent1"/>
                </a:solidFill>
              </a:rPr>
              <a:t>, PMID: 20589078. </a:t>
            </a:r>
          </a:p>
        </p:txBody>
      </p:sp>
      <p:sp>
        <p:nvSpPr>
          <p:cNvPr id="4" name="TextBox 3"/>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Interactions databases: types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70" y="862735"/>
            <a:ext cx="996463" cy="517164"/>
          </a:xfrm>
          <a:prstGeom prst="rect">
            <a:avLst/>
          </a:prstGeom>
        </p:spPr>
      </p:pic>
      <p:grpSp>
        <p:nvGrpSpPr>
          <p:cNvPr id="6" name="Group 5"/>
          <p:cNvGrpSpPr>
            <a:grpSpLocks noChangeAspect="1"/>
          </p:cNvGrpSpPr>
          <p:nvPr/>
        </p:nvGrpSpPr>
        <p:grpSpPr>
          <a:xfrm>
            <a:off x="1139402" y="1616808"/>
            <a:ext cx="1332196" cy="368602"/>
            <a:chOff x="1403648" y="2217318"/>
            <a:chExt cx="1397496" cy="386670"/>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4344" y="2222988"/>
              <a:ext cx="10668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2217318"/>
              <a:ext cx="3810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7122" y="851209"/>
            <a:ext cx="463492" cy="4634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5828" y="1652472"/>
            <a:ext cx="679788" cy="308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2" name="Group 11"/>
          <p:cNvGrpSpPr>
            <a:grpSpLocks noChangeAspect="1"/>
          </p:cNvGrpSpPr>
          <p:nvPr/>
        </p:nvGrpSpPr>
        <p:grpSpPr>
          <a:xfrm>
            <a:off x="7382100" y="1538581"/>
            <a:ext cx="1320351" cy="268388"/>
            <a:chOff x="941999" y="4288780"/>
            <a:chExt cx="1615166" cy="328315"/>
          </a:xfrm>
        </p:grpSpPr>
        <p:pic>
          <p:nvPicPr>
            <p:cNvPr id="1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5"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9855" y="903911"/>
            <a:ext cx="956589" cy="434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6136" y="980728"/>
            <a:ext cx="735040" cy="24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17"/>
          <p:cNvPicPr>
            <a:picLocks noChangeAspect="1"/>
          </p:cNvPicPr>
          <p:nvPr/>
        </p:nvPicPr>
        <p:blipFill>
          <a:blip r:embed="rId12"/>
          <a:stretch>
            <a:fillRect/>
          </a:stretch>
        </p:blipFill>
        <p:spPr>
          <a:xfrm>
            <a:off x="8100392" y="836712"/>
            <a:ext cx="432048" cy="443126"/>
          </a:xfrm>
          <a:prstGeom prst="rect">
            <a:avLst/>
          </a:prstGeom>
          <a:noFill/>
          <a:ln>
            <a:noFill/>
          </a:ln>
          <a:effectLst/>
        </p:spPr>
      </p:pic>
      <p:sp>
        <p:nvSpPr>
          <p:cNvPr id="20" name="TextBox 19"/>
          <p:cNvSpPr txBox="1"/>
          <p:nvPr/>
        </p:nvSpPr>
        <p:spPr>
          <a:xfrm>
            <a:off x="5546576" y="2492896"/>
            <a:ext cx="2109021" cy="400110"/>
          </a:xfrm>
          <a:prstGeom prst="rect">
            <a:avLst/>
          </a:prstGeom>
          <a:noFill/>
        </p:spPr>
        <p:txBody>
          <a:bodyPr wrap="square" rtlCol="0">
            <a:spAutoFit/>
          </a:bodyPr>
          <a:lstStyle>
            <a:defPPr>
              <a:defRPr lang="de-DE"/>
            </a:defPPr>
            <a:lvl1pPr algn="ctr">
              <a:defRPr sz="2000" b="1">
                <a:solidFill>
                  <a:srgbClr val="0000FF"/>
                </a:solidFill>
              </a:defRPr>
            </a:lvl1pPr>
          </a:lstStyle>
          <a:p>
            <a:r>
              <a:rPr lang="en-US" dirty="0">
                <a:solidFill>
                  <a:schemeClr val="accent4">
                    <a:lumMod val="75000"/>
                  </a:schemeClr>
                </a:solidFill>
              </a:rPr>
              <a:t>Meta-databases</a:t>
            </a:r>
          </a:p>
        </p:txBody>
      </p:sp>
      <p:sp>
        <p:nvSpPr>
          <p:cNvPr id="21" name="TextBox 20"/>
          <p:cNvSpPr txBox="1"/>
          <p:nvPr/>
        </p:nvSpPr>
        <p:spPr>
          <a:xfrm>
            <a:off x="4106416" y="5445224"/>
            <a:ext cx="2033706" cy="707886"/>
          </a:xfrm>
          <a:prstGeom prst="rect">
            <a:avLst/>
          </a:prstGeom>
          <a:noFill/>
        </p:spPr>
        <p:txBody>
          <a:bodyPr wrap="square" rtlCol="0">
            <a:spAutoFit/>
          </a:bodyPr>
          <a:lstStyle>
            <a:defPPr>
              <a:defRPr lang="de-DE"/>
            </a:defPPr>
            <a:lvl1pPr algn="ctr">
              <a:defRPr sz="2000" b="1">
                <a:solidFill>
                  <a:srgbClr val="0000FF"/>
                </a:solidFill>
              </a:defRPr>
            </a:lvl1pPr>
          </a:lstStyle>
          <a:p>
            <a:r>
              <a:rPr lang="en-US" dirty="0">
                <a:solidFill>
                  <a:schemeClr val="accent2">
                    <a:lumMod val="75000"/>
                  </a:schemeClr>
                </a:solidFill>
              </a:rPr>
              <a:t>Predictive databases</a:t>
            </a:r>
          </a:p>
        </p:txBody>
      </p:sp>
      <p:grpSp>
        <p:nvGrpSpPr>
          <p:cNvPr id="3076" name="Group 3075"/>
          <p:cNvGrpSpPr/>
          <p:nvPr/>
        </p:nvGrpSpPr>
        <p:grpSpPr>
          <a:xfrm>
            <a:off x="1082080" y="2420888"/>
            <a:ext cx="1848235" cy="1803340"/>
            <a:chOff x="1082080" y="2420888"/>
            <a:chExt cx="1848235" cy="1803340"/>
          </a:xfrm>
        </p:grpSpPr>
        <p:sp>
          <p:nvSpPr>
            <p:cNvPr id="19" name="TextBox 18"/>
            <p:cNvSpPr txBox="1"/>
            <p:nvPr/>
          </p:nvSpPr>
          <p:spPr>
            <a:xfrm>
              <a:off x="1082080" y="2420888"/>
              <a:ext cx="1673726" cy="707886"/>
            </a:xfrm>
            <a:prstGeom prst="rect">
              <a:avLst/>
            </a:prstGeom>
            <a:noFill/>
          </p:spPr>
          <p:txBody>
            <a:bodyPr wrap="square" rtlCol="0">
              <a:spAutoFit/>
            </a:bodyPr>
            <a:lstStyle/>
            <a:p>
              <a:pPr algn="ctr"/>
              <a:r>
                <a:rPr lang="en-US" sz="2000" b="1" dirty="0" smtClean="0">
                  <a:solidFill>
                    <a:srgbClr val="558ED5"/>
                  </a:solidFill>
                </a:rPr>
                <a:t>Primary databases</a:t>
              </a:r>
              <a:endParaRPr lang="en-US" sz="2000" b="1" dirty="0">
                <a:solidFill>
                  <a:srgbClr val="558ED5"/>
                </a:solidFill>
              </a:endParaRPr>
            </a:p>
          </p:txBody>
        </p:sp>
        <p:grpSp>
          <p:nvGrpSpPr>
            <p:cNvPr id="3075" name="Group 3074"/>
            <p:cNvGrpSpPr/>
            <p:nvPr/>
          </p:nvGrpSpPr>
          <p:grpSpPr>
            <a:xfrm>
              <a:off x="1638286" y="3212976"/>
              <a:ext cx="1292029" cy="1011252"/>
              <a:chOff x="1638286" y="3212976"/>
              <a:chExt cx="1292029" cy="1011252"/>
            </a:xfrm>
          </p:grpSpPr>
          <p:pic>
            <p:nvPicPr>
              <p:cNvPr id="23" name="Picture 9" descr="produktbilde_science_journals.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162200" y="3212976"/>
                <a:ext cx="768115" cy="576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Group 1042"/>
              <p:cNvGrpSpPr>
                <a:grpSpLocks/>
              </p:cNvGrpSpPr>
              <p:nvPr/>
            </p:nvGrpSpPr>
            <p:grpSpPr bwMode="auto">
              <a:xfrm>
                <a:off x="1638286" y="3387204"/>
                <a:ext cx="1099978" cy="837024"/>
                <a:chOff x="323528" y="1991503"/>
                <a:chExt cx="2432256" cy="2445609"/>
              </a:xfrm>
            </p:grpSpPr>
            <p:pic>
              <p:nvPicPr>
                <p:cNvPr id="25"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528" y="1991503"/>
                  <a:ext cx="1756232" cy="2320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9"/>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86599" y="3847291"/>
                  <a:ext cx="1296936" cy="5898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5562" y="3368823"/>
                  <a:ext cx="910222" cy="1039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14" descr="UbiqFireOut.jp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362001" y="2473613"/>
                  <a:ext cx="1280760" cy="6257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pic>
        <p:nvPicPr>
          <p:cNvPr id="29" name="Picture 28"/>
          <p:cNvPicPr>
            <a:picLocks noChangeAspect="1"/>
          </p:cNvPicPr>
          <p:nvPr/>
        </p:nvPicPr>
        <p:blipFill>
          <a:blip r:embed="rId18"/>
          <a:stretch>
            <a:fillRect/>
          </a:stretch>
        </p:blipFill>
        <p:spPr>
          <a:xfrm>
            <a:off x="4860032" y="1484784"/>
            <a:ext cx="1459880" cy="456213"/>
          </a:xfrm>
          <a:prstGeom prst="rect">
            <a:avLst/>
          </a:prstGeom>
        </p:spPr>
      </p:pic>
      <p:pic>
        <p:nvPicPr>
          <p:cNvPr id="31" name="Picture 30"/>
          <p:cNvPicPr>
            <a:picLocks noChangeAspect="1"/>
          </p:cNvPicPr>
          <p:nvPr/>
        </p:nvPicPr>
        <p:blipFill>
          <a:blip r:embed="rId19"/>
          <a:stretch>
            <a:fillRect/>
          </a:stretch>
        </p:blipFill>
        <p:spPr>
          <a:xfrm>
            <a:off x="8316416" y="5445224"/>
            <a:ext cx="609600" cy="609600"/>
          </a:xfrm>
          <a:prstGeom prst="rect">
            <a:avLst/>
          </a:prstGeom>
        </p:spPr>
      </p:pic>
      <p:pic>
        <p:nvPicPr>
          <p:cNvPr id="3073" name="Picture 3072"/>
          <p:cNvPicPr>
            <a:picLocks noChangeAspect="1"/>
          </p:cNvPicPr>
          <p:nvPr/>
        </p:nvPicPr>
        <p:blipFill>
          <a:blip r:embed="rId20"/>
          <a:stretch>
            <a:fillRect/>
          </a:stretch>
        </p:blipFill>
        <p:spPr>
          <a:xfrm rot="16747586">
            <a:off x="3414485" y="3549507"/>
            <a:ext cx="1522992" cy="1500735"/>
          </a:xfrm>
          <a:prstGeom prst="rect">
            <a:avLst/>
          </a:prstGeom>
        </p:spPr>
      </p:pic>
      <p:pic>
        <p:nvPicPr>
          <p:cNvPr id="3077" name="Picture 3076"/>
          <p:cNvPicPr>
            <a:picLocks noChangeAspect="1"/>
          </p:cNvPicPr>
          <p:nvPr/>
        </p:nvPicPr>
        <p:blipFill>
          <a:blip r:embed="rId21"/>
          <a:stretch>
            <a:fillRect/>
          </a:stretch>
        </p:blipFill>
        <p:spPr>
          <a:xfrm>
            <a:off x="6948264" y="764704"/>
            <a:ext cx="568964" cy="512068"/>
          </a:xfrm>
          <a:prstGeom prst="rect">
            <a:avLst/>
          </a:prstGeom>
        </p:spPr>
      </p:pic>
    </p:spTree>
    <p:extLst>
      <p:ext uri="{BB962C8B-B14F-4D97-AF65-F5344CB8AC3E}">
        <p14:creationId xmlns:p14="http://schemas.microsoft.com/office/powerpoint/2010/main" val="168836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3077"/>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76"/>
                                        </p:tgtEl>
                                        <p:attrNameLst>
                                          <p:attrName>style.visibility</p:attrName>
                                        </p:attrNameLst>
                                      </p:cBhvr>
                                      <p:to>
                                        <p:strVal val="visible"/>
                                      </p:to>
                                    </p:set>
                                    <p:animEffect transition="in" filter="fade">
                                      <p:cBhvr>
                                        <p:cTn id="38" dur="500"/>
                                        <p:tgtEl>
                                          <p:spTgt spid="3076"/>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6301 0.00301 L -1.14043E-6 0.49607 " pathEditMode="relative" rAng="0" ptsTypes="AA">
                                      <p:cBhvr>
                                        <p:cTn id="41" dur="2000" fill="hold"/>
                                        <p:tgtEl>
                                          <p:spTgt spid="5"/>
                                        </p:tgtEl>
                                        <p:attrNameLst>
                                          <p:attrName>ppt_x</p:attrName>
                                          <p:attrName>ppt_y</p:attrName>
                                        </p:attrNameLst>
                                      </p:cBhvr>
                                      <p:rCtr x="-3159" y="24641"/>
                                    </p:animMotion>
                                  </p:childTnLst>
                                </p:cTn>
                              </p:par>
                              <p:par>
                                <p:cTn id="42" presetID="0" presetClass="path" presetSubtype="0" accel="50000" decel="50000" fill="hold" nodeType="withEffect">
                                  <p:stCondLst>
                                    <p:cond delay="0"/>
                                  </p:stCondLst>
                                  <p:childTnLst>
                                    <p:animMotion origin="layout" path="M 0.06301 0.00301 L 0.0585 0.41879 " pathEditMode="relative" rAng="0" ptsTypes="AA">
                                      <p:cBhvr>
                                        <p:cTn id="43" dur="2000" fill="hold"/>
                                        <p:tgtEl>
                                          <p:spTgt spid="6"/>
                                        </p:tgtEl>
                                        <p:attrNameLst>
                                          <p:attrName>ppt_x</p:attrName>
                                          <p:attrName>ppt_y</p:attrName>
                                        </p:attrNameLst>
                                      </p:cBhvr>
                                      <p:rCtr x="-226" y="20777"/>
                                    </p:animMotion>
                                  </p:childTnLst>
                                </p:cTn>
                              </p:par>
                              <p:par>
                                <p:cTn id="44" presetID="0" presetClass="path" presetSubtype="0" accel="50000" decel="50000" fill="hold" nodeType="withEffect">
                                  <p:stCondLst>
                                    <p:cond delay="0"/>
                                  </p:stCondLst>
                                  <p:childTnLst>
                                    <p:animMotion origin="layout" path="M 0.06301 0.00301 L -0.24336 0.51227 " pathEditMode="relative" rAng="0" ptsTypes="AA">
                                      <p:cBhvr>
                                        <p:cTn id="45" dur="2000" fill="hold"/>
                                        <p:tgtEl>
                                          <p:spTgt spid="10"/>
                                        </p:tgtEl>
                                        <p:attrNameLst>
                                          <p:attrName>ppt_x</p:attrName>
                                          <p:attrName>ppt_y</p:attrName>
                                        </p:attrNameLst>
                                      </p:cBhvr>
                                      <p:rCtr x="-15327" y="25451"/>
                                    </p:animMotion>
                                  </p:childTnLst>
                                </p:cTn>
                              </p:par>
                              <p:par>
                                <p:cTn id="46" presetID="0" presetClass="path" presetSubtype="0" accel="50000" decel="50000" fill="hold" nodeType="withEffect">
                                  <p:stCondLst>
                                    <p:cond delay="0"/>
                                  </p:stCondLst>
                                  <p:childTnLst>
                                    <p:animMotion origin="layout" path="M 0.06301 0.00301 L -0.16195 0.38686 " pathEditMode="relative" rAng="0" ptsTypes="AA">
                                      <p:cBhvr>
                                        <p:cTn id="47" dur="2000" fill="hold"/>
                                        <p:tgtEl>
                                          <p:spTgt spid="9"/>
                                        </p:tgtEl>
                                        <p:attrNameLst>
                                          <p:attrName>ppt_x</p:attrName>
                                          <p:attrName>ppt_y</p:attrName>
                                        </p:attrNameLst>
                                      </p:cBhvr>
                                      <p:rCtr x="-11248" y="19181"/>
                                    </p:animMotion>
                                  </p:childTnLst>
                                </p:cTn>
                              </p:par>
                              <p:par>
                                <p:cTn id="48" presetID="0" presetClass="path" presetSubtype="0" accel="50000" decel="50000" fill="hold" nodeType="withEffect">
                                  <p:stCondLst>
                                    <p:cond delay="0"/>
                                  </p:stCondLst>
                                  <p:childTnLst>
                                    <p:animMotion origin="layout" path="M 0.06301 0.00301 L -0.22444 0.61222 " pathEditMode="relative" rAng="0" ptsTypes="AA">
                                      <p:cBhvr>
                                        <p:cTn id="49" dur="2000" fill="hold"/>
                                        <p:tgtEl>
                                          <p:spTgt spid="15"/>
                                        </p:tgtEl>
                                        <p:attrNameLst>
                                          <p:attrName>ppt_x</p:attrName>
                                          <p:attrName>ppt_y</p:attrName>
                                        </p:attrNameLst>
                                      </p:cBhvr>
                                      <p:rCtr x="-14373" y="30449"/>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073"/>
                                        </p:tgtEl>
                                        <p:attrNameLst>
                                          <p:attrName>style.visibility</p:attrName>
                                        </p:attrNameLst>
                                      </p:cBhvr>
                                      <p:to>
                                        <p:strVal val="visible"/>
                                      </p:to>
                                    </p:set>
                                    <p:animEffect transition="in" filter="wipe(left)">
                                      <p:cBhvr>
                                        <p:cTn id="54" dur="500"/>
                                        <p:tgtEl>
                                          <p:spTgt spid="307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par>
                          <p:cTn id="59" fill="hold">
                            <p:stCondLst>
                              <p:cond delay="1000"/>
                            </p:stCondLst>
                            <p:childTnLst>
                              <p:par>
                                <p:cTn id="60" presetID="0" presetClass="path" presetSubtype="0" accel="50000" decel="50000" fill="hold" nodeType="afterEffect">
                                  <p:stCondLst>
                                    <p:cond delay="0"/>
                                  </p:stCondLst>
                                  <p:childTnLst>
                                    <p:animMotion origin="layout" path="M 0.06301 0.00301 L 0.05416 0.23971 " pathEditMode="relative" rAng="0" ptsTypes="AA">
                                      <p:cBhvr>
                                        <p:cTn id="61" dur="2000" fill="hold"/>
                                        <p:tgtEl>
                                          <p:spTgt spid="29"/>
                                        </p:tgtEl>
                                        <p:attrNameLst>
                                          <p:attrName>ppt_x</p:attrName>
                                          <p:attrName>ppt_y</p:attrName>
                                        </p:attrNameLst>
                                      </p:cBhvr>
                                      <p:rCtr x="-451" y="11823"/>
                                    </p:animMotion>
                                  </p:childTnLst>
                                </p:cTn>
                              </p:par>
                              <p:par>
                                <p:cTn id="62" presetID="0" presetClass="path" presetSubtype="0" accel="50000" decel="50000" fill="hold" nodeType="withEffect">
                                  <p:stCondLst>
                                    <p:cond delay="0"/>
                                  </p:stCondLst>
                                  <p:childTnLst>
                                    <p:animMotion origin="layout" path="M 0.0236 0.09671 L -0.06301 0.33526 " pathEditMode="relative" rAng="0" ptsTypes="AA">
                                      <p:cBhvr>
                                        <p:cTn id="63" dur="2000" fill="hold"/>
                                        <p:tgtEl>
                                          <p:spTgt spid="18"/>
                                        </p:tgtEl>
                                        <p:attrNameLst>
                                          <p:attrName>ppt_x</p:attrName>
                                          <p:attrName>ppt_y</p:attrName>
                                        </p:attrNameLst>
                                      </p:cBhvr>
                                      <p:rCtr x="-4340" y="11916"/>
                                    </p:animMotion>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par>
                          <p:cTn id="68" fill="hold">
                            <p:stCondLst>
                              <p:cond delay="3500"/>
                            </p:stCondLst>
                            <p:childTnLst>
                              <p:par>
                                <p:cTn id="69" presetID="0" presetClass="path" presetSubtype="0" accel="50000" decel="50000" fill="hold" nodeType="afterEffect">
                                  <p:stCondLst>
                                    <p:cond delay="0"/>
                                  </p:stCondLst>
                                  <p:childTnLst>
                                    <p:animMotion origin="layout" path="M 0.06301 0.003 L 0.06232 0.64599 " pathEditMode="relative" rAng="0" ptsTypes="AA">
                                      <p:cBhvr>
                                        <p:cTn id="70" dur="2000" fill="hold"/>
                                        <p:tgtEl>
                                          <p:spTgt spid="16"/>
                                        </p:tgtEl>
                                        <p:attrNameLst>
                                          <p:attrName>ppt_x</p:attrName>
                                          <p:attrName>ppt_y</p:attrName>
                                        </p:attrNameLst>
                                      </p:cBhvr>
                                      <p:rCtr x="-35" y="32138"/>
                                    </p:animMotion>
                                  </p:childTnLst>
                                </p:cTn>
                              </p:par>
                              <p:par>
                                <p:cTn id="71" presetID="0" presetClass="path" presetSubtype="0" accel="50000" decel="50000" fill="hold" nodeType="withEffect">
                                  <p:stCondLst>
                                    <p:cond delay="0"/>
                                  </p:stCondLst>
                                  <p:childTnLst>
                                    <p:animMotion origin="layout" path="M 0.06301 0.00301 L -0.13539 0.63697 " pathEditMode="relative" rAng="0" ptsTypes="AA">
                                      <p:cBhvr>
                                        <p:cTn id="72" dur="2000" fill="hold"/>
                                        <p:tgtEl>
                                          <p:spTgt spid="12"/>
                                        </p:tgtEl>
                                        <p:attrNameLst>
                                          <p:attrName>ppt_x</p:attrName>
                                          <p:attrName>ppt_y</p:attrName>
                                        </p:attrNameLst>
                                      </p:cBhvr>
                                      <p:rCtr x="-9929" y="31698"/>
                                    </p:animMotion>
                                  </p:childTnLst>
                                </p:cTn>
                              </p:par>
                              <p:par>
                                <p:cTn id="73" presetID="0" presetClass="path" presetSubtype="0" accel="50000" decel="50000" fill="hold" nodeType="withEffect">
                                  <p:stCondLst>
                                    <p:cond delay="0"/>
                                  </p:stCondLst>
                                  <p:childTnLst>
                                    <p:animMotion origin="layout" path="M -4.71976E-7 -1.53312E-6 L 0.06334 0.68759 " pathEditMode="relative" rAng="0" ptsTypes="AA">
                                      <p:cBhvr>
                                        <p:cTn id="74" dur="2000" fill="hold"/>
                                        <p:tgtEl>
                                          <p:spTgt spid="3077"/>
                                        </p:tgtEl>
                                        <p:attrNameLst>
                                          <p:attrName>ppt_x</p:attrName>
                                          <p:attrName>ppt_y</p:attrName>
                                        </p:attrNameLst>
                                      </p:cBhvr>
                                      <p:rCtr x="3158" y="34368"/>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27584" y="980728"/>
            <a:ext cx="7588478" cy="6209817"/>
          </a:xfrm>
          <a:prstGeom prst="rect">
            <a:avLst/>
          </a:prstGeom>
        </p:spPr>
      </p:pic>
      <p:sp>
        <p:nvSpPr>
          <p:cNvPr id="5" name="TextBox 4"/>
          <p:cNvSpPr txBox="1"/>
          <p:nvPr/>
        </p:nvSpPr>
        <p:spPr>
          <a:xfrm>
            <a:off x="107504" y="692696"/>
            <a:ext cx="8003232" cy="461665"/>
          </a:xfrm>
          <a:prstGeom prst="rect">
            <a:avLst/>
          </a:prstGeom>
          <a:noFill/>
          <a:ln>
            <a:noFill/>
          </a:ln>
        </p:spPr>
        <p:txBody>
          <a:bodyPr wrap="square">
            <a:spAutoFit/>
          </a:bodyPr>
          <a:lstStyle>
            <a:defPPr>
              <a:defRPr lang="de-DE"/>
            </a:defPPr>
            <a:lvl1pPr>
              <a:defRPr>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dirty="0" smtClean="0"/>
              <a:t>Apps </a:t>
            </a:r>
            <a:r>
              <a:rPr lang="en-US" dirty="0">
                <a:sym typeface="Wingdings"/>
              </a:rPr>
              <a:t> </a:t>
            </a:r>
            <a:r>
              <a:rPr lang="en-US" dirty="0" smtClean="0">
                <a:sym typeface="Wingdings"/>
              </a:rPr>
              <a:t>MCODE</a:t>
            </a:r>
            <a:endParaRPr lang="en-US" dirty="0"/>
          </a:p>
        </p:txBody>
      </p:sp>
      <p:sp>
        <p:nvSpPr>
          <p:cNvPr id="7" name="TextBox 6"/>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MCODE</a:t>
            </a:r>
            <a:endParaRPr lang="en-GB" dirty="0"/>
          </a:p>
        </p:txBody>
      </p:sp>
      <p:sp>
        <p:nvSpPr>
          <p:cNvPr id="3" name="Rectangle 2"/>
          <p:cNvSpPr/>
          <p:nvPr/>
        </p:nvSpPr>
        <p:spPr>
          <a:xfrm>
            <a:off x="1187624" y="1556792"/>
            <a:ext cx="2160240" cy="5184576"/>
          </a:xfrm>
          <a:prstGeom prst="rect">
            <a:avLst/>
          </a:prstGeom>
          <a:noFill/>
          <a:ln w="3810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7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20688"/>
            <a:ext cx="9144000" cy="6589879"/>
          </a:xfrm>
          <a:prstGeom prst="rect">
            <a:avLst/>
          </a:prstGeom>
        </p:spPr>
      </p:pic>
      <p:sp>
        <p:nvSpPr>
          <p:cNvPr id="6" name="TextBox 5"/>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MCODE: Results panel</a:t>
            </a:r>
            <a:endParaRPr lang="en-GB" dirty="0"/>
          </a:p>
        </p:txBody>
      </p:sp>
      <p:sp>
        <p:nvSpPr>
          <p:cNvPr id="7" name="Rectangle 6"/>
          <p:cNvSpPr/>
          <p:nvPr/>
        </p:nvSpPr>
        <p:spPr>
          <a:xfrm>
            <a:off x="6228184" y="1196752"/>
            <a:ext cx="2520280" cy="3240360"/>
          </a:xfrm>
          <a:prstGeom prst="rect">
            <a:avLst/>
          </a:prstGeom>
          <a:noFill/>
          <a:ln w="3810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97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5032948"/>
          </a:xfrm>
        </p:spPr>
        <p:txBody>
          <a:bodyPr rtlCol="0">
            <a:noAutofit/>
          </a:bodyPr>
          <a:lstStyle/>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solidFill>
                  <a:srgbClr val="000000"/>
                </a:solidFill>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solidFill>
                  <a:srgbClr val="000000"/>
                </a:solidFill>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solidFill>
                  <a:srgbClr val="000000"/>
                </a:solidFill>
                <a:latin typeface="Arial" panose="020B0604020202020204" pitchFamily="34" charset="0"/>
                <a:cs typeface="Arial" panose="020B0604020202020204" pitchFamily="34" charset="0"/>
              </a:rPr>
              <a:t>Integrate brain expression information in the network</a:t>
            </a:r>
          </a:p>
          <a:p>
            <a:pPr lvl="2" fontAlgn="auto">
              <a:lnSpc>
                <a:spcPct val="120000"/>
              </a:lnSpc>
              <a:spcAft>
                <a:spcPts val="0"/>
              </a:spcAft>
              <a:buFont typeface="Wingdings" pitchFamily="2" charset="2"/>
              <a:buChar char="ü"/>
              <a:defRPr/>
            </a:pPr>
            <a:r>
              <a:rPr lang="en-US" sz="1600" dirty="0">
                <a:solidFill>
                  <a:srgbClr val="000000"/>
                </a:solidFill>
                <a:latin typeface="Arial" panose="020B0604020202020204" pitchFamily="34" charset="0"/>
                <a:cs typeface="Arial" panose="020B0604020202020204" pitchFamily="34" charset="0"/>
              </a:rPr>
              <a:t>Cytoscape: Load </a:t>
            </a:r>
            <a:r>
              <a:rPr lang="en-US" sz="1600" dirty="0" smtClean="0">
                <a:solidFill>
                  <a:srgbClr val="000000"/>
                </a:solidFill>
                <a:latin typeface="Arial" panose="020B0604020202020204" pitchFamily="34" charset="0"/>
                <a:cs typeface="Arial" panose="020B0604020202020204" pitchFamily="34" charset="0"/>
              </a:rPr>
              <a:t>columns</a:t>
            </a:r>
          </a:p>
          <a:p>
            <a:pPr lvl="1" fontAlgn="auto">
              <a:lnSpc>
                <a:spcPct val="120000"/>
              </a:lnSpc>
              <a:spcAft>
                <a:spcPts val="0"/>
              </a:spcAft>
              <a:defRPr/>
            </a:pPr>
            <a:r>
              <a:rPr lang="en-US" sz="1800" dirty="0">
                <a:solidFill>
                  <a:srgbClr val="000000"/>
                </a:solidFill>
                <a:latin typeface="Arial" panose="020B0604020202020204" pitchFamily="34" charset="0"/>
                <a:cs typeface="Arial" panose="020B0604020202020204" pitchFamily="34" charset="0"/>
              </a:rPr>
              <a:t>Eliminating duplicated edges and self-loops</a:t>
            </a:r>
          </a:p>
          <a:p>
            <a:pPr fontAlgn="auto">
              <a:lnSpc>
                <a:spcPct val="120000"/>
              </a:lnSpc>
              <a:spcAft>
                <a:spcPts val="0"/>
              </a:spcAft>
              <a:defRPr/>
            </a:pPr>
            <a:r>
              <a:rPr lang="en-US" sz="2000" dirty="0" smtClean="0">
                <a:solidFill>
                  <a:srgbClr val="000000"/>
                </a:solidFill>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srgbClr val="000000"/>
                </a:solidFill>
                <a:latin typeface="Arial" panose="020B0604020202020204" pitchFamily="34" charset="0"/>
                <a:cs typeface="Arial" panose="020B0604020202020204" pitchFamily="34" charset="0"/>
              </a:rPr>
              <a:t>Cytoscape</a:t>
            </a:r>
            <a:r>
              <a:rPr lang="en-US" sz="1600" dirty="0">
                <a:solidFill>
                  <a:srgbClr val="000000"/>
                </a:solidFill>
                <a:latin typeface="Arial" panose="020B0604020202020204" pitchFamily="34" charset="0"/>
                <a:cs typeface="Arial" panose="020B0604020202020204" pitchFamily="34" charset="0"/>
              </a:rPr>
              <a:t>: </a:t>
            </a:r>
            <a:r>
              <a:rPr lang="en-US" sz="1600" dirty="0" smtClean="0">
                <a:solidFill>
                  <a:srgbClr val="000000"/>
                </a:solidFill>
                <a:latin typeface="Arial" panose="020B0604020202020204" pitchFamily="34" charset="0"/>
                <a:cs typeface="Arial" panose="020B0604020202020204" pitchFamily="34" charset="0"/>
              </a:rPr>
              <a:t>MCODE app</a:t>
            </a:r>
            <a:endParaRPr lang="en-US" sz="1200" dirty="0" smtClean="0">
              <a:solidFill>
                <a:srgbClr val="000000"/>
              </a:solidFill>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solidFill>
                  <a:srgbClr val="FF0000"/>
                </a:solidFill>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solidFill>
                  <a:srgbClr val="FF0000"/>
                </a:solidFill>
                <a:latin typeface="Arial" panose="020B0604020202020204" pitchFamily="34" charset="0"/>
                <a:cs typeface="Arial" panose="020B0604020202020204" pitchFamily="34" charset="0"/>
              </a:rPr>
              <a:t>Cytoscape: </a:t>
            </a:r>
            <a:r>
              <a:rPr lang="en-US" sz="1600" dirty="0" err="1" smtClean="0">
                <a:solidFill>
                  <a:srgbClr val="FF0000"/>
                </a:solidFill>
                <a:latin typeface="Arial" panose="020B0604020202020204" pitchFamily="34" charset="0"/>
                <a:cs typeface="Arial" panose="020B0604020202020204" pitchFamily="34" charset="0"/>
              </a:rPr>
              <a:t>ClueGO</a:t>
            </a:r>
            <a:r>
              <a:rPr lang="en-US" sz="1600" dirty="0" smtClean="0">
                <a:solidFill>
                  <a:srgbClr val="FF0000"/>
                </a:solidFill>
                <a:latin typeface="Arial" panose="020B0604020202020204" pitchFamily="34" charset="0"/>
                <a:cs typeface="Arial" panose="020B0604020202020204" pitchFamily="34" charset="0"/>
              </a:rPr>
              <a:t> app</a:t>
            </a:r>
            <a:endParaRPr lang="en-US"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58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116632"/>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Gene ontology</a:t>
            </a:r>
          </a:p>
        </p:txBody>
      </p:sp>
      <p:sp>
        <p:nvSpPr>
          <p:cNvPr id="3" name="Content Placeholder 2"/>
          <p:cNvSpPr>
            <a:spLocks noGrp="1"/>
          </p:cNvSpPr>
          <p:nvPr>
            <p:ph idx="1"/>
          </p:nvPr>
        </p:nvSpPr>
        <p:spPr>
          <a:xfrm>
            <a:off x="179388" y="1628775"/>
            <a:ext cx="4867275" cy="1571625"/>
          </a:xfrm>
        </p:spPr>
        <p:txBody>
          <a:bodyPr rtlCol="0">
            <a:normAutofit fontScale="77500" lnSpcReduction="20000"/>
          </a:bodyPr>
          <a:lstStyle/>
          <a:p>
            <a:pPr eaLnBrk="1" fontAlgn="auto" hangingPunct="1">
              <a:spcAft>
                <a:spcPts val="0"/>
              </a:spcAft>
              <a:defRPr/>
            </a:pPr>
            <a:r>
              <a:rPr lang="en-US" dirty="0" smtClean="0">
                <a:latin typeface="Arial" panose="020B0604020202020204" pitchFamily="34" charset="0"/>
                <a:cs typeface="Arial" panose="020B0604020202020204" pitchFamily="34" charset="0"/>
              </a:rPr>
              <a:t>What is the gene ontology?</a:t>
            </a:r>
          </a:p>
          <a:p>
            <a:pPr lvl="1" eaLnBrk="1" fontAlgn="auto" hangingPunct="1">
              <a:spcAft>
                <a:spcPts val="0"/>
              </a:spcAft>
              <a:defRPr/>
            </a:pPr>
            <a:r>
              <a:rPr lang="en-US" dirty="0" smtClean="0">
                <a:latin typeface="Arial" panose="020B0604020202020204" pitchFamily="34" charset="0"/>
                <a:cs typeface="Arial" panose="020B0604020202020204" pitchFamily="34" charset="0"/>
              </a:rPr>
              <a:t>Organized, controlled vocabulary of terms that describe gene products characteristics.</a:t>
            </a:r>
          </a:p>
        </p:txBody>
      </p:sp>
      <p:pic>
        <p:nvPicPr>
          <p:cNvPr id="440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3240088"/>
            <a:ext cx="1943100" cy="342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0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813" y="1765300"/>
            <a:ext cx="2025650" cy="4903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03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8963" y="622300"/>
            <a:ext cx="2025650" cy="6046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03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5589588"/>
            <a:ext cx="2087563" cy="706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4040" name="Content Placeholder 2"/>
          <p:cNvSpPr txBox="1">
            <a:spLocks/>
          </p:cNvSpPr>
          <p:nvPr/>
        </p:nvSpPr>
        <p:spPr bwMode="auto">
          <a:xfrm>
            <a:off x="179388" y="3370263"/>
            <a:ext cx="2405062" cy="157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spcBef>
                <a:spcPct val="20000"/>
              </a:spcBef>
              <a:buFont typeface="Arial" pitchFamily="34" charset="0"/>
              <a:buChar char="•"/>
            </a:pPr>
            <a:r>
              <a:rPr lang="en-US" dirty="0">
                <a:cs typeface="Arial" panose="020B0604020202020204" pitchFamily="34" charset="0"/>
              </a:rPr>
              <a:t>Example:</a:t>
            </a:r>
          </a:p>
          <a:p>
            <a:pPr lvl="1" eaLnBrk="1" hangingPunct="1">
              <a:spcBef>
                <a:spcPct val="20000"/>
              </a:spcBef>
              <a:buFont typeface="Arial" pitchFamily="34" charset="0"/>
              <a:buChar char="–"/>
            </a:pPr>
            <a:r>
              <a:rPr lang="en-US" sz="2000" dirty="0">
                <a:cs typeface="Arial" panose="020B0604020202020204" pitchFamily="34" charset="0"/>
              </a:rPr>
              <a:t>GO terms for Caspase 9</a:t>
            </a:r>
          </a:p>
        </p:txBody>
      </p:sp>
      <p:sp>
        <p:nvSpPr>
          <p:cNvPr id="2" name="TextBox 1"/>
          <p:cNvSpPr txBox="1"/>
          <p:nvPr/>
        </p:nvSpPr>
        <p:spPr>
          <a:xfrm>
            <a:off x="827518" y="836712"/>
            <a:ext cx="4572790" cy="584775"/>
          </a:xfrm>
          <a:prstGeom prst="rect">
            <a:avLst/>
          </a:prstGeom>
          <a:noFill/>
        </p:spPr>
        <p:txBody>
          <a:bodyPr wrap="none" rtlCol="0">
            <a:spAutoFit/>
          </a:bodyPr>
          <a:lstStyle/>
          <a:p>
            <a:pPr marL="0" lvl="1"/>
            <a:r>
              <a:rPr lang="en-US" sz="3200" dirty="0">
                <a:cs typeface="Arial" panose="020B0604020202020204" pitchFamily="34" charset="0"/>
                <a:hlinkClick r:id="rId7"/>
              </a:rPr>
              <a:t>http://geneontology.org/</a:t>
            </a:r>
            <a:r>
              <a:rPr lang="en-US" sz="3200" dirty="0">
                <a:cs typeface="Arial" panose="020B0604020202020204" pitchFamily="34" charset="0"/>
              </a:rPr>
              <a:t> </a:t>
            </a:r>
          </a:p>
        </p:txBody>
      </p:sp>
    </p:spTree>
    <p:extLst>
      <p:ext uri="{BB962C8B-B14F-4D97-AF65-F5344CB8AC3E}">
        <p14:creationId xmlns:p14="http://schemas.microsoft.com/office/powerpoint/2010/main" val="135616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44624"/>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pic>
        <p:nvPicPr>
          <p:cNvPr id="1026" name="Picture 2" descr="ttp://apps.cytoscape.org/media/cluego/screenshots/ClueGO_fig1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556792"/>
            <a:ext cx="6176105" cy="340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apps.cytoscape.org/media/cluego/screenshots/ClueGO_fig4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3435" y="2975300"/>
            <a:ext cx="3360565" cy="26940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apps.cytoscape.org/media/cluego/screenshots/ClueGO_fig5_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087" y="4024357"/>
            <a:ext cx="3203750" cy="2568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1331" y="905002"/>
            <a:ext cx="3275856" cy="1606601"/>
          </a:xfrm>
          <a:prstGeom prst="rect">
            <a:avLst/>
          </a:prstGeom>
        </p:spPr>
      </p:pic>
    </p:spTree>
    <p:extLst>
      <p:ext uri="{BB962C8B-B14F-4D97-AF65-F5344CB8AC3E}">
        <p14:creationId xmlns:p14="http://schemas.microsoft.com/office/powerpoint/2010/main" val="82875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44624"/>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Gene ontology enrichment analysis</a:t>
            </a:r>
          </a:p>
        </p:txBody>
      </p:sp>
      <p:sp>
        <p:nvSpPr>
          <p:cNvPr id="2" name="TextBox 1"/>
          <p:cNvSpPr txBox="1"/>
          <p:nvPr/>
        </p:nvSpPr>
        <p:spPr>
          <a:xfrm>
            <a:off x="310574" y="821025"/>
            <a:ext cx="8522852" cy="5632311"/>
          </a:xfrm>
          <a:prstGeom prst="rect">
            <a:avLst/>
          </a:prstGeom>
          <a:noFill/>
        </p:spPr>
        <p:txBody>
          <a:bodyPr wrap="square" rtlCol="0">
            <a:spAutoFit/>
          </a:bodyPr>
          <a:lstStyle/>
          <a:p>
            <a:pPr marL="342900" indent="-342900" algn="just">
              <a:spcAft>
                <a:spcPts val="1200"/>
              </a:spcAft>
              <a:buFont typeface="Arial" pitchFamily="34" charset="0"/>
              <a:buChar char="•"/>
            </a:pPr>
            <a:r>
              <a:rPr lang="en-GB" sz="2000" dirty="0" err="1" smtClean="0">
                <a:cs typeface="Arial" panose="020B0604020202020204" pitchFamily="34" charset="0"/>
              </a:rPr>
              <a:t>ClueGO</a:t>
            </a:r>
            <a:r>
              <a:rPr lang="en-GB" sz="2000" dirty="0" smtClean="0">
                <a:cs typeface="Arial" panose="020B0604020202020204" pitchFamily="34" charset="0"/>
              </a:rPr>
              <a:t> performs a </a:t>
            </a:r>
            <a:r>
              <a:rPr lang="en-GB" sz="2000" dirty="0">
                <a:cs typeface="Arial" panose="020B0604020202020204" pitchFamily="34" charset="0"/>
              </a:rPr>
              <a:t>h</a:t>
            </a:r>
            <a:r>
              <a:rPr lang="en-GB" sz="2000" dirty="0" smtClean="0">
                <a:cs typeface="Arial" panose="020B0604020202020204" pitchFamily="34" charset="0"/>
              </a:rPr>
              <a:t>ypergeometric test to find out which functional categories are over- / under-represented in a dataset and which proteins are annotated with such categories, giving a table of results as an output. The test can be referenced to the whole ontology, to the network itself or to a custom reference set.</a:t>
            </a:r>
          </a:p>
          <a:p>
            <a:pPr marL="342900" indent="-342900" algn="just">
              <a:spcAft>
                <a:spcPts val="1200"/>
              </a:spcAft>
              <a:buFont typeface="Arial" pitchFamily="34" charset="0"/>
              <a:buChar char="•"/>
            </a:pPr>
            <a:r>
              <a:rPr lang="en-GB" sz="2000" dirty="0" smtClean="0">
                <a:cs typeface="Arial" panose="020B0604020202020204" pitchFamily="34" charset="0"/>
              </a:rPr>
              <a:t>On top of that, </a:t>
            </a:r>
            <a:r>
              <a:rPr lang="en-GB" sz="2000" dirty="0" err="1" smtClean="0">
                <a:cs typeface="Arial" panose="020B0604020202020204" pitchFamily="34" charset="0"/>
              </a:rPr>
              <a:t>ClueGO</a:t>
            </a:r>
            <a:r>
              <a:rPr lang="en-GB" sz="2000" dirty="0" smtClean="0">
                <a:cs typeface="Arial" panose="020B0604020202020204" pitchFamily="34" charset="0"/>
              </a:rPr>
              <a:t> makes use of the kappa statistic to group together  terms that annotate the same proteins and are related. </a:t>
            </a:r>
          </a:p>
          <a:p>
            <a:pPr marL="342900" indent="-342900" algn="just">
              <a:spcAft>
                <a:spcPts val="1200"/>
              </a:spcAft>
              <a:buFont typeface="Arial" pitchFamily="34" charset="0"/>
              <a:buChar char="•"/>
            </a:pPr>
            <a:r>
              <a:rPr lang="en-GB" sz="2000" dirty="0" err="1" smtClean="0">
                <a:cs typeface="Arial" panose="020B0604020202020204" pitchFamily="34" charset="0"/>
              </a:rPr>
              <a:t>ClueGO</a:t>
            </a:r>
            <a:r>
              <a:rPr lang="en-GB" sz="2000" dirty="0" smtClean="0">
                <a:cs typeface="Arial" panose="020B0604020202020204" pitchFamily="34" charset="0"/>
              </a:rPr>
              <a:t> provides multiple tweaking options for both the enrichment test and the terms grouping. </a:t>
            </a:r>
          </a:p>
          <a:p>
            <a:pPr marL="342900" indent="-342900" algn="just">
              <a:spcAft>
                <a:spcPts val="1200"/>
              </a:spcAft>
              <a:buFont typeface="Arial" pitchFamily="34" charset="0"/>
              <a:buChar char="•"/>
            </a:pPr>
            <a:r>
              <a:rPr lang="en-GB" sz="2000" dirty="0" smtClean="0">
                <a:cs typeface="Arial" panose="020B0604020202020204" pitchFamily="34" charset="0"/>
              </a:rPr>
              <a:t>Additionally, </a:t>
            </a:r>
            <a:r>
              <a:rPr lang="en-GB" sz="2000" dirty="0" err="1" smtClean="0">
                <a:cs typeface="Arial" panose="020B0604020202020204" pitchFamily="34" charset="0"/>
              </a:rPr>
              <a:t>ClueGO</a:t>
            </a:r>
            <a:r>
              <a:rPr lang="en-GB" sz="2000" dirty="0" smtClean="0">
                <a:cs typeface="Arial" panose="020B0604020202020204" pitchFamily="34" charset="0"/>
              </a:rPr>
              <a:t> draws the over-represented categories as a Cytoscape graph, in which the relationships inferred from the kappa statistic between different terms is depicted, and provides plots summarizing the results. </a:t>
            </a:r>
          </a:p>
          <a:p>
            <a:pPr marL="342900" indent="-342900" algn="just">
              <a:spcAft>
                <a:spcPts val="1200"/>
              </a:spcAft>
              <a:buFont typeface="Arial" pitchFamily="34" charset="0"/>
              <a:buChar char="•"/>
            </a:pPr>
            <a:r>
              <a:rPr lang="en-GB" sz="2000" dirty="0" err="1" smtClean="0">
                <a:cs typeface="Arial" panose="020B0604020202020204" pitchFamily="34" charset="0"/>
              </a:rPr>
              <a:t>ClueGO</a:t>
            </a:r>
            <a:r>
              <a:rPr lang="en-GB" sz="2000" dirty="0" smtClean="0">
                <a:cs typeface="Arial" panose="020B0604020202020204" pitchFamily="34" charset="0"/>
              </a:rPr>
              <a:t> can be used with lists of genes/proteins, whole networks or network sub-sections, making it easy to combine with other Cytoscape functionalities. </a:t>
            </a:r>
          </a:p>
        </p:txBody>
      </p:sp>
    </p:spTree>
    <p:extLst>
      <p:ext uri="{BB962C8B-B14F-4D97-AF65-F5344CB8AC3E}">
        <p14:creationId xmlns:p14="http://schemas.microsoft.com/office/powerpoint/2010/main" val="149649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590254"/>
            <a:ext cx="7545832" cy="5733256"/>
          </a:xfrm>
          <a:prstGeom prst="rect">
            <a:avLst/>
          </a:prstGeom>
        </p:spPr>
      </p:pic>
      <p:sp>
        <p:nvSpPr>
          <p:cNvPr id="46082"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Gene ontology enrichment analysis</a:t>
            </a:r>
          </a:p>
        </p:txBody>
      </p:sp>
      <p:sp>
        <p:nvSpPr>
          <p:cNvPr id="46083" name="TextBox 4"/>
          <p:cNvSpPr txBox="1">
            <a:spLocks noChangeArrowheads="1"/>
          </p:cNvSpPr>
          <p:nvPr/>
        </p:nvSpPr>
        <p:spPr bwMode="auto">
          <a:xfrm>
            <a:off x="457200" y="6351413"/>
            <a:ext cx="74088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pitchFamily="34" charset="0"/>
                <a:ea typeface="Geneva"/>
                <a:cs typeface="Geneva"/>
              </a:defRPr>
            </a:lvl1pPr>
            <a:lvl2pPr marL="742950" indent="-285750" defTabSz="457200" eaLnBrk="0" hangingPunct="0">
              <a:defRPr sz="2400">
                <a:solidFill>
                  <a:schemeClr val="tx1"/>
                </a:solidFill>
                <a:latin typeface="Arial" pitchFamily="34" charset="0"/>
                <a:ea typeface="Geneva"/>
                <a:cs typeface="Geneva"/>
              </a:defRPr>
            </a:lvl2pPr>
            <a:lvl3pPr marL="1143000" indent="-228600" defTabSz="457200" eaLnBrk="0" hangingPunct="0">
              <a:defRPr sz="2400">
                <a:solidFill>
                  <a:schemeClr val="tx1"/>
                </a:solidFill>
                <a:latin typeface="Arial" pitchFamily="34" charset="0"/>
                <a:ea typeface="Geneva"/>
                <a:cs typeface="Geneva"/>
              </a:defRPr>
            </a:lvl3pPr>
            <a:lvl4pPr marL="1600200" indent="-228600" defTabSz="457200" eaLnBrk="0" hangingPunct="0">
              <a:defRPr sz="2400">
                <a:solidFill>
                  <a:schemeClr val="tx1"/>
                </a:solidFill>
                <a:latin typeface="Arial" pitchFamily="34" charset="0"/>
                <a:ea typeface="Geneva"/>
                <a:cs typeface="Geneva"/>
              </a:defRPr>
            </a:lvl4pPr>
            <a:lvl5pPr marL="2057400" indent="-228600" defTabSz="457200" eaLnBrk="0" hangingPunct="0">
              <a:defRPr sz="2400">
                <a:solidFill>
                  <a:schemeClr val="tx1"/>
                </a:solidFill>
                <a:latin typeface="Arial" pitchFamily="34" charset="0"/>
                <a:ea typeface="Geneva"/>
                <a:cs typeface="Geneva"/>
              </a:defRPr>
            </a:lvl5pPr>
            <a:lvl6pPr marL="2514600" indent="-228600" defTabSz="4572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defTabSz="4572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defTabSz="4572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defTabSz="4572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r>
              <a:rPr lang="en-US" dirty="0" smtClean="0">
                <a:cs typeface="Arial" panose="020B0604020202020204" pitchFamily="34" charset="0"/>
              </a:rPr>
              <a:t>Apps </a:t>
            </a:r>
            <a:r>
              <a:rPr lang="en-US" dirty="0">
                <a:cs typeface="Arial" panose="020B0604020202020204" pitchFamily="34" charset="0"/>
                <a:sym typeface="Wingdings" pitchFamily="2" charset="2"/>
              </a:rPr>
              <a:t> </a:t>
            </a:r>
            <a:r>
              <a:rPr lang="en-US" dirty="0" err="1" smtClean="0">
                <a:cs typeface="Arial" panose="020B0604020202020204" pitchFamily="34" charset="0"/>
                <a:sym typeface="Wingdings" pitchFamily="2" charset="2"/>
              </a:rPr>
              <a:t>ClueGO</a:t>
            </a:r>
            <a:endParaRPr lang="en-US" dirty="0">
              <a:cs typeface="Arial" panose="020B0604020202020204" pitchFamily="34" charset="0"/>
            </a:endParaRPr>
          </a:p>
        </p:txBody>
      </p:sp>
      <p:cxnSp>
        <p:nvCxnSpPr>
          <p:cNvPr id="8" name="Straight Arrow Connector 7"/>
          <p:cNvCxnSpPr/>
          <p:nvPr/>
        </p:nvCxnSpPr>
        <p:spPr>
          <a:xfrm flipV="1">
            <a:off x="2981635" y="1916832"/>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981635" y="699682"/>
            <a:ext cx="520700" cy="347663"/>
          </a:xfrm>
          <a:prstGeom prst="straightConnector1">
            <a:avLst/>
          </a:prstGeom>
          <a:ln w="63500">
            <a:solidFill>
              <a:srgbClr val="0432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41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89" y="1916832"/>
            <a:ext cx="7956376" cy="3086955"/>
          </a:xfrm>
          <a:prstGeom prst="rect">
            <a:avLst/>
          </a:prstGeom>
        </p:spPr>
      </p:pic>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selecting test set</a:t>
            </a:r>
            <a:endParaRPr lang="en-US" sz="3200" dirty="0">
              <a:solidFill>
                <a:srgbClr val="72AD46"/>
              </a:solidFill>
              <a:latin typeface="Arial" pitchFamily="34" charset="0"/>
              <a:cs typeface="Arial" pitchFamily="34" charset="0"/>
            </a:endParaRPr>
          </a:p>
        </p:txBody>
      </p:sp>
      <p:grpSp>
        <p:nvGrpSpPr>
          <p:cNvPr id="2" name="Group 1"/>
          <p:cNvGrpSpPr/>
          <p:nvPr/>
        </p:nvGrpSpPr>
        <p:grpSpPr>
          <a:xfrm>
            <a:off x="3825613" y="4086935"/>
            <a:ext cx="1398587" cy="460375"/>
            <a:chOff x="1771650" y="1562200"/>
            <a:chExt cx="1398587" cy="460375"/>
          </a:xfrm>
        </p:grpSpPr>
        <p:sp>
          <p:nvSpPr>
            <p:cNvPr id="5" name="Oval 4"/>
            <p:cNvSpPr/>
            <p:nvPr/>
          </p:nvSpPr>
          <p:spPr>
            <a:xfrm>
              <a:off x="2326928" y="1562200"/>
              <a:ext cx="843309" cy="396875"/>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09" name="TextBox 5"/>
            <p:cNvSpPr txBox="1">
              <a:spLocks noChangeArrowheads="1"/>
            </p:cNvSpPr>
            <p:nvPr/>
          </p:nvSpPr>
          <p:spPr bwMode="auto">
            <a:xfrm>
              <a:off x="1771650" y="1562200"/>
              <a:ext cx="295275"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latin typeface="HelveticaNeueLT Pro 45 Lt" pitchFamily="34" charset="0"/>
                </a:rPr>
                <a:t>1</a:t>
              </a:r>
            </a:p>
          </p:txBody>
        </p:sp>
      </p:grpSp>
      <p:grpSp>
        <p:nvGrpSpPr>
          <p:cNvPr id="3" name="Group 2"/>
          <p:cNvGrpSpPr/>
          <p:nvPr/>
        </p:nvGrpSpPr>
        <p:grpSpPr>
          <a:xfrm>
            <a:off x="2988579" y="3079564"/>
            <a:ext cx="1841275" cy="658128"/>
            <a:chOff x="2884428" y="4270753"/>
            <a:chExt cx="1841275" cy="658128"/>
          </a:xfrm>
        </p:grpSpPr>
        <p:sp>
          <p:nvSpPr>
            <p:cNvPr id="8" name="Oval 7"/>
            <p:cNvSpPr/>
            <p:nvPr/>
          </p:nvSpPr>
          <p:spPr>
            <a:xfrm>
              <a:off x="3172092" y="4587413"/>
              <a:ext cx="1553611" cy="341468"/>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1" name="TextBox 8"/>
            <p:cNvSpPr txBox="1">
              <a:spLocks noChangeArrowheads="1"/>
            </p:cNvSpPr>
            <p:nvPr/>
          </p:nvSpPr>
          <p:spPr bwMode="auto">
            <a:xfrm>
              <a:off x="2884428" y="4270753"/>
              <a:ext cx="3937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latin typeface="HelveticaNeueLT Pro 45 Lt" pitchFamily="34" charset="0"/>
                </a:rPr>
                <a:t>2</a:t>
              </a:r>
            </a:p>
          </p:txBody>
        </p:sp>
      </p:grpSp>
      <p:grpSp>
        <p:nvGrpSpPr>
          <p:cNvPr id="4" name="Group 3"/>
          <p:cNvGrpSpPr/>
          <p:nvPr/>
        </p:nvGrpSpPr>
        <p:grpSpPr>
          <a:xfrm>
            <a:off x="395536" y="3737692"/>
            <a:ext cx="3553308" cy="461963"/>
            <a:chOff x="1768475" y="4843562"/>
            <a:chExt cx="1753869" cy="461963"/>
          </a:xfrm>
        </p:grpSpPr>
        <p:sp>
          <p:nvSpPr>
            <p:cNvPr id="10" name="Oval 9"/>
            <p:cNvSpPr/>
            <p:nvPr/>
          </p:nvSpPr>
          <p:spPr>
            <a:xfrm>
              <a:off x="1994027" y="4876145"/>
              <a:ext cx="1528317" cy="316660"/>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3" name="TextBox 10"/>
            <p:cNvSpPr txBox="1">
              <a:spLocks noChangeArrowheads="1"/>
            </p:cNvSpPr>
            <p:nvPr/>
          </p:nvSpPr>
          <p:spPr bwMode="auto">
            <a:xfrm>
              <a:off x="1768475" y="4843562"/>
              <a:ext cx="3444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latin typeface="HelveticaNeueLT Pro 45 Lt" pitchFamily="34" charset="0"/>
                </a:rPr>
                <a:t>3</a:t>
              </a:r>
            </a:p>
          </p:txBody>
        </p:sp>
      </p:grpSp>
      <p:grpSp>
        <p:nvGrpSpPr>
          <p:cNvPr id="6" name="Group 5"/>
          <p:cNvGrpSpPr/>
          <p:nvPr/>
        </p:nvGrpSpPr>
        <p:grpSpPr>
          <a:xfrm>
            <a:off x="3094214" y="4403595"/>
            <a:ext cx="1596252" cy="526504"/>
            <a:chOff x="1891627" y="5191050"/>
            <a:chExt cx="429474" cy="526504"/>
          </a:xfrm>
        </p:grpSpPr>
        <p:sp>
          <p:nvSpPr>
            <p:cNvPr id="12" name="Oval 11"/>
            <p:cNvSpPr/>
            <p:nvPr/>
          </p:nvSpPr>
          <p:spPr>
            <a:xfrm>
              <a:off x="1891627" y="5191050"/>
              <a:ext cx="77495" cy="295523"/>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47115" name="TextBox 12"/>
            <p:cNvSpPr txBox="1">
              <a:spLocks noChangeArrowheads="1"/>
            </p:cNvSpPr>
            <p:nvPr/>
          </p:nvSpPr>
          <p:spPr bwMode="auto">
            <a:xfrm>
              <a:off x="1976613" y="5255592"/>
              <a:ext cx="3444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a:solidFill>
                    <a:srgbClr val="FF0000"/>
                  </a:solidFill>
                  <a:latin typeface="HelveticaNeueLT Pro 45 Lt" pitchFamily="34" charset="0"/>
                </a:rPr>
                <a:t>4</a:t>
              </a:r>
            </a:p>
          </p:txBody>
        </p:sp>
      </p:grpSp>
    </p:spTree>
    <p:extLst>
      <p:ext uri="{BB962C8B-B14F-4D97-AF65-F5344CB8AC3E}">
        <p14:creationId xmlns:p14="http://schemas.microsoft.com/office/powerpoint/2010/main" val="28888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399" y="1319058"/>
            <a:ext cx="5740400" cy="4495800"/>
          </a:xfrm>
          <a:prstGeom prst="rect">
            <a:avLst/>
          </a:prstGeom>
        </p:spPr>
      </p:pic>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Visual settings, selecting ontology</a:t>
            </a:r>
            <a:endParaRPr lang="en-US" sz="3200" dirty="0">
              <a:solidFill>
                <a:srgbClr val="72AD46"/>
              </a:solidFill>
              <a:latin typeface="Arial" pitchFamily="34" charset="0"/>
              <a:cs typeface="Arial" pitchFamily="34" charset="0"/>
            </a:endParaRPr>
          </a:p>
        </p:txBody>
      </p:sp>
      <p:sp>
        <p:nvSpPr>
          <p:cNvPr id="9" name="Rectangle 8"/>
          <p:cNvSpPr/>
          <p:nvPr/>
        </p:nvSpPr>
        <p:spPr>
          <a:xfrm>
            <a:off x="1876301" y="2268187"/>
            <a:ext cx="5504011" cy="1664869"/>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876300" y="4009809"/>
            <a:ext cx="5504011" cy="1435416"/>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1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21" presetClass="entr" presetSubtype="1"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heel(1)">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995" y="1628800"/>
            <a:ext cx="5448300" cy="4406900"/>
          </a:xfrm>
          <a:prstGeom prst="rect">
            <a:avLst/>
          </a:prstGeom>
        </p:spPr>
      </p:pic>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Ontology depth/grouping options</a:t>
            </a:r>
            <a:endParaRPr lang="en-US" sz="3200" dirty="0">
              <a:solidFill>
                <a:srgbClr val="72AD46"/>
              </a:solidFill>
              <a:latin typeface="Arial" pitchFamily="34" charset="0"/>
              <a:cs typeface="Arial" pitchFamily="34" charset="0"/>
            </a:endParaRPr>
          </a:p>
        </p:txBody>
      </p:sp>
      <p:sp>
        <p:nvSpPr>
          <p:cNvPr id="9" name="Rectangle 8"/>
          <p:cNvSpPr/>
          <p:nvPr/>
        </p:nvSpPr>
        <p:spPr>
          <a:xfrm>
            <a:off x="1876300" y="1628800"/>
            <a:ext cx="5504011" cy="72008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27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Databases: curation levels</a:t>
            </a:r>
          </a:p>
        </p:txBody>
      </p:sp>
      <p:grpSp>
        <p:nvGrpSpPr>
          <p:cNvPr id="5" name="Group 4"/>
          <p:cNvGrpSpPr/>
          <p:nvPr/>
        </p:nvGrpSpPr>
        <p:grpSpPr>
          <a:xfrm>
            <a:off x="467867" y="1931606"/>
            <a:ext cx="8208589" cy="3369602"/>
            <a:chOff x="323851" y="1978353"/>
            <a:chExt cx="8208589" cy="3369602"/>
          </a:xfrm>
        </p:grpSpPr>
        <p:sp>
          <p:nvSpPr>
            <p:cNvPr id="5142" name="TextBox 33"/>
            <p:cNvSpPr txBox="1">
              <a:spLocks noChangeArrowheads="1"/>
            </p:cNvSpPr>
            <p:nvPr/>
          </p:nvSpPr>
          <p:spPr bwMode="auto">
            <a:xfrm>
              <a:off x="503710" y="5086345"/>
              <a:ext cx="172761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sz="1100" b="1" dirty="0" smtClean="0">
                  <a:solidFill>
                    <a:srgbClr val="007E82"/>
                  </a:solidFill>
                  <a:latin typeface="Arial Black" pitchFamily="34" charset="0"/>
                </a:rPr>
                <a:t>DEEP CURATION</a:t>
              </a:r>
              <a:endParaRPr lang="en-GB" sz="1100" b="1" dirty="0">
                <a:solidFill>
                  <a:srgbClr val="007E82"/>
                </a:solidFill>
                <a:latin typeface="Arial Black" pitchFamily="34" charset="0"/>
              </a:endParaRPr>
            </a:p>
          </p:txBody>
        </p:sp>
        <p:sp>
          <p:nvSpPr>
            <p:cNvPr id="5143" name="TextBox 34"/>
            <p:cNvSpPr txBox="1">
              <a:spLocks noChangeArrowheads="1"/>
            </p:cNvSpPr>
            <p:nvPr/>
          </p:nvSpPr>
          <p:spPr bwMode="auto">
            <a:xfrm>
              <a:off x="323851" y="1978353"/>
              <a:ext cx="2087334"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sz="1100" b="1" dirty="0" smtClean="0">
                  <a:solidFill>
                    <a:srgbClr val="007E82"/>
                  </a:solidFill>
                  <a:latin typeface="Arial Black" pitchFamily="34" charset="0"/>
                </a:rPr>
                <a:t>SHALLOW </a:t>
              </a:r>
            </a:p>
            <a:p>
              <a:pPr algn="ctr" eaLnBrk="1" hangingPunct="1"/>
              <a:r>
                <a:rPr lang="en-GB" sz="1100" b="1" dirty="0" smtClean="0">
                  <a:solidFill>
                    <a:srgbClr val="007E82"/>
                  </a:solidFill>
                  <a:latin typeface="Arial Black" pitchFamily="34" charset="0"/>
                </a:rPr>
                <a:t>CURATION</a:t>
              </a:r>
              <a:endParaRPr lang="en-GB" sz="1100" b="1" dirty="0">
                <a:solidFill>
                  <a:srgbClr val="007E82"/>
                </a:solidFill>
                <a:latin typeface="Arial Black" pitchFamily="34" charset="0"/>
              </a:endParaRPr>
            </a:p>
          </p:txBody>
        </p:sp>
        <p:cxnSp>
          <p:nvCxnSpPr>
            <p:cNvPr id="37" name="Straight Arrow Connector 36"/>
            <p:cNvCxnSpPr/>
            <p:nvPr/>
          </p:nvCxnSpPr>
          <p:spPr bwMode="auto">
            <a:xfrm>
              <a:off x="1367518" y="2452841"/>
              <a:ext cx="0" cy="2519363"/>
            </a:xfrm>
            <a:prstGeom prst="straightConnector1">
              <a:avLst/>
            </a:prstGeom>
            <a:ln w="158750">
              <a:gradFill>
                <a:gsLst>
                  <a:gs pos="0">
                    <a:schemeClr val="bg1"/>
                  </a:gs>
                  <a:gs pos="16000">
                    <a:schemeClr val="accent1">
                      <a:tint val="44500"/>
                      <a:satMod val="160000"/>
                    </a:schemeClr>
                  </a:gs>
                  <a:gs pos="100000">
                    <a:srgbClr val="007E82"/>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339603" y="2092479"/>
              <a:ext cx="6192837" cy="3240087"/>
              <a:chOff x="2339603" y="2679030"/>
              <a:chExt cx="6192837" cy="3240087"/>
            </a:xfrm>
          </p:grpSpPr>
          <p:sp>
            <p:nvSpPr>
              <p:cNvPr id="28" name="Rectangle 27"/>
              <p:cNvSpPr/>
              <p:nvPr/>
            </p:nvSpPr>
            <p:spPr bwMode="auto">
              <a:xfrm>
                <a:off x="2339603" y="2679030"/>
                <a:ext cx="6192837" cy="3240087"/>
              </a:xfrm>
              <a:prstGeom prst="rect">
                <a:avLst/>
              </a:prstGeom>
              <a:gradFill flip="none" rotWithShape="1">
                <a:gsLst>
                  <a:gs pos="0">
                    <a:schemeClr val="bg1"/>
                  </a:gs>
                  <a:gs pos="99000">
                    <a:srgbClr val="007E82"/>
                  </a:gs>
                  <a:gs pos="80000">
                    <a:srgbClr val="006666"/>
                  </a:gs>
                </a:gsLst>
                <a:lin ang="5640000" scaled="0"/>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pic>
            <p:nvPicPr>
              <p:cNvPr id="5124" name="Picture 2" descr="http://www.imexconsortium.org/sites/imexconsortium.org/themes/inove/images/imex_dip_s.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823" y="5257051"/>
                <a:ext cx="1047849" cy="476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5" name="Picture 3" descr="http://www.imexconsortium.org/sites/imexconsortium.org/themes/inove/images/imex_intact_s.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1701" y="5257051"/>
                <a:ext cx="1047849" cy="476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6" name="Picture 4" descr="http://www.imexconsortium.org/sites/imexconsortium.org/themes/inove/images/imex_mint_s.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6311" y="5257051"/>
                <a:ext cx="1047849" cy="476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7" name="Picture 5" descr="http://www.imexconsortium.org/sites/imexconsortium.org/themes/inove/images/imex_mpact_s.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8189" y="5257051"/>
                <a:ext cx="1047849" cy="476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8" name="Picture 6" descr="http://www.imexconsortium.org/sites/imexconsortium.org/themes/inove/images/imex_matrixdb_s.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5214" y="5257051"/>
                <a:ext cx="1047849" cy="476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9" name="Picture 7" descr="http://www.imexconsortium.org/sites/imexconsortium.org/themes/inove/images/imex_mpidb_s.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08189" y="3672922"/>
                <a:ext cx="1047849" cy="476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0" name="Picture 8" descr="http://www.imexconsortium.org/sites/imexconsortium.org/themes/inove/images/imex_biogrid_s.png">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421" y="2880787"/>
                <a:ext cx="1047849" cy="476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1" name="Picture 9" descr="http://www.imexconsortium.org/sites/imexconsortium.org/themes/inove/images/imex_innatedb_s.png">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15657" y="2880787"/>
                <a:ext cx="1047849" cy="476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2" name="Picture 13" descr="aphid.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555214" y="4468326"/>
                <a:ext cx="1080222" cy="428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3" name="Picture 15" descr="chembl_logo.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308189" y="4464963"/>
                <a:ext cx="1030533" cy="4563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5134" name="Picture 16" descr="BiO-logo-icon-pms-border.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380204" y="2880787"/>
                <a:ext cx="936192" cy="5030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5" name="Picture 17" descr="bindingdb.gif"/>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651849" y="3600921"/>
                <a:ext cx="1115253" cy="576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6" name="Picture 19" descr="reactome.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5723864" y="4464963"/>
                <a:ext cx="1080222" cy="462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7" name="Picture 21" descr="virus.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555214" y="3600921"/>
                <a:ext cx="1234539" cy="576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9"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67893" y="2880787"/>
                <a:ext cx="1381774" cy="504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40" name="Picture 30" descr="I2D.PNG"/>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2555214" y="2880787"/>
                <a:ext cx="864177" cy="476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41" name="Picture 10" descr="http://www.imexconsortium.org/sites/imexconsortium.org/themes/inove/images/imex_mconnections_s.png">
                <a:hlinkClick r:id="rId26"/>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39539" y="4464963"/>
                <a:ext cx="1008207" cy="432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 name="Group 29"/>
              <p:cNvGrpSpPr>
                <a:grpSpLocks noChangeAspect="1"/>
              </p:cNvGrpSpPr>
              <p:nvPr/>
            </p:nvGrpSpPr>
            <p:grpSpPr>
              <a:xfrm>
                <a:off x="4087345" y="3754732"/>
                <a:ext cx="1320351" cy="268388"/>
                <a:chOff x="941999" y="4288780"/>
                <a:chExt cx="1615166" cy="328315"/>
              </a:xfrm>
            </p:grpSpPr>
            <p:pic>
              <p:nvPicPr>
                <p:cNvPr id="31" name="Picture 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2" name="Picture 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grpSp>
    </p:spTree>
    <p:extLst>
      <p:ext uri="{BB962C8B-B14F-4D97-AF65-F5344CB8AC3E}">
        <p14:creationId xmlns:p14="http://schemas.microsoft.com/office/powerpoint/2010/main" val="189739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Ontology granularity</a:t>
            </a:r>
            <a:endParaRPr lang="en-US" sz="3200" dirty="0">
              <a:solidFill>
                <a:srgbClr val="72AD46"/>
              </a:solidFill>
              <a:latin typeface="Arial" pitchFamily="34" charset="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098" y="696472"/>
            <a:ext cx="4377804" cy="26169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380535"/>
            <a:ext cx="8686800" cy="3452748"/>
          </a:xfrm>
          <a:prstGeom prst="rect">
            <a:avLst/>
          </a:prstGeom>
        </p:spPr>
      </p:pic>
    </p:spTree>
    <p:extLst>
      <p:ext uri="{BB962C8B-B14F-4D97-AF65-F5344CB8AC3E}">
        <p14:creationId xmlns:p14="http://schemas.microsoft.com/office/powerpoint/2010/main" val="72053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995" y="1628800"/>
            <a:ext cx="5448300" cy="4406900"/>
          </a:xfrm>
          <a:prstGeom prst="rect">
            <a:avLst/>
          </a:prstGeom>
        </p:spPr>
      </p:pic>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Ontology depth/grouping options</a:t>
            </a:r>
            <a:endParaRPr lang="en-US" sz="3200" dirty="0">
              <a:solidFill>
                <a:srgbClr val="72AD46"/>
              </a:solidFill>
              <a:latin typeface="Arial" pitchFamily="34" charset="0"/>
              <a:cs typeface="Arial" pitchFamily="34" charset="0"/>
            </a:endParaRPr>
          </a:p>
        </p:txBody>
      </p:sp>
      <p:sp>
        <p:nvSpPr>
          <p:cNvPr id="18" name="Rectangle 17"/>
          <p:cNvSpPr/>
          <p:nvPr/>
        </p:nvSpPr>
        <p:spPr>
          <a:xfrm>
            <a:off x="1876301" y="3212976"/>
            <a:ext cx="5504011" cy="273630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14995" y="2565514"/>
            <a:ext cx="288030" cy="295523"/>
          </a:xfrm>
          <a:prstGeom prst="ellips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Tree>
    <p:extLst>
      <p:ext uri="{BB962C8B-B14F-4D97-AF65-F5344CB8AC3E}">
        <p14:creationId xmlns:p14="http://schemas.microsoft.com/office/powerpoint/2010/main" val="1974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21" presetClass="entr" presetSubtype="1"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heel(1)">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animBg="1"/>
      <p:bldP spid="10"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kappa score</a:t>
            </a:r>
            <a:endParaRPr lang="en-US" sz="3200" dirty="0">
              <a:solidFill>
                <a:srgbClr val="72AD46"/>
              </a:solidFill>
              <a:latin typeface="Arial" pitchFamily="34" charset="0"/>
              <a:cs typeface="Arial"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61" y="3861048"/>
            <a:ext cx="7429500" cy="2400300"/>
          </a:xfrm>
          <a:prstGeom prst="rect">
            <a:avLst/>
          </a:prstGeom>
        </p:spPr>
      </p:pic>
      <p:sp>
        <p:nvSpPr>
          <p:cNvPr id="5" name="TextBox 4"/>
          <p:cNvSpPr txBox="1"/>
          <p:nvPr/>
        </p:nvSpPr>
        <p:spPr>
          <a:xfrm>
            <a:off x="961261" y="946174"/>
            <a:ext cx="7221478" cy="1323439"/>
          </a:xfrm>
          <a:prstGeom prst="rect">
            <a:avLst/>
          </a:prstGeom>
          <a:noFill/>
        </p:spPr>
        <p:txBody>
          <a:bodyPr wrap="square" rtlCol="0">
            <a:spAutoFit/>
          </a:bodyPr>
          <a:lstStyle/>
          <a:p>
            <a:pPr marL="342900" indent="-342900">
              <a:buFont typeface="Arial" charset="0"/>
              <a:buChar char="•"/>
            </a:pPr>
            <a:r>
              <a:rPr lang="en-US" sz="2000" dirty="0" smtClean="0"/>
              <a:t>Cohen’s kappa coefficient measures inter-rater agreement (concordance) between qualitative items.</a:t>
            </a:r>
          </a:p>
          <a:p>
            <a:pPr marL="342900" indent="-342900">
              <a:buFont typeface="Arial" charset="0"/>
              <a:buChar char="•"/>
            </a:pPr>
            <a:r>
              <a:rPr lang="en-US" sz="2000" dirty="0" smtClean="0"/>
              <a:t>More robust that percent agreement because it takes into account agreement occurring by chance.</a:t>
            </a:r>
            <a:endParaRPr lang="en-US" sz="2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2586388"/>
            <a:ext cx="6811311" cy="698596"/>
          </a:xfrm>
          <a:prstGeom prst="rect">
            <a:avLst/>
          </a:prstGeom>
        </p:spPr>
      </p:pic>
    </p:spTree>
    <p:extLst>
      <p:ext uri="{BB962C8B-B14F-4D97-AF65-F5344CB8AC3E}">
        <p14:creationId xmlns:p14="http://schemas.microsoft.com/office/powerpoint/2010/main" val="187814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691" y="629399"/>
            <a:ext cx="5295230" cy="6191905"/>
          </a:xfrm>
          <a:prstGeom prst="rect">
            <a:avLst/>
          </a:prstGeom>
        </p:spPr>
      </p:pic>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Ontology depth/grouping options</a:t>
            </a:r>
            <a:endParaRPr lang="en-US" sz="3200" dirty="0">
              <a:solidFill>
                <a:srgbClr val="72AD46"/>
              </a:solidFill>
              <a:latin typeface="Arial" pitchFamily="34" charset="0"/>
              <a:cs typeface="Arial" pitchFamily="34" charset="0"/>
            </a:endParaRPr>
          </a:p>
        </p:txBody>
      </p:sp>
      <p:sp>
        <p:nvSpPr>
          <p:cNvPr id="7" name="Rectangle 6"/>
          <p:cNvSpPr/>
          <p:nvPr/>
        </p:nvSpPr>
        <p:spPr>
          <a:xfrm>
            <a:off x="1988434" y="654734"/>
            <a:ext cx="5287487" cy="291828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88434" y="3598350"/>
            <a:ext cx="5287488" cy="314301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1619672" y="1239934"/>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619672" y="3088450"/>
            <a:ext cx="520700" cy="34607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716470" y="6021288"/>
            <a:ext cx="520700" cy="16356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709990" y="6403476"/>
            <a:ext cx="520700" cy="163565"/>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43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21" presetClass="entr" presetSubtype="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1988840"/>
            <a:ext cx="5778500" cy="2413000"/>
          </a:xfrm>
          <a:prstGeom prst="rect">
            <a:avLst/>
          </a:prstGeom>
        </p:spPr>
      </p:pic>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Layout options and start!</a:t>
            </a:r>
            <a:endParaRPr lang="en-US" sz="3200" dirty="0">
              <a:solidFill>
                <a:srgbClr val="72AD46"/>
              </a:solidFill>
              <a:latin typeface="Arial" pitchFamily="34" charset="0"/>
              <a:cs typeface="Arial" pitchFamily="34" charset="0"/>
            </a:endParaRPr>
          </a:p>
        </p:txBody>
      </p:sp>
      <p:cxnSp>
        <p:nvCxnSpPr>
          <p:cNvPr id="13" name="Straight Arrow Connector 12"/>
          <p:cNvCxnSpPr/>
          <p:nvPr/>
        </p:nvCxnSpPr>
        <p:spPr>
          <a:xfrm flipH="1" flipV="1">
            <a:off x="7092280" y="3195340"/>
            <a:ext cx="559420" cy="305668"/>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348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Results log</a:t>
            </a:r>
            <a:endParaRPr lang="en-US" sz="3200" dirty="0">
              <a:solidFill>
                <a:srgbClr val="72AD46"/>
              </a:solidFill>
              <a:latin typeface="Arial" pitchFamily="34" charset="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84" y="1484784"/>
            <a:ext cx="8460432" cy="4349225"/>
          </a:xfrm>
          <a:prstGeom prst="rect">
            <a:avLst/>
          </a:prstGeom>
        </p:spPr>
      </p:pic>
    </p:spTree>
    <p:extLst>
      <p:ext uri="{BB962C8B-B14F-4D97-AF65-F5344CB8AC3E}">
        <p14:creationId xmlns:p14="http://schemas.microsoft.com/office/powerpoint/2010/main" val="104454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Results network groups view</a:t>
            </a:r>
            <a:endParaRPr lang="en-US" sz="3200" dirty="0">
              <a:solidFill>
                <a:srgbClr val="72AD46"/>
              </a:solidFill>
              <a:latin typeface="Arial" pitchFamily="34" charset="0"/>
              <a:cs typeface="Arial"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7" y="692696"/>
            <a:ext cx="8532440" cy="559324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4221088"/>
            <a:ext cx="2449318" cy="2430902"/>
          </a:xfrm>
          <a:prstGeom prst="rect">
            <a:avLst/>
          </a:prstGeom>
        </p:spPr>
      </p:pic>
    </p:spTree>
    <p:extLst>
      <p:ext uri="{BB962C8B-B14F-4D97-AF65-F5344CB8AC3E}">
        <p14:creationId xmlns:p14="http://schemas.microsoft.com/office/powerpoint/2010/main" val="152636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Results network significance view</a:t>
            </a:r>
            <a:endParaRPr lang="en-US" sz="3200" dirty="0">
              <a:solidFill>
                <a:srgbClr val="72AD46"/>
              </a:solidFill>
              <a:latin typeface="Arial" pitchFamily="34" charset="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80" y="629400"/>
            <a:ext cx="8226660" cy="5690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4149080"/>
            <a:ext cx="2466725" cy="2511809"/>
          </a:xfrm>
          <a:prstGeom prst="rect">
            <a:avLst/>
          </a:prstGeom>
        </p:spPr>
      </p:pic>
    </p:spTree>
    <p:extLst>
      <p:ext uri="{BB962C8B-B14F-4D97-AF65-F5344CB8AC3E}">
        <p14:creationId xmlns:p14="http://schemas.microsoft.com/office/powerpoint/2010/main" val="172250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Results table</a:t>
            </a:r>
            <a:endParaRPr lang="en-US" sz="3200" dirty="0">
              <a:solidFill>
                <a:srgbClr val="72AD46"/>
              </a:solidFill>
              <a:latin typeface="Arial" pitchFamily="34" charset="0"/>
              <a:cs typeface="Arial"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6712"/>
            <a:ext cx="9144000" cy="3299198"/>
          </a:xfrm>
          <a:prstGeom prst="rect">
            <a:avLst/>
          </a:prstGeom>
        </p:spPr>
      </p:pic>
      <p:cxnSp>
        <p:nvCxnSpPr>
          <p:cNvPr id="7" name="Straight Arrow Connector 6"/>
          <p:cNvCxnSpPr/>
          <p:nvPr/>
        </p:nvCxnSpPr>
        <p:spPr>
          <a:xfrm>
            <a:off x="196850" y="836712"/>
            <a:ext cx="260350" cy="432048"/>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4343223"/>
            <a:ext cx="4064496" cy="223022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136" y="1844824"/>
            <a:ext cx="2535188" cy="3616505"/>
          </a:xfrm>
          <a:prstGeom prst="rect">
            <a:avLst/>
          </a:prstGeom>
        </p:spPr>
      </p:pic>
      <p:sp>
        <p:nvSpPr>
          <p:cNvPr id="11" name="Rectangle 10"/>
          <p:cNvSpPr/>
          <p:nvPr/>
        </p:nvSpPr>
        <p:spPr>
          <a:xfrm flipV="1">
            <a:off x="107504" y="1268760"/>
            <a:ext cx="2016224" cy="188466"/>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6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Summary plots</a:t>
            </a:r>
            <a:endParaRPr lang="en-US" sz="3200" dirty="0">
              <a:solidFill>
                <a:srgbClr val="72AD46"/>
              </a:solidFill>
              <a:latin typeface="Arial" pitchFamily="34" charset="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759" y="3669317"/>
            <a:ext cx="6660232" cy="31646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12346"/>
            <a:ext cx="7776864" cy="2815063"/>
          </a:xfrm>
          <a:prstGeom prst="rect">
            <a:avLst/>
          </a:prstGeom>
        </p:spPr>
      </p:pic>
    </p:spTree>
    <p:extLst>
      <p:ext uri="{BB962C8B-B14F-4D97-AF65-F5344CB8AC3E}">
        <p14:creationId xmlns:p14="http://schemas.microsoft.com/office/powerpoint/2010/main" val="151642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4283968" y="980728"/>
            <a:ext cx="4176464" cy="792088"/>
          </a:xfrm>
          <a:prstGeom prst="roundRect">
            <a:avLst>
              <a:gd name="adj" fmla="val 12284"/>
            </a:avLst>
          </a:prstGeom>
          <a:solidFill>
            <a:schemeClr val="bg1"/>
          </a:solidFill>
          <a:ln w="5715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251520" y="620688"/>
            <a:ext cx="4464496" cy="3312368"/>
          </a:xfrm>
          <a:prstGeom prst="roundRect">
            <a:avLst>
              <a:gd name="adj" fmla="val 12284"/>
            </a:avLst>
          </a:prstGeom>
          <a:solidFill>
            <a:schemeClr val="bg1"/>
          </a:solidFill>
          <a:ln w="5715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p:cNvSpPr/>
          <p:nvPr/>
        </p:nvSpPr>
        <p:spPr>
          <a:xfrm>
            <a:off x="1043608" y="4748028"/>
            <a:ext cx="4896544" cy="1008112"/>
          </a:xfrm>
          <a:prstGeom prst="roundRect">
            <a:avLst>
              <a:gd name="adj" fmla="val 12284"/>
            </a:avLst>
          </a:prstGeom>
          <a:solidFill>
            <a:schemeClr val="bg1"/>
          </a:solidFill>
          <a:ln w="57150" cmpd="sng">
            <a:solidFill>
              <a:srgbClr val="72AD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848591" y="1916832"/>
            <a:ext cx="4176464" cy="4320480"/>
          </a:xfrm>
          <a:prstGeom prst="roundRect">
            <a:avLst>
              <a:gd name="adj" fmla="val 12284"/>
            </a:avLst>
          </a:prstGeom>
          <a:solidFill>
            <a:schemeClr val="bg1"/>
          </a:solidFill>
          <a:ln w="57150" cmpd="sng">
            <a:solidFill>
              <a:srgbClr val="72AD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23850" y="-27384"/>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Primary databases: </a:t>
            </a:r>
            <a:r>
              <a:rPr lang="en-GB" dirty="0" smtClean="0"/>
              <a:t>coverage and biases</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92696"/>
            <a:ext cx="3960440" cy="3075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3" name="TextBox 32"/>
          <p:cNvSpPr txBox="1"/>
          <p:nvPr/>
        </p:nvSpPr>
        <p:spPr>
          <a:xfrm>
            <a:off x="70299" y="6362164"/>
            <a:ext cx="6661941" cy="523220"/>
          </a:xfrm>
          <a:prstGeom prst="rect">
            <a:avLst/>
          </a:prstGeom>
          <a:noFill/>
        </p:spPr>
        <p:txBody>
          <a:bodyPr wrap="square" rtlCol="0">
            <a:spAutoFit/>
          </a:bodyPr>
          <a:lstStyle/>
          <a:p>
            <a:r>
              <a:rPr lang="en-GB" sz="1400" dirty="0" smtClean="0">
                <a:solidFill>
                  <a:schemeClr val="accent1"/>
                </a:solidFill>
              </a:rPr>
              <a:t>Roland et al., Cell, PMID: 25416956. </a:t>
            </a:r>
          </a:p>
          <a:p>
            <a:r>
              <a:rPr lang="en-GB" sz="1400" dirty="0">
                <a:solidFill>
                  <a:schemeClr val="accent1"/>
                </a:solidFill>
              </a:rPr>
              <a:t>De Las Rivas &amp; </a:t>
            </a:r>
            <a:r>
              <a:rPr lang="en-GB" sz="1400" dirty="0" err="1">
                <a:solidFill>
                  <a:schemeClr val="accent1"/>
                </a:solidFill>
              </a:rPr>
              <a:t>Fontanillo</a:t>
            </a:r>
            <a:r>
              <a:rPr lang="en-GB" sz="1400" dirty="0">
                <a:solidFill>
                  <a:schemeClr val="accent1"/>
                </a:solidFill>
              </a:rPr>
              <a:t>, </a:t>
            </a:r>
            <a:r>
              <a:rPr lang="en-GB" sz="1400" dirty="0" err="1">
                <a:solidFill>
                  <a:schemeClr val="accent1"/>
                </a:solidFill>
              </a:rPr>
              <a:t>PLoS</a:t>
            </a:r>
            <a:r>
              <a:rPr lang="en-GB" sz="1400" dirty="0">
                <a:solidFill>
                  <a:schemeClr val="accent1"/>
                </a:solidFill>
              </a:rPr>
              <a:t> Computational biology, PMID: 20589078.</a:t>
            </a:r>
          </a:p>
        </p:txBody>
      </p:sp>
      <p:sp>
        <p:nvSpPr>
          <p:cNvPr id="3" name="TextBox 2"/>
          <p:cNvSpPr txBox="1"/>
          <p:nvPr/>
        </p:nvSpPr>
        <p:spPr>
          <a:xfrm>
            <a:off x="5004048" y="980728"/>
            <a:ext cx="3312368" cy="769441"/>
          </a:xfrm>
          <a:prstGeom prst="rect">
            <a:avLst/>
          </a:prstGeom>
          <a:noFill/>
        </p:spPr>
        <p:txBody>
          <a:bodyPr wrap="square" rtlCol="0">
            <a:spAutoFit/>
          </a:bodyPr>
          <a:lstStyle/>
          <a:p>
            <a:r>
              <a:rPr lang="en-GB" sz="1600" b="1" dirty="0" smtClean="0">
                <a:solidFill>
                  <a:srgbClr val="007E82"/>
                </a:solidFill>
                <a:latin typeface="HelveticaNeueLT Pro 45 Lt" pitchFamily="34" charset="0"/>
              </a:rPr>
              <a:t>Human PPIs coverage in the </a:t>
            </a:r>
            <a:r>
              <a:rPr lang="en-GB" sz="1600" b="1" smtClean="0">
                <a:solidFill>
                  <a:srgbClr val="007E82"/>
                </a:solidFill>
                <a:latin typeface="HelveticaNeueLT Pro 45 Lt" pitchFamily="34" charset="0"/>
              </a:rPr>
              <a:t>main </a:t>
            </a:r>
          </a:p>
          <a:p>
            <a:r>
              <a:rPr lang="en-GB" sz="1600" b="1" dirty="0" smtClean="0">
                <a:solidFill>
                  <a:srgbClr val="007E82"/>
                </a:solidFill>
                <a:latin typeface="HelveticaNeueLT Pro 45 Lt" pitchFamily="34" charset="0"/>
              </a:rPr>
              <a:t>public primary databases</a:t>
            </a:r>
          </a:p>
          <a:p>
            <a:r>
              <a:rPr lang="en-GB" sz="1200" b="1" dirty="0" smtClean="0">
                <a:solidFill>
                  <a:srgbClr val="007E82"/>
                </a:solidFill>
                <a:latin typeface="HelveticaNeueLT Pro 45 Lt" pitchFamily="34" charset="0"/>
              </a:rPr>
              <a:t>(Dec 2009)</a:t>
            </a:r>
            <a:endParaRPr lang="en-GB" sz="1200" b="1" dirty="0">
              <a:solidFill>
                <a:srgbClr val="007E82"/>
              </a:solidFill>
              <a:latin typeface="HelveticaNeueLT Pro 45 Lt" pitchFamily="34" charset="0"/>
            </a:endParaRPr>
          </a:p>
        </p:txBody>
      </p:sp>
      <p:pic>
        <p:nvPicPr>
          <p:cNvPr id="5" name="Picture 4"/>
          <p:cNvPicPr>
            <a:picLocks noChangeAspect="1"/>
          </p:cNvPicPr>
          <p:nvPr/>
        </p:nvPicPr>
        <p:blipFill>
          <a:blip r:embed="rId3"/>
          <a:stretch>
            <a:fillRect/>
          </a:stretch>
        </p:blipFill>
        <p:spPr>
          <a:xfrm>
            <a:off x="5076056" y="2083732"/>
            <a:ext cx="3729173" cy="3960440"/>
          </a:xfrm>
          <a:prstGeom prst="rect">
            <a:avLst/>
          </a:prstGeom>
        </p:spPr>
      </p:pic>
      <p:sp>
        <p:nvSpPr>
          <p:cNvPr id="9" name="TextBox 8"/>
          <p:cNvSpPr txBox="1"/>
          <p:nvPr/>
        </p:nvSpPr>
        <p:spPr>
          <a:xfrm>
            <a:off x="755576" y="4820036"/>
            <a:ext cx="3960440" cy="769441"/>
          </a:xfrm>
          <a:prstGeom prst="rect">
            <a:avLst/>
          </a:prstGeom>
          <a:noFill/>
        </p:spPr>
        <p:txBody>
          <a:bodyPr wrap="square" rtlCol="0">
            <a:spAutoFit/>
          </a:bodyPr>
          <a:lstStyle/>
          <a:p>
            <a:pPr algn="r"/>
            <a:r>
              <a:rPr lang="en-GB" sz="1600" b="1" dirty="0" smtClean="0">
                <a:solidFill>
                  <a:srgbClr val="007E82"/>
                </a:solidFill>
                <a:latin typeface="HelveticaNeueLT Pro 45 Lt" pitchFamily="34" charset="0"/>
              </a:rPr>
              <a:t>Popularity bias in publicly available databases </a:t>
            </a:r>
          </a:p>
          <a:p>
            <a:pPr algn="r"/>
            <a:r>
              <a:rPr lang="en-GB" sz="1200" b="1" dirty="0" smtClean="0">
                <a:solidFill>
                  <a:srgbClr val="007E82"/>
                </a:solidFill>
                <a:latin typeface="HelveticaNeueLT Pro 45 Lt" pitchFamily="34" charset="0"/>
              </a:rPr>
              <a:t>(2013)</a:t>
            </a:r>
            <a:endParaRPr lang="en-GB" sz="1050" b="1" dirty="0">
              <a:solidFill>
                <a:srgbClr val="007E82"/>
              </a:solidFill>
              <a:latin typeface="HelveticaNeueLT Pro 45 Lt" pitchFamily="34" charset="0"/>
            </a:endParaRPr>
          </a:p>
        </p:txBody>
      </p:sp>
      <p:sp>
        <p:nvSpPr>
          <p:cNvPr id="7" name="Rectangle 6"/>
          <p:cNvSpPr/>
          <p:nvPr/>
        </p:nvSpPr>
        <p:spPr>
          <a:xfrm>
            <a:off x="4788024" y="4777658"/>
            <a:ext cx="216024" cy="947525"/>
          </a:xfrm>
          <a:prstGeom prst="rect">
            <a:avLst/>
          </a:prstGeom>
          <a:solidFill>
            <a:srgbClr val="FFFFF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565650" y="1009651"/>
            <a:ext cx="216024" cy="733424"/>
          </a:xfrm>
          <a:prstGeom prst="rect">
            <a:avLst/>
          </a:prstGeom>
          <a:solidFill>
            <a:srgbClr val="FFFFF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47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457200"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err="1" smtClean="0">
                <a:solidFill>
                  <a:srgbClr val="72AD46"/>
                </a:solidFill>
                <a:latin typeface="Arial" pitchFamily="34" charset="0"/>
                <a:cs typeface="Arial" pitchFamily="34" charset="0"/>
              </a:rPr>
              <a:t>ClueGO</a:t>
            </a:r>
            <a:r>
              <a:rPr lang="en-US" sz="3200" dirty="0" smtClean="0">
                <a:solidFill>
                  <a:srgbClr val="72AD46"/>
                </a:solidFill>
                <a:latin typeface="Arial" pitchFamily="34" charset="0"/>
                <a:cs typeface="Arial" pitchFamily="34" charset="0"/>
              </a:rPr>
              <a:t>: Analyzing two test sets (clusters)</a:t>
            </a:r>
            <a:endParaRPr lang="en-US" sz="3200" dirty="0">
              <a:solidFill>
                <a:srgbClr val="72AD46"/>
              </a:solidFill>
              <a:latin typeface="Arial" pitchFamily="34" charset="0"/>
              <a:cs typeface="Arial"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836712"/>
            <a:ext cx="7380312" cy="5504765"/>
          </a:xfrm>
          <a:prstGeom prst="rect">
            <a:avLst/>
          </a:prstGeom>
        </p:spPr>
      </p:pic>
    </p:spTree>
    <p:extLst>
      <p:ext uri="{BB962C8B-B14F-4D97-AF65-F5344CB8AC3E}">
        <p14:creationId xmlns:p14="http://schemas.microsoft.com/office/powerpoint/2010/main" val="21588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548680"/>
            <a:ext cx="1246427" cy="12452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10"/>
          <p:cNvSpPr txBox="1"/>
          <p:nvPr/>
        </p:nvSpPr>
        <p:spPr>
          <a:xfrm>
            <a:off x="755576" y="2642136"/>
            <a:ext cx="7629334" cy="1938992"/>
          </a:xfrm>
          <a:prstGeom prst="rect">
            <a:avLst/>
          </a:prstGeom>
          <a:noFill/>
        </p:spPr>
        <p:txBody>
          <a:bodyPr wrap="square" rtlCol="0">
            <a:spAutoFit/>
          </a:bodyPr>
          <a:lstStyle/>
          <a:p>
            <a:pPr algn="ctr"/>
            <a:r>
              <a:rPr lang="en-GB" dirty="0">
                <a:ea typeface="Times New Roman"/>
                <a:cs typeface="Arial" panose="020B0604020202020204" pitchFamily="34" charset="0"/>
              </a:rPr>
              <a:t>Try performing the analysis again tweaking the </a:t>
            </a:r>
            <a:r>
              <a:rPr lang="en-GB" dirty="0" smtClean="0">
                <a:ea typeface="Times New Roman"/>
                <a:cs typeface="Arial" panose="020B0604020202020204" pitchFamily="34" charset="0"/>
              </a:rPr>
              <a:t>parameters </a:t>
            </a:r>
            <a:r>
              <a:rPr lang="en-GB" dirty="0">
                <a:ea typeface="Times New Roman"/>
                <a:cs typeface="Arial" panose="020B0604020202020204" pitchFamily="34" charset="0"/>
              </a:rPr>
              <a:t>and using multiple clusters</a:t>
            </a:r>
            <a:r>
              <a:rPr lang="en-GB" dirty="0" smtClean="0">
                <a:ea typeface="Times New Roman"/>
                <a:cs typeface="Arial" panose="020B0604020202020204" pitchFamily="34" charset="0"/>
              </a:rPr>
              <a:t>.</a:t>
            </a:r>
          </a:p>
          <a:p>
            <a:pPr algn="ctr"/>
            <a:r>
              <a:rPr lang="en-GB" dirty="0">
                <a:ea typeface="Times New Roman"/>
                <a:cs typeface="Arial" panose="020B0604020202020204" pitchFamily="34" charset="0"/>
              </a:rPr>
              <a:t/>
            </a:r>
            <a:br>
              <a:rPr lang="en-GB" dirty="0">
                <a:ea typeface="Times New Roman"/>
                <a:cs typeface="Arial" panose="020B0604020202020204" pitchFamily="34" charset="0"/>
              </a:rPr>
            </a:br>
            <a:r>
              <a:rPr lang="en-GB" dirty="0">
                <a:ea typeface="Times New Roman"/>
                <a:cs typeface="Arial" panose="020B0604020202020204" pitchFamily="34" charset="0"/>
              </a:rPr>
              <a:t>Apply the analysis to different sections of the network and try to establish differences between them. </a:t>
            </a:r>
          </a:p>
        </p:txBody>
      </p:sp>
    </p:spTree>
    <p:extLst>
      <p:ext uri="{BB962C8B-B14F-4D97-AF65-F5344CB8AC3E}">
        <p14:creationId xmlns:p14="http://schemas.microsoft.com/office/powerpoint/2010/main" val="5684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81" y="764704"/>
            <a:ext cx="3761659" cy="39604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35496" y="44624"/>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Acknowledgements</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908720"/>
            <a:ext cx="2636130" cy="1368152"/>
          </a:xfrm>
          <a:prstGeom prst="rect">
            <a:avLst/>
          </a:prstGeom>
        </p:spPr>
      </p:pic>
      <p:grpSp>
        <p:nvGrpSpPr>
          <p:cNvPr id="12" name="Group 11"/>
          <p:cNvGrpSpPr/>
          <p:nvPr/>
        </p:nvGrpSpPr>
        <p:grpSpPr>
          <a:xfrm>
            <a:off x="35496" y="620688"/>
            <a:ext cx="1595309" cy="2016224"/>
            <a:chOff x="24363" y="2420888"/>
            <a:chExt cx="1595309" cy="2016224"/>
          </a:xfrm>
        </p:grpSpPr>
        <p:sp>
          <p:nvSpPr>
            <p:cNvPr id="36" name="TextBox 35"/>
            <p:cNvSpPr txBox="1"/>
            <p:nvPr/>
          </p:nvSpPr>
          <p:spPr>
            <a:xfrm>
              <a:off x="253244" y="3913892"/>
              <a:ext cx="1137546" cy="523220"/>
            </a:xfrm>
            <a:prstGeom prst="rect">
              <a:avLst/>
            </a:prstGeom>
            <a:noFill/>
          </p:spPr>
          <p:txBody>
            <a:bodyPr wrap="square" rtlCol="0">
              <a:spAutoFit/>
            </a:bodyPr>
            <a:lstStyle/>
            <a:p>
              <a:pPr algn="ctr"/>
              <a:r>
                <a:rPr lang="en-GB" sz="1400" dirty="0" smtClean="0">
                  <a:solidFill>
                    <a:schemeClr val="bg1">
                      <a:lumMod val="50000"/>
                    </a:schemeClr>
                  </a:solidFill>
                </a:rPr>
                <a:t>Sandra Orchard</a:t>
              </a:r>
              <a:endParaRPr lang="en-GB" sz="1400" dirty="0">
                <a:solidFill>
                  <a:schemeClr val="bg1">
                    <a:lumMod val="50000"/>
                  </a:schemeClr>
                </a:solidFill>
              </a:endParaRPr>
            </a:p>
          </p:txBody>
        </p:sp>
        <p:sp>
          <p:nvSpPr>
            <p:cNvPr id="38" name="TextBox 37"/>
            <p:cNvSpPr txBox="1"/>
            <p:nvPr/>
          </p:nvSpPr>
          <p:spPr>
            <a:xfrm>
              <a:off x="24363" y="2420888"/>
              <a:ext cx="1595309" cy="338554"/>
            </a:xfrm>
            <a:prstGeom prst="rect">
              <a:avLst/>
            </a:prstGeom>
            <a:noFill/>
          </p:spPr>
          <p:txBody>
            <a:bodyPr wrap="none" rtlCol="0">
              <a:spAutoFit/>
            </a:bodyPr>
            <a:lstStyle/>
            <a:p>
              <a:pPr algn="ctr"/>
              <a:r>
                <a:rPr lang="en-GB" sz="1600" dirty="0" smtClean="0">
                  <a:solidFill>
                    <a:schemeClr val="accent1"/>
                  </a:solidFill>
                </a:rPr>
                <a:t>MI Team leader</a:t>
              </a:r>
              <a:endParaRPr lang="en-GB" sz="1600" dirty="0">
                <a:solidFill>
                  <a:schemeClr val="accent1"/>
                </a:solidFill>
              </a:endParaRPr>
            </a:p>
          </p:txBody>
        </p:sp>
        <p:pic>
          <p:nvPicPr>
            <p:cNvPr id="39" name="Picture 38"/>
            <p:cNvPicPr>
              <a:picLocks noChangeAspect="1"/>
            </p:cNvPicPr>
            <p:nvPr/>
          </p:nvPicPr>
          <p:blipFill>
            <a:blip r:embed="rId4"/>
            <a:stretch>
              <a:fillRect/>
            </a:stretch>
          </p:blipFill>
          <p:spPr>
            <a:xfrm>
              <a:off x="211113" y="2740095"/>
              <a:ext cx="1221809" cy="1221809"/>
            </a:xfrm>
            <a:prstGeom prst="rect">
              <a:avLst/>
            </a:prstGeom>
          </p:spPr>
        </p:pic>
      </p:grpSp>
      <p:grpSp>
        <p:nvGrpSpPr>
          <p:cNvPr id="11" name="Group 10"/>
          <p:cNvGrpSpPr/>
          <p:nvPr/>
        </p:nvGrpSpPr>
        <p:grpSpPr>
          <a:xfrm>
            <a:off x="855821" y="4509120"/>
            <a:ext cx="2505698" cy="2112885"/>
            <a:chOff x="1211575" y="4509120"/>
            <a:chExt cx="2505698" cy="2112885"/>
          </a:xfrm>
        </p:grpSpPr>
        <p:sp>
          <p:nvSpPr>
            <p:cNvPr id="37" name="TextBox 36"/>
            <p:cNvSpPr txBox="1"/>
            <p:nvPr/>
          </p:nvSpPr>
          <p:spPr>
            <a:xfrm>
              <a:off x="1727009" y="4509120"/>
              <a:ext cx="1473480" cy="338554"/>
            </a:xfrm>
            <a:prstGeom prst="rect">
              <a:avLst/>
            </a:prstGeom>
            <a:noFill/>
          </p:spPr>
          <p:txBody>
            <a:bodyPr wrap="none" rtlCol="0">
              <a:spAutoFit/>
            </a:bodyPr>
            <a:lstStyle/>
            <a:p>
              <a:pPr algn="ctr"/>
              <a:r>
                <a:rPr lang="en-GB" sz="1600" dirty="0" smtClean="0">
                  <a:solidFill>
                    <a:schemeClr val="accent1"/>
                  </a:solidFill>
                </a:rPr>
                <a:t>Curation team</a:t>
              </a:r>
              <a:endParaRPr lang="en-GB" sz="1600" dirty="0">
                <a:solidFill>
                  <a:schemeClr val="accent1"/>
                </a:solidFill>
              </a:endParaRPr>
            </a:p>
          </p:txBody>
        </p:sp>
        <p:grpSp>
          <p:nvGrpSpPr>
            <p:cNvPr id="41" name="Group 40"/>
            <p:cNvGrpSpPr/>
            <p:nvPr/>
          </p:nvGrpSpPr>
          <p:grpSpPr>
            <a:xfrm>
              <a:off x="1211575" y="4957234"/>
              <a:ext cx="2505698" cy="1664771"/>
              <a:chOff x="179512" y="4957234"/>
              <a:chExt cx="2505698" cy="1664771"/>
            </a:xfrm>
          </p:grpSpPr>
          <p:pic>
            <p:nvPicPr>
              <p:cNvPr id="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26" y="5002765"/>
                <a:ext cx="1051338" cy="11354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3" name="TextBox 42"/>
              <p:cNvSpPr txBox="1"/>
              <p:nvPr/>
            </p:nvSpPr>
            <p:spPr>
              <a:xfrm>
                <a:off x="179512" y="6098785"/>
                <a:ext cx="1137546" cy="523220"/>
              </a:xfrm>
              <a:prstGeom prst="rect">
                <a:avLst/>
              </a:prstGeom>
              <a:noFill/>
            </p:spPr>
            <p:txBody>
              <a:bodyPr wrap="square" rtlCol="0">
                <a:spAutoFit/>
              </a:bodyPr>
              <a:lstStyle/>
              <a:p>
                <a:pPr algn="ctr"/>
                <a:r>
                  <a:rPr lang="en-GB" sz="1400" dirty="0" smtClean="0">
                    <a:solidFill>
                      <a:schemeClr val="bg1">
                        <a:lumMod val="50000"/>
                      </a:schemeClr>
                    </a:solidFill>
                  </a:rPr>
                  <a:t>Margaret </a:t>
                </a:r>
                <a:r>
                  <a:rPr lang="en-GB" sz="1400" dirty="0" err="1" smtClean="0">
                    <a:solidFill>
                      <a:schemeClr val="bg1">
                        <a:lumMod val="50000"/>
                      </a:schemeClr>
                    </a:solidFill>
                  </a:rPr>
                  <a:t>Duesbury</a:t>
                </a:r>
                <a:endParaRPr lang="en-GB" sz="1400" dirty="0">
                  <a:solidFill>
                    <a:schemeClr val="bg1">
                      <a:lumMod val="50000"/>
                    </a:schemeClr>
                  </a:solidFill>
                </a:endParaRPr>
              </a:p>
            </p:txBody>
          </p:sp>
          <p:sp>
            <p:nvSpPr>
              <p:cNvPr id="44" name="TextBox 43"/>
              <p:cNvSpPr txBox="1"/>
              <p:nvPr/>
            </p:nvSpPr>
            <p:spPr>
              <a:xfrm>
                <a:off x="1547664" y="6098785"/>
                <a:ext cx="1137546" cy="523220"/>
              </a:xfrm>
              <a:prstGeom prst="rect">
                <a:avLst/>
              </a:prstGeom>
              <a:noFill/>
            </p:spPr>
            <p:txBody>
              <a:bodyPr wrap="square" rtlCol="0">
                <a:spAutoFit/>
              </a:bodyPr>
              <a:lstStyle/>
              <a:p>
                <a:pPr algn="ctr"/>
                <a:r>
                  <a:rPr lang="en-GB" sz="1400" dirty="0" smtClean="0">
                    <a:solidFill>
                      <a:schemeClr val="bg1">
                        <a:lumMod val="50000"/>
                      </a:schemeClr>
                    </a:solidFill>
                  </a:rPr>
                  <a:t>Birgit </a:t>
                </a:r>
                <a:r>
                  <a:rPr lang="en-GB" sz="1400" dirty="0" err="1" smtClean="0">
                    <a:solidFill>
                      <a:schemeClr val="bg1">
                        <a:lumMod val="50000"/>
                      </a:schemeClr>
                    </a:solidFill>
                  </a:rPr>
                  <a:t>Meldal</a:t>
                </a:r>
                <a:endParaRPr lang="en-GB" sz="1400" dirty="0">
                  <a:solidFill>
                    <a:schemeClr val="bg1">
                      <a:lumMod val="50000"/>
                    </a:schemeClr>
                  </a:solidFill>
                </a:endParaRPr>
              </a:p>
            </p:txBody>
          </p:sp>
          <p:pic>
            <p:nvPicPr>
              <p:cNvPr id="46" name="Picture 45"/>
              <p:cNvPicPr>
                <a:picLocks noChangeAspect="1"/>
              </p:cNvPicPr>
              <p:nvPr/>
            </p:nvPicPr>
            <p:blipFill>
              <a:blip r:embed="rId6"/>
              <a:stretch>
                <a:fillRect/>
              </a:stretch>
            </p:blipFill>
            <p:spPr>
              <a:xfrm>
                <a:off x="1474794" y="4957234"/>
                <a:ext cx="1180976" cy="1180976"/>
              </a:xfrm>
              <a:prstGeom prst="rect">
                <a:avLst/>
              </a:prstGeom>
            </p:spPr>
          </p:pic>
        </p:grpSp>
      </p:grpSp>
      <p:grpSp>
        <p:nvGrpSpPr>
          <p:cNvPr id="10" name="Group 9"/>
          <p:cNvGrpSpPr/>
          <p:nvPr/>
        </p:nvGrpSpPr>
        <p:grpSpPr>
          <a:xfrm>
            <a:off x="107504" y="2492896"/>
            <a:ext cx="4057098" cy="2051834"/>
            <a:chOff x="1751363" y="2420888"/>
            <a:chExt cx="4057098" cy="2051834"/>
          </a:xfrm>
        </p:grpSpPr>
        <p:sp>
          <p:nvSpPr>
            <p:cNvPr id="34" name="TextBox 33"/>
            <p:cNvSpPr txBox="1"/>
            <p:nvPr/>
          </p:nvSpPr>
          <p:spPr>
            <a:xfrm>
              <a:off x="1751363" y="4021614"/>
              <a:ext cx="1308469" cy="307777"/>
            </a:xfrm>
            <a:prstGeom prst="rect">
              <a:avLst/>
            </a:prstGeom>
            <a:noFill/>
          </p:spPr>
          <p:txBody>
            <a:bodyPr wrap="square" rtlCol="0">
              <a:spAutoFit/>
            </a:bodyPr>
            <a:lstStyle/>
            <a:p>
              <a:pPr algn="ctr"/>
              <a:r>
                <a:rPr lang="en-GB" sz="1400" dirty="0" smtClean="0">
                  <a:solidFill>
                    <a:schemeClr val="bg1">
                      <a:lumMod val="50000"/>
                    </a:schemeClr>
                  </a:solidFill>
                </a:rPr>
                <a:t>Max Koch</a:t>
              </a:r>
              <a:r>
                <a:rPr lang="en-GB" sz="1400" dirty="0">
                  <a:solidFill>
                    <a:schemeClr val="bg1">
                      <a:lumMod val="50000"/>
                    </a:schemeClr>
                  </a:solidFill>
                </a:rPr>
                <a:t> </a:t>
              </a:r>
            </a:p>
          </p:txBody>
        </p:sp>
        <p:sp>
          <p:nvSpPr>
            <p:cNvPr id="35" name="TextBox 34"/>
            <p:cNvSpPr txBox="1"/>
            <p:nvPr/>
          </p:nvSpPr>
          <p:spPr>
            <a:xfrm>
              <a:off x="2987824" y="2420888"/>
              <a:ext cx="1721946" cy="338554"/>
            </a:xfrm>
            <a:prstGeom prst="rect">
              <a:avLst/>
            </a:prstGeom>
            <a:noFill/>
          </p:spPr>
          <p:txBody>
            <a:bodyPr wrap="none" rtlCol="0">
              <a:spAutoFit/>
            </a:bodyPr>
            <a:lstStyle/>
            <a:p>
              <a:pPr algn="ctr"/>
              <a:r>
                <a:rPr lang="en-GB" sz="1600" dirty="0" smtClean="0">
                  <a:solidFill>
                    <a:schemeClr val="accent1"/>
                  </a:solidFill>
                </a:rPr>
                <a:t>Developing team</a:t>
              </a:r>
              <a:endParaRPr lang="en-GB" sz="1600" dirty="0">
                <a:solidFill>
                  <a:schemeClr val="accent1"/>
                </a:solidFill>
              </a:endParaRPr>
            </a:p>
          </p:txBody>
        </p:sp>
        <p:pic>
          <p:nvPicPr>
            <p:cNvPr id="40" name="Picture 39"/>
            <p:cNvPicPr>
              <a:picLocks noChangeAspect="1"/>
            </p:cNvPicPr>
            <p:nvPr/>
          </p:nvPicPr>
          <p:blipFill>
            <a:blip r:embed="rId7"/>
            <a:stretch>
              <a:fillRect/>
            </a:stretch>
          </p:blipFill>
          <p:spPr>
            <a:xfrm>
              <a:off x="1814551" y="2801750"/>
              <a:ext cx="1180976" cy="1180976"/>
            </a:xfrm>
            <a:prstGeom prst="rect">
              <a:avLst/>
            </a:prstGeom>
          </p:spPr>
        </p:pic>
        <p:sp>
          <p:nvSpPr>
            <p:cNvPr id="48" name="TextBox 47"/>
            <p:cNvSpPr txBox="1"/>
            <p:nvPr/>
          </p:nvSpPr>
          <p:spPr>
            <a:xfrm>
              <a:off x="3191523" y="3935790"/>
              <a:ext cx="1308469" cy="523220"/>
            </a:xfrm>
            <a:prstGeom prst="rect">
              <a:avLst/>
            </a:prstGeom>
            <a:noFill/>
          </p:spPr>
          <p:txBody>
            <a:bodyPr wrap="square" rtlCol="0">
              <a:spAutoFit/>
            </a:bodyPr>
            <a:lstStyle/>
            <a:p>
              <a:pPr algn="ctr"/>
              <a:r>
                <a:rPr lang="en-GB" sz="1400" dirty="0" smtClean="0">
                  <a:solidFill>
                    <a:schemeClr val="bg1">
                      <a:lumMod val="50000"/>
                    </a:schemeClr>
                  </a:solidFill>
                </a:rPr>
                <a:t>Anjali </a:t>
              </a:r>
              <a:r>
                <a:rPr lang="en-GB" sz="1400" dirty="0" err="1" smtClean="0">
                  <a:solidFill>
                    <a:schemeClr val="bg1">
                      <a:lumMod val="50000"/>
                    </a:schemeClr>
                  </a:solidFill>
                </a:rPr>
                <a:t>Shrivastava</a:t>
              </a:r>
              <a:r>
                <a:rPr lang="en-GB" sz="1400" dirty="0">
                  <a:solidFill>
                    <a:schemeClr val="bg1">
                      <a:lumMod val="50000"/>
                    </a:schemeClr>
                  </a:solidFill>
                </a:rPr>
                <a:t> </a:t>
              </a:r>
            </a:p>
          </p:txBody>
        </p:sp>
        <p:pic>
          <p:nvPicPr>
            <p:cNvPr id="49" name="Picture 48"/>
            <p:cNvPicPr>
              <a:picLocks noChangeAspect="1"/>
            </p:cNvPicPr>
            <p:nvPr/>
          </p:nvPicPr>
          <p:blipFill>
            <a:blip r:embed="rId8"/>
            <a:stretch>
              <a:fillRect/>
            </a:stretch>
          </p:blipFill>
          <p:spPr>
            <a:xfrm>
              <a:off x="3214796" y="2759030"/>
              <a:ext cx="1224136" cy="1224136"/>
            </a:xfrm>
            <a:prstGeom prst="rect">
              <a:avLst/>
            </a:prstGeom>
          </p:spPr>
        </p:pic>
        <p:sp>
          <p:nvSpPr>
            <p:cNvPr id="50" name="TextBox 49"/>
            <p:cNvSpPr txBox="1"/>
            <p:nvPr/>
          </p:nvSpPr>
          <p:spPr>
            <a:xfrm>
              <a:off x="4499992" y="3949502"/>
              <a:ext cx="1308469" cy="523220"/>
            </a:xfrm>
            <a:prstGeom prst="rect">
              <a:avLst/>
            </a:prstGeom>
            <a:noFill/>
          </p:spPr>
          <p:txBody>
            <a:bodyPr wrap="square" rtlCol="0">
              <a:spAutoFit/>
            </a:bodyPr>
            <a:lstStyle/>
            <a:p>
              <a:pPr algn="ctr"/>
              <a:r>
                <a:rPr lang="en-GB" sz="1400" dirty="0" err="1" smtClean="0">
                  <a:solidFill>
                    <a:schemeClr val="bg1">
                      <a:lumMod val="50000"/>
                    </a:schemeClr>
                  </a:solidFill>
                </a:rPr>
                <a:t>Noemí</a:t>
              </a:r>
              <a:r>
                <a:rPr lang="en-GB" sz="1400" dirty="0" smtClean="0">
                  <a:solidFill>
                    <a:schemeClr val="bg1">
                      <a:lumMod val="50000"/>
                    </a:schemeClr>
                  </a:solidFill>
                </a:rPr>
                <a:t> del Toro </a:t>
              </a:r>
              <a:r>
                <a:rPr lang="en-GB" sz="1400" dirty="0" err="1" smtClean="0">
                  <a:solidFill>
                    <a:schemeClr val="bg1">
                      <a:lumMod val="50000"/>
                    </a:schemeClr>
                  </a:solidFill>
                </a:rPr>
                <a:t>Ayllón</a:t>
              </a:r>
              <a:r>
                <a:rPr lang="en-GB" sz="1400" dirty="0">
                  <a:solidFill>
                    <a:schemeClr val="bg1">
                      <a:lumMod val="50000"/>
                    </a:schemeClr>
                  </a:solidFill>
                </a:rPr>
                <a:t> </a:t>
              </a:r>
            </a:p>
          </p:txBody>
        </p:sp>
        <p:pic>
          <p:nvPicPr>
            <p:cNvPr id="9" name="Picture 8"/>
            <p:cNvPicPr>
              <a:picLocks noChangeAspect="1"/>
            </p:cNvPicPr>
            <p:nvPr/>
          </p:nvPicPr>
          <p:blipFill>
            <a:blip r:embed="rId9"/>
            <a:stretch>
              <a:fillRect/>
            </a:stretch>
          </p:blipFill>
          <p:spPr>
            <a:xfrm>
              <a:off x="4572000" y="2780928"/>
              <a:ext cx="1119639" cy="1207454"/>
            </a:xfrm>
            <a:prstGeom prst="rect">
              <a:avLst/>
            </a:prstGeom>
          </p:spPr>
        </p:pic>
      </p:grpSp>
      <p:sp>
        <p:nvSpPr>
          <p:cNvPr id="2" name="Rectangle 1"/>
          <p:cNvSpPr/>
          <p:nvPr/>
        </p:nvSpPr>
        <p:spPr>
          <a:xfrm>
            <a:off x="3074984" y="5134059"/>
            <a:ext cx="6300464" cy="461665"/>
          </a:xfrm>
          <a:prstGeom prst="rect">
            <a:avLst/>
          </a:prstGeom>
        </p:spPr>
        <p:txBody>
          <a:bodyPr wrap="square">
            <a:spAutoFit/>
          </a:bodyPr>
          <a:lstStyle/>
          <a:p>
            <a:pPr algn="ctr"/>
            <a:r>
              <a:rPr lang="en-US" smtClean="0">
                <a:hlinkClick r:id="rId10"/>
              </a:rPr>
              <a:t>www.surveymonkey.co.uk</a:t>
            </a:r>
            <a:r>
              <a:rPr lang="en-US" dirty="0" smtClean="0">
                <a:hlinkClick r:id="rId10"/>
              </a:rPr>
              <a:t>/r/2L9229X</a:t>
            </a:r>
            <a:endParaRPr lang="en-US" dirty="0"/>
          </a:p>
        </p:txBody>
      </p:sp>
    </p:spTree>
    <p:extLst>
      <p:ext uri="{BB962C8B-B14F-4D97-AF65-F5344CB8AC3E}">
        <p14:creationId xmlns:p14="http://schemas.microsoft.com/office/powerpoint/2010/main" val="142013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en-GB" sz="3600" dirty="0">
                <a:latin typeface="HelveticaNeueLT Pro 45 Lt" pitchFamily="34" charset="0"/>
                <a:cs typeface="Arial" pitchFamily="34" charset="0"/>
              </a:rPr>
              <a:t>Network </a:t>
            </a:r>
            <a:r>
              <a:rPr lang="en-GB" sz="3600" dirty="0" smtClean="0">
                <a:latin typeface="HelveticaNeueLT Pro 45 Lt" pitchFamily="34" charset="0"/>
                <a:cs typeface="Arial" pitchFamily="34" charset="0"/>
              </a:rPr>
              <a:t>representation and analysis: </a:t>
            </a:r>
            <a:br>
              <a:rPr lang="en-GB" sz="3600" dirty="0" smtClean="0">
                <a:latin typeface="HelveticaNeueLT Pro 45 Lt" pitchFamily="34" charset="0"/>
                <a:cs typeface="Arial" pitchFamily="34" charset="0"/>
              </a:rPr>
            </a:br>
            <a:r>
              <a:rPr lang="en-GB" sz="3600" dirty="0" smtClean="0">
                <a:latin typeface="HelveticaNeueLT Pro 45 Lt" pitchFamily="34" charset="0"/>
                <a:cs typeface="Arial" pitchFamily="34" charset="0"/>
              </a:rPr>
              <a:t>strategies and limitations</a:t>
            </a:r>
            <a:endParaRPr lang="de-DE" sz="3600" dirty="0" smtClean="0">
              <a:latin typeface="HelveticaNeueLT Pro 45 Lt" pitchFamily="34" charset="0"/>
              <a:cs typeface="Arial" pitchFamily="34" charset="0"/>
            </a:endParaRPr>
          </a:p>
        </p:txBody>
      </p:sp>
    </p:spTree>
    <p:extLst>
      <p:ext uri="{BB962C8B-B14F-4D97-AF65-F5344CB8AC3E}">
        <p14:creationId xmlns:p14="http://schemas.microsoft.com/office/powerpoint/2010/main" val="1585259460"/>
      </p:ext>
    </p:extLst>
  </p:cSld>
  <p:clrMapOvr>
    <a:masterClrMapping/>
  </p:clrMapOvr>
  <p:transition>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Network </a:t>
            </a:r>
            <a:r>
              <a:rPr lang="en-GB" dirty="0" smtClean="0"/>
              <a:t>analysis: background</a:t>
            </a:r>
            <a:endParaRPr lang="en-GB" dirty="0"/>
          </a:p>
        </p:txBody>
      </p:sp>
      <p:sp>
        <p:nvSpPr>
          <p:cNvPr id="2" name="TextBox 1"/>
          <p:cNvSpPr txBox="1"/>
          <p:nvPr/>
        </p:nvSpPr>
        <p:spPr>
          <a:xfrm>
            <a:off x="461958" y="863184"/>
            <a:ext cx="8502529" cy="115416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1600" dirty="0" smtClean="0"/>
              <a:t>Biological network analysis: originated using tools and concepts from network and graph theory and social network analysis.</a:t>
            </a:r>
          </a:p>
          <a:p>
            <a:pPr marL="342900" indent="-342900">
              <a:spcAft>
                <a:spcPts val="600"/>
              </a:spcAft>
              <a:buFont typeface="Arial" panose="020B0604020202020204" pitchFamily="34" charset="0"/>
              <a:buChar char="•"/>
            </a:pPr>
            <a:r>
              <a:rPr lang="en-GB" sz="1600" dirty="0" smtClean="0"/>
              <a:t>Graph theory: set of abstract concepts and methods that can be used to visualize and analyse biological networks.</a:t>
            </a:r>
            <a:endParaRPr lang="en-GB" sz="1600" dirty="0"/>
          </a:p>
        </p:txBody>
      </p:sp>
      <p:pic>
        <p:nvPicPr>
          <p:cNvPr id="1026" name="Picture 2" descr="File:Image-Koenigsberg, Map by Merian-Erben 16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45" y="2706094"/>
            <a:ext cx="2994303" cy="2083616"/>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3423642" y="3429000"/>
            <a:ext cx="2876550" cy="2266950"/>
          </a:xfrm>
          <a:prstGeom prst="rect">
            <a:avLst/>
          </a:prstGeom>
        </p:spPr>
      </p:pic>
      <p:sp>
        <p:nvSpPr>
          <p:cNvPr id="4" name="Rectangle 3"/>
          <p:cNvSpPr/>
          <p:nvPr/>
        </p:nvSpPr>
        <p:spPr>
          <a:xfrm>
            <a:off x="179512" y="6156099"/>
            <a:ext cx="6912447" cy="600164"/>
          </a:xfrm>
          <a:prstGeom prst="rect">
            <a:avLst/>
          </a:prstGeom>
          <a:noFill/>
        </p:spPr>
        <p:txBody>
          <a:bodyPr wrap="square" rtlCol="0">
            <a:spAutoFit/>
          </a:bodyPr>
          <a:lstStyle/>
          <a:p>
            <a:r>
              <a:rPr lang="en-GB" sz="1100" dirty="0">
                <a:solidFill>
                  <a:schemeClr val="accent1"/>
                </a:solidFill>
              </a:rPr>
              <a:t>Images taken under Creative Commons Attribution-Share Alike 3.0 </a:t>
            </a:r>
            <a:r>
              <a:rPr lang="en-GB" sz="1100" dirty="0" err="1">
                <a:solidFill>
                  <a:schemeClr val="accent1"/>
                </a:solidFill>
              </a:rPr>
              <a:t>Unported</a:t>
            </a:r>
            <a:r>
              <a:rPr lang="en-GB" sz="1100" dirty="0">
                <a:solidFill>
                  <a:schemeClr val="accent1"/>
                </a:solidFill>
              </a:rPr>
              <a:t> license from:</a:t>
            </a:r>
          </a:p>
          <a:p>
            <a:r>
              <a:rPr lang="en-GB" sz="1100" dirty="0">
                <a:solidFill>
                  <a:schemeClr val="accent1"/>
                </a:solidFill>
                <a:hlinkClick r:id="rId4"/>
              </a:rPr>
              <a:t>http://commons.wikimedia.org/wiki/File:Konigsberg_bridges.png</a:t>
            </a:r>
            <a:r>
              <a:rPr lang="en-GB" sz="1100" dirty="0">
                <a:solidFill>
                  <a:schemeClr val="accent1"/>
                </a:solidFill>
              </a:rPr>
              <a:t> </a:t>
            </a:r>
          </a:p>
          <a:p>
            <a:r>
              <a:rPr lang="en-GB" sz="1100" dirty="0">
                <a:solidFill>
                  <a:schemeClr val="accent1"/>
                </a:solidFill>
                <a:hlinkClick r:id="rId5"/>
              </a:rPr>
              <a:t>http://commons.wikimedia.org/wiki/File:K%C3%B6nigsberger_br%C3%BCcken.svg</a:t>
            </a:r>
            <a:endParaRPr lang="en-GB" sz="1100" dirty="0">
              <a:solidFill>
                <a:schemeClr val="accent1"/>
              </a:solidFill>
            </a:endParaRPr>
          </a:p>
        </p:txBody>
      </p:sp>
      <p:pic>
        <p:nvPicPr>
          <p:cNvPr id="1032" name="Picture 8" descr="File:Königsberger brücken.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5691" y="4077072"/>
            <a:ext cx="2366789" cy="199011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3275855" y="1981870"/>
            <a:ext cx="5688631" cy="123110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1600" dirty="0" smtClean="0"/>
              <a:t>First formulation of graph theory: The problem of the seven bridges of </a:t>
            </a:r>
            <a:r>
              <a:rPr lang="en-GB" sz="1600" dirty="0" err="1" smtClean="0"/>
              <a:t>Koenigsberg</a:t>
            </a:r>
            <a:r>
              <a:rPr lang="en-GB" sz="1600" dirty="0" smtClean="0"/>
              <a:t> (Kaliningrad).</a:t>
            </a:r>
          </a:p>
          <a:p>
            <a:pPr marL="342900" indent="-342900">
              <a:spcAft>
                <a:spcPts val="600"/>
              </a:spcAft>
              <a:buFont typeface="Arial" panose="020B0604020202020204" pitchFamily="34" charset="0"/>
              <a:buChar char="•"/>
            </a:pPr>
            <a:r>
              <a:rPr lang="en-GB" sz="1600" dirty="0" smtClean="0"/>
              <a:t>“Solved” by Leonard Euler in 1735.</a:t>
            </a:r>
          </a:p>
          <a:p>
            <a:pPr marL="342900" indent="-342900">
              <a:spcAft>
                <a:spcPts val="600"/>
              </a:spcAft>
              <a:buFont typeface="Arial" panose="020B0604020202020204" pitchFamily="34" charset="0"/>
              <a:buChar char="•"/>
            </a:pPr>
            <a:r>
              <a:rPr lang="en-GB" sz="1600" dirty="0" smtClean="0"/>
              <a:t>Set the basis of graph theory and the idea of topology. </a:t>
            </a:r>
            <a:endParaRPr lang="en-GB" sz="1600" dirty="0"/>
          </a:p>
        </p:txBody>
      </p:sp>
    </p:spTree>
    <p:extLst>
      <p:ext uri="{BB962C8B-B14F-4D97-AF65-F5344CB8AC3E}">
        <p14:creationId xmlns:p14="http://schemas.microsoft.com/office/powerpoint/2010/main" val="172326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3318973" y="1871952"/>
            <a:ext cx="5824756" cy="4910125"/>
          </a:xfrm>
          <a:prstGeom prst="rect">
            <a:avLst/>
          </a:prstGeom>
        </p:spPr>
      </p:pic>
      <p:sp>
        <p:nvSpPr>
          <p:cNvPr id="7" name="TextBox 6"/>
          <p:cNvSpPr txBox="1"/>
          <p:nvPr/>
        </p:nvSpPr>
        <p:spPr>
          <a:xfrm>
            <a:off x="323850" y="115888"/>
            <a:ext cx="8352606"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Network </a:t>
            </a:r>
            <a:r>
              <a:rPr lang="en-GB" dirty="0" smtClean="0"/>
              <a:t>analysis in biology</a:t>
            </a:r>
            <a:endParaRPr lang="en-GB" dirty="0"/>
          </a:p>
        </p:txBody>
      </p:sp>
      <p:sp>
        <p:nvSpPr>
          <p:cNvPr id="2" name="TextBox 1"/>
          <p:cNvSpPr txBox="1"/>
          <p:nvPr/>
        </p:nvSpPr>
        <p:spPr>
          <a:xfrm>
            <a:off x="206487" y="775732"/>
            <a:ext cx="8613985" cy="5262979"/>
          </a:xfrm>
          <a:prstGeom prst="rect">
            <a:avLst/>
          </a:prstGeom>
          <a:noFill/>
        </p:spPr>
        <p:txBody>
          <a:bodyPr wrap="square" rtlCol="0">
            <a:spAutoFit/>
          </a:bodyPr>
          <a:lstStyle/>
          <a:p>
            <a:pPr>
              <a:spcAft>
                <a:spcPts val="1200"/>
              </a:spcAft>
            </a:pPr>
            <a:r>
              <a:rPr lang="en-GB" sz="2000" dirty="0" smtClean="0"/>
              <a:t>Complex biological systems can be represented and analysed as networks, using the tools that graph theory gives us:</a:t>
            </a:r>
          </a:p>
          <a:p>
            <a:pPr marL="342900" indent="-342900">
              <a:lnSpc>
                <a:spcPct val="150000"/>
              </a:lnSpc>
              <a:spcAft>
                <a:spcPts val="1200"/>
              </a:spcAft>
              <a:buFont typeface="Arial" panose="020B0604020202020204" pitchFamily="34" charset="0"/>
              <a:buChar char="•"/>
            </a:pPr>
            <a:r>
              <a:rPr lang="en-GB" sz="1800" dirty="0" smtClean="0"/>
              <a:t>Ecological networks (food webs, species interaction networks…)</a:t>
            </a:r>
          </a:p>
          <a:p>
            <a:pPr marL="342900" indent="-342900">
              <a:lnSpc>
                <a:spcPct val="150000"/>
              </a:lnSpc>
              <a:spcAft>
                <a:spcPts val="1200"/>
              </a:spcAft>
              <a:buFont typeface="Arial" panose="020B0604020202020204" pitchFamily="34" charset="0"/>
              <a:buChar char="•"/>
            </a:pPr>
            <a:r>
              <a:rPr lang="en-GB" sz="1800" dirty="0"/>
              <a:t>Neurological networks</a:t>
            </a:r>
          </a:p>
          <a:p>
            <a:pPr marL="342900" indent="-342900">
              <a:lnSpc>
                <a:spcPct val="150000"/>
              </a:lnSpc>
              <a:spcAft>
                <a:spcPts val="1200"/>
              </a:spcAft>
              <a:buFont typeface="Arial" panose="020B0604020202020204" pitchFamily="34" charset="0"/>
              <a:buChar char="•"/>
            </a:pPr>
            <a:r>
              <a:rPr lang="en-GB" sz="1800" dirty="0" smtClean="0"/>
              <a:t>Metabolic networks</a:t>
            </a:r>
          </a:p>
          <a:p>
            <a:pPr marL="342900" indent="-342900">
              <a:lnSpc>
                <a:spcPct val="150000"/>
              </a:lnSpc>
              <a:spcAft>
                <a:spcPts val="1200"/>
              </a:spcAft>
              <a:buFont typeface="Arial" panose="020B0604020202020204" pitchFamily="34" charset="0"/>
              <a:buChar char="•"/>
            </a:pPr>
            <a:r>
              <a:rPr lang="en-GB" sz="1800" dirty="0" smtClean="0"/>
              <a:t>Signalling networks</a:t>
            </a:r>
          </a:p>
          <a:p>
            <a:pPr marL="342900" indent="-342900">
              <a:lnSpc>
                <a:spcPct val="150000"/>
              </a:lnSpc>
              <a:spcAft>
                <a:spcPts val="1200"/>
              </a:spcAft>
              <a:buFont typeface="Arial" panose="020B0604020202020204" pitchFamily="34" charset="0"/>
              <a:buChar char="•"/>
            </a:pPr>
            <a:r>
              <a:rPr lang="en-GB" sz="1800" dirty="0" smtClean="0"/>
              <a:t>Genetic interaction networks</a:t>
            </a:r>
          </a:p>
          <a:p>
            <a:pPr marL="342900" indent="-342900">
              <a:lnSpc>
                <a:spcPct val="150000"/>
              </a:lnSpc>
              <a:spcAft>
                <a:spcPts val="1200"/>
              </a:spcAft>
              <a:buFont typeface="Arial" panose="020B0604020202020204" pitchFamily="34" charset="0"/>
              <a:buChar char="•"/>
            </a:pPr>
            <a:r>
              <a:rPr lang="en-GB" sz="1800" dirty="0" smtClean="0"/>
              <a:t>Gene regulatory networks</a:t>
            </a:r>
          </a:p>
          <a:p>
            <a:pPr marL="342900" indent="-342900">
              <a:lnSpc>
                <a:spcPct val="150000"/>
              </a:lnSpc>
              <a:spcAft>
                <a:spcPts val="1200"/>
              </a:spcAft>
              <a:buFont typeface="Arial" panose="020B0604020202020204" pitchFamily="34" charset="0"/>
              <a:buChar char="•"/>
            </a:pPr>
            <a:r>
              <a:rPr lang="en-GB" sz="1800" dirty="0" smtClean="0"/>
              <a:t>Protein-protein interaction networks</a:t>
            </a:r>
          </a:p>
          <a:p>
            <a:pPr marL="285750" indent="-285750">
              <a:lnSpc>
                <a:spcPct val="150000"/>
              </a:lnSpc>
              <a:spcAft>
                <a:spcPts val="1200"/>
              </a:spcAft>
              <a:buFont typeface="Arial" panose="020B0604020202020204" pitchFamily="34" charset="0"/>
              <a:buChar char="•"/>
            </a:pPr>
            <a:r>
              <a:rPr lang="en-GB" sz="1800" dirty="0" smtClean="0"/>
              <a:t>…</a:t>
            </a:r>
          </a:p>
        </p:txBody>
      </p:sp>
      <p:pic>
        <p:nvPicPr>
          <p:cNvPr id="2050" name="Picture 2" descr="File:Human br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182" y="2879657"/>
            <a:ext cx="1054837" cy="1222771"/>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File:Lions hunting Afric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4815324"/>
            <a:ext cx="2015240" cy="1345173"/>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35496" y="6102005"/>
            <a:ext cx="8136904" cy="769441"/>
          </a:xfrm>
          <a:prstGeom prst="rect">
            <a:avLst/>
          </a:prstGeom>
          <a:noFill/>
        </p:spPr>
        <p:txBody>
          <a:bodyPr wrap="square" rtlCol="0">
            <a:spAutoFit/>
          </a:bodyPr>
          <a:lstStyle/>
          <a:p>
            <a:r>
              <a:rPr lang="en-GB" sz="1100" dirty="0">
                <a:solidFill>
                  <a:schemeClr val="accent1"/>
                </a:solidFill>
              </a:rPr>
              <a:t>Images taken under Creative Commons Attribution-Share Alike 3.0 </a:t>
            </a:r>
            <a:r>
              <a:rPr lang="en-GB" sz="1100" dirty="0" err="1">
                <a:solidFill>
                  <a:schemeClr val="accent1"/>
                </a:solidFill>
              </a:rPr>
              <a:t>Unported</a:t>
            </a:r>
            <a:r>
              <a:rPr lang="en-GB" sz="1100" dirty="0">
                <a:solidFill>
                  <a:schemeClr val="accent1"/>
                </a:solidFill>
              </a:rPr>
              <a:t> license from:</a:t>
            </a:r>
          </a:p>
          <a:p>
            <a:r>
              <a:rPr lang="en-GB" sz="1100" dirty="0">
                <a:solidFill>
                  <a:schemeClr val="accent1"/>
                </a:solidFill>
                <a:hlinkClick r:id="rId5"/>
              </a:rPr>
              <a:t>http://</a:t>
            </a:r>
            <a:r>
              <a:rPr lang="en-GB" sz="1100" dirty="0" smtClean="0">
                <a:solidFill>
                  <a:schemeClr val="accent1"/>
                </a:solidFill>
                <a:hlinkClick r:id="rId5"/>
              </a:rPr>
              <a:t>commons.wikimedia.org/wiki/File:Lions_hunting_Africa.jpg</a:t>
            </a:r>
            <a:r>
              <a:rPr lang="en-GB" sz="1100" dirty="0" smtClean="0">
                <a:solidFill>
                  <a:schemeClr val="accent1"/>
                </a:solidFill>
              </a:rPr>
              <a:t> </a:t>
            </a:r>
          </a:p>
          <a:p>
            <a:r>
              <a:rPr lang="en-GB" sz="1100" dirty="0">
                <a:solidFill>
                  <a:schemeClr val="accent1"/>
                </a:solidFill>
                <a:hlinkClick r:id="rId6"/>
              </a:rPr>
              <a:t>http://</a:t>
            </a:r>
            <a:r>
              <a:rPr lang="en-GB" sz="1100" dirty="0" smtClean="0">
                <a:solidFill>
                  <a:schemeClr val="accent1"/>
                </a:solidFill>
                <a:hlinkClick r:id="rId6"/>
              </a:rPr>
              <a:t>commons.wikimedia.org/wiki/File:Entner%E2%80%93Doudoroff_pathway_non-phosphorylative.svg</a:t>
            </a:r>
            <a:endParaRPr lang="en-GB" sz="1100" dirty="0" smtClean="0">
              <a:solidFill>
                <a:schemeClr val="accent1"/>
              </a:solidFill>
            </a:endParaRPr>
          </a:p>
          <a:p>
            <a:r>
              <a:rPr lang="en-GB" sz="1100" dirty="0">
                <a:solidFill>
                  <a:schemeClr val="accent1"/>
                </a:solidFill>
                <a:hlinkClick r:id="rId7"/>
              </a:rPr>
              <a:t>http://</a:t>
            </a:r>
            <a:r>
              <a:rPr lang="en-GB" sz="1100" dirty="0" smtClean="0">
                <a:solidFill>
                  <a:schemeClr val="accent1"/>
                </a:solidFill>
                <a:hlinkClick r:id="rId7"/>
              </a:rPr>
              <a:t>commons.wikimedia.org/wiki/File:Gene_Regulatory_Network_for_Initiation_of_Sporulation_in_Bacillus_subtilis.png</a:t>
            </a:r>
            <a:endParaRPr lang="en-GB" sz="1100" dirty="0" smtClean="0">
              <a:solidFill>
                <a:schemeClr val="accent1"/>
              </a:solidFill>
            </a:endParaRPr>
          </a:p>
        </p:txBody>
      </p:sp>
      <p:pic>
        <p:nvPicPr>
          <p:cNvPr id="2054" name="Picture 6" descr="File:Entner–Doudoroff pathway non-phosphorylative.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2581" y="2086468"/>
            <a:ext cx="1467399" cy="251434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 name="Group 11"/>
          <p:cNvGrpSpPr>
            <a:grpSpLocks noChangeAspect="1"/>
          </p:cNvGrpSpPr>
          <p:nvPr/>
        </p:nvGrpSpPr>
        <p:grpSpPr>
          <a:xfrm>
            <a:off x="5289596" y="4319058"/>
            <a:ext cx="1334919" cy="1614507"/>
            <a:chOff x="6535497" y="2591158"/>
            <a:chExt cx="1385500" cy="1675681"/>
          </a:xfrm>
        </p:grpSpPr>
        <p:sp>
          <p:nvSpPr>
            <p:cNvPr id="13" name="Freeform 8"/>
            <p:cNvSpPr>
              <a:spLocks noChangeAspect="1"/>
            </p:cNvSpPr>
            <p:nvPr/>
          </p:nvSpPr>
          <p:spPr bwMode="auto">
            <a:xfrm rot="17674032">
              <a:off x="7105187" y="3127766"/>
              <a:ext cx="379233" cy="510606"/>
            </a:xfrm>
            <a:custGeom>
              <a:avLst/>
              <a:gdLst>
                <a:gd name="T0" fmla="*/ 5081 w 235"/>
                <a:gd name="T1" fmla="*/ 15 h 355"/>
                <a:gd name="T2" fmla="*/ 0 w 235"/>
                <a:gd name="T3" fmla="*/ 196 h 355"/>
                <a:gd name="T4" fmla="*/ 5081 w 235"/>
                <a:gd name="T5" fmla="*/ 332 h 355"/>
                <a:gd name="T6" fmla="*/ 20017 w 235"/>
                <a:gd name="T7" fmla="*/ 332 h 355"/>
                <a:gd name="T8" fmla="*/ 25078 w 235"/>
                <a:gd name="T9" fmla="*/ 241 h 355"/>
                <a:gd name="T10" fmla="*/ 15010 w 235"/>
                <a:gd name="T11" fmla="*/ 105 h 355"/>
                <a:gd name="T12" fmla="*/ 5081 w 235"/>
                <a:gd name="T13" fmla="*/ 15 h 355"/>
                <a:gd name="T14" fmla="*/ 0 60000 65536"/>
                <a:gd name="T15" fmla="*/ 0 60000 65536"/>
                <a:gd name="T16" fmla="*/ 0 60000 65536"/>
                <a:gd name="T17" fmla="*/ 0 60000 65536"/>
                <a:gd name="T18" fmla="*/ 0 60000 65536"/>
                <a:gd name="T19" fmla="*/ 0 60000 65536"/>
                <a:gd name="T20" fmla="*/ 0 60000 65536"/>
                <a:gd name="T21" fmla="*/ 0 w 235"/>
                <a:gd name="T22" fmla="*/ 0 h 355"/>
                <a:gd name="T23" fmla="*/ 235 w 235"/>
                <a:gd name="T24" fmla="*/ 355 h 3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 h="355">
                  <a:moveTo>
                    <a:pt x="46" y="15"/>
                  </a:moveTo>
                  <a:cubicBezTo>
                    <a:pt x="23" y="30"/>
                    <a:pt x="0" y="143"/>
                    <a:pt x="0" y="196"/>
                  </a:cubicBezTo>
                  <a:cubicBezTo>
                    <a:pt x="0" y="249"/>
                    <a:pt x="16" y="309"/>
                    <a:pt x="46" y="332"/>
                  </a:cubicBezTo>
                  <a:cubicBezTo>
                    <a:pt x="76" y="355"/>
                    <a:pt x="152" y="347"/>
                    <a:pt x="182" y="332"/>
                  </a:cubicBezTo>
                  <a:cubicBezTo>
                    <a:pt x="212" y="317"/>
                    <a:pt x="235" y="279"/>
                    <a:pt x="227" y="241"/>
                  </a:cubicBezTo>
                  <a:cubicBezTo>
                    <a:pt x="219" y="203"/>
                    <a:pt x="166" y="143"/>
                    <a:pt x="136" y="105"/>
                  </a:cubicBezTo>
                  <a:cubicBezTo>
                    <a:pt x="106" y="67"/>
                    <a:pt x="69" y="0"/>
                    <a:pt x="46" y="15"/>
                  </a:cubicBezTo>
                  <a:close/>
                </a:path>
              </a:pathLst>
            </a:custGeom>
            <a:solidFill>
              <a:srgbClr val="FF6600"/>
            </a:solidFill>
            <a:ln w="9525">
              <a:solidFill>
                <a:srgbClr val="CC3300"/>
              </a:solidFill>
              <a:round/>
              <a:headEnd/>
              <a:tailEnd/>
            </a:ln>
          </p:spPr>
          <p:txBody>
            <a:bodyPr/>
            <a:lstStyle/>
            <a:p>
              <a:endParaRPr lang="en-GB">
                <a:cs typeface="Arial" panose="020B0604020202020204" pitchFamily="34" charset="0"/>
              </a:endParaRPr>
            </a:p>
          </p:txBody>
        </p:sp>
        <p:sp>
          <p:nvSpPr>
            <p:cNvPr id="14" name="Freeform 9"/>
            <p:cNvSpPr>
              <a:spLocks noChangeAspect="1"/>
            </p:cNvSpPr>
            <p:nvPr/>
          </p:nvSpPr>
          <p:spPr bwMode="auto">
            <a:xfrm rot="17674032">
              <a:off x="6643027" y="2988870"/>
              <a:ext cx="1675681" cy="880258"/>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0" h="612">
                  <a:moveTo>
                    <a:pt x="416" y="272"/>
                  </a:moveTo>
                  <a:cubicBezTo>
                    <a:pt x="386" y="279"/>
                    <a:pt x="310" y="317"/>
                    <a:pt x="280" y="317"/>
                  </a:cubicBezTo>
                  <a:cubicBezTo>
                    <a:pt x="250" y="317"/>
                    <a:pt x="265" y="272"/>
                    <a:pt x="235" y="272"/>
                  </a:cubicBezTo>
                  <a:cubicBezTo>
                    <a:pt x="205" y="272"/>
                    <a:pt x="129" y="279"/>
                    <a:pt x="99" y="317"/>
                  </a:cubicBezTo>
                  <a:cubicBezTo>
                    <a:pt x="69" y="355"/>
                    <a:pt x="0" y="454"/>
                    <a:pt x="53" y="499"/>
                  </a:cubicBezTo>
                  <a:cubicBezTo>
                    <a:pt x="106" y="544"/>
                    <a:pt x="272" y="574"/>
                    <a:pt x="416" y="589"/>
                  </a:cubicBezTo>
                  <a:cubicBezTo>
                    <a:pt x="560" y="604"/>
                    <a:pt x="779" y="612"/>
                    <a:pt x="915" y="589"/>
                  </a:cubicBezTo>
                  <a:cubicBezTo>
                    <a:pt x="1051" y="566"/>
                    <a:pt x="1165" y="498"/>
                    <a:pt x="1233" y="453"/>
                  </a:cubicBezTo>
                  <a:cubicBezTo>
                    <a:pt x="1301" y="408"/>
                    <a:pt x="1316" y="362"/>
                    <a:pt x="1323" y="317"/>
                  </a:cubicBezTo>
                  <a:cubicBezTo>
                    <a:pt x="1330" y="272"/>
                    <a:pt x="1301" y="226"/>
                    <a:pt x="1278" y="181"/>
                  </a:cubicBezTo>
                  <a:cubicBezTo>
                    <a:pt x="1255" y="136"/>
                    <a:pt x="1217" y="75"/>
                    <a:pt x="1187" y="45"/>
                  </a:cubicBezTo>
                  <a:cubicBezTo>
                    <a:pt x="1157" y="15"/>
                    <a:pt x="1120" y="0"/>
                    <a:pt x="1097" y="0"/>
                  </a:cubicBezTo>
                  <a:cubicBezTo>
                    <a:pt x="1074" y="0"/>
                    <a:pt x="1074" y="22"/>
                    <a:pt x="1051" y="45"/>
                  </a:cubicBezTo>
                  <a:cubicBezTo>
                    <a:pt x="1028" y="68"/>
                    <a:pt x="999" y="121"/>
                    <a:pt x="961" y="136"/>
                  </a:cubicBezTo>
                  <a:cubicBezTo>
                    <a:pt x="923" y="151"/>
                    <a:pt x="855" y="129"/>
                    <a:pt x="825" y="136"/>
                  </a:cubicBezTo>
                  <a:cubicBezTo>
                    <a:pt x="795" y="143"/>
                    <a:pt x="779" y="158"/>
                    <a:pt x="779" y="181"/>
                  </a:cubicBezTo>
                  <a:cubicBezTo>
                    <a:pt x="779" y="204"/>
                    <a:pt x="817" y="242"/>
                    <a:pt x="825" y="272"/>
                  </a:cubicBezTo>
                  <a:cubicBezTo>
                    <a:pt x="833" y="302"/>
                    <a:pt x="840" y="347"/>
                    <a:pt x="825" y="362"/>
                  </a:cubicBezTo>
                  <a:cubicBezTo>
                    <a:pt x="810" y="377"/>
                    <a:pt x="772" y="354"/>
                    <a:pt x="734" y="362"/>
                  </a:cubicBezTo>
                  <a:cubicBezTo>
                    <a:pt x="696" y="370"/>
                    <a:pt x="636" y="408"/>
                    <a:pt x="598" y="408"/>
                  </a:cubicBezTo>
                  <a:cubicBezTo>
                    <a:pt x="560" y="408"/>
                    <a:pt x="530" y="385"/>
                    <a:pt x="507" y="362"/>
                  </a:cubicBezTo>
                  <a:cubicBezTo>
                    <a:pt x="484" y="339"/>
                    <a:pt x="477" y="287"/>
                    <a:pt x="462" y="272"/>
                  </a:cubicBezTo>
                  <a:cubicBezTo>
                    <a:pt x="447" y="257"/>
                    <a:pt x="446" y="265"/>
                    <a:pt x="416" y="272"/>
                  </a:cubicBezTo>
                  <a:close/>
                </a:path>
              </a:pathLst>
            </a:custGeom>
            <a:solidFill>
              <a:srgbClr val="FFCC66"/>
            </a:solidFill>
            <a:ln w="9525">
              <a:solidFill>
                <a:srgbClr val="FF9900"/>
              </a:solidFill>
              <a:round/>
              <a:headEnd/>
              <a:tailEnd/>
            </a:ln>
          </p:spPr>
          <p:txBody>
            <a:bodyPr/>
            <a:lstStyle/>
            <a:p>
              <a:endParaRPr lang="en-GB">
                <a:cs typeface="Arial" panose="020B0604020202020204" pitchFamily="34" charset="0"/>
              </a:endParaRPr>
            </a:p>
          </p:txBody>
        </p:sp>
        <p:sp>
          <p:nvSpPr>
            <p:cNvPr id="15" name="Freeform 7"/>
            <p:cNvSpPr>
              <a:spLocks noChangeAspect="1"/>
            </p:cNvSpPr>
            <p:nvPr/>
          </p:nvSpPr>
          <p:spPr bwMode="auto">
            <a:xfrm rot="17674032">
              <a:off x="6389148" y="2943979"/>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cs typeface="Arial" panose="020B0604020202020204" pitchFamily="34" charset="0"/>
              </a:endParaRPr>
            </a:p>
          </p:txBody>
        </p:sp>
      </p:grpSp>
    </p:spTree>
    <p:extLst>
      <p:ext uri="{BB962C8B-B14F-4D97-AF65-F5344CB8AC3E}">
        <p14:creationId xmlns:p14="http://schemas.microsoft.com/office/powerpoint/2010/main" val="177361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8352606"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Networks of cell biology: a summary</a:t>
            </a:r>
            <a:endParaRPr lang="en-GB" dirty="0"/>
          </a:p>
        </p:txBody>
      </p:sp>
      <p:sp>
        <p:nvSpPr>
          <p:cNvPr id="6" name="Rectangle 5"/>
          <p:cNvSpPr/>
          <p:nvPr/>
        </p:nvSpPr>
        <p:spPr>
          <a:xfrm>
            <a:off x="11667" y="6453336"/>
            <a:ext cx="8136904" cy="261610"/>
          </a:xfrm>
          <a:prstGeom prst="rect">
            <a:avLst/>
          </a:prstGeom>
          <a:noFill/>
        </p:spPr>
        <p:txBody>
          <a:bodyPr wrap="square" rtlCol="0">
            <a:spAutoFit/>
          </a:bodyPr>
          <a:lstStyle/>
          <a:p>
            <a:r>
              <a:rPr lang="en-GB" sz="1100" dirty="0" smtClean="0">
                <a:solidFill>
                  <a:schemeClr val="accent1"/>
                </a:solidFill>
              </a:rPr>
              <a:t>Based on slides by </a:t>
            </a:r>
            <a:r>
              <a:rPr lang="en-GB" sz="1100" dirty="0" err="1" smtClean="0">
                <a:solidFill>
                  <a:schemeClr val="accent1"/>
                </a:solidFill>
              </a:rPr>
              <a:t>Dr.</a:t>
            </a:r>
            <a:r>
              <a:rPr lang="en-GB" sz="1100" dirty="0">
                <a:solidFill>
                  <a:schemeClr val="accent1"/>
                </a:solidFill>
              </a:rPr>
              <a:t> </a:t>
            </a:r>
            <a:r>
              <a:rPr lang="en-GB" sz="1100" dirty="0" err="1">
                <a:solidFill>
                  <a:schemeClr val="accent1"/>
                </a:solidFill>
              </a:rPr>
              <a:t>Nataša</a:t>
            </a:r>
            <a:r>
              <a:rPr lang="en-GB" sz="1100" dirty="0">
                <a:solidFill>
                  <a:schemeClr val="accent1"/>
                </a:solidFill>
              </a:rPr>
              <a:t> </a:t>
            </a:r>
            <a:r>
              <a:rPr lang="en-GB" sz="1100" dirty="0" err="1">
                <a:solidFill>
                  <a:schemeClr val="accent1"/>
                </a:solidFill>
              </a:rPr>
              <a:t>Pržulj</a:t>
            </a:r>
            <a:r>
              <a:rPr lang="en-GB" sz="1100" dirty="0">
                <a:solidFill>
                  <a:schemeClr val="accent1"/>
                </a:solidFill>
              </a:rPr>
              <a:t>, Imperial College, London </a:t>
            </a:r>
            <a:r>
              <a:rPr lang="en-GB" sz="1100" dirty="0" smtClean="0">
                <a:solidFill>
                  <a:schemeClr val="accent1"/>
                </a:solidFill>
              </a:rPr>
              <a:t> </a:t>
            </a:r>
          </a:p>
        </p:txBody>
      </p:sp>
      <p:pic>
        <p:nvPicPr>
          <p:cNvPr id="2" name="Picture 1"/>
          <p:cNvPicPr>
            <a:picLocks noChangeAspect="1"/>
          </p:cNvPicPr>
          <p:nvPr/>
        </p:nvPicPr>
        <p:blipFill>
          <a:blip r:embed="rId3"/>
          <a:stretch>
            <a:fillRect/>
          </a:stretch>
        </p:blipFill>
        <p:spPr>
          <a:xfrm>
            <a:off x="0" y="764704"/>
            <a:ext cx="9144000" cy="5148470"/>
          </a:xfrm>
          <a:prstGeom prst="rect">
            <a:avLst/>
          </a:prstGeom>
        </p:spPr>
      </p:pic>
    </p:spTree>
    <p:extLst>
      <p:ext uri="{BB962C8B-B14F-4D97-AF65-F5344CB8AC3E}">
        <p14:creationId xmlns:p14="http://schemas.microsoft.com/office/powerpoint/2010/main" val="307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906784" y="1124744"/>
            <a:ext cx="2761560" cy="2038444"/>
            <a:chOff x="-252536" y="1772816"/>
            <a:chExt cx="2761560" cy="2038444"/>
          </a:xfrm>
        </p:grpSpPr>
        <p:pic>
          <p:nvPicPr>
            <p:cNvPr id="2" name="Picture 1" descr="smallwor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772816"/>
              <a:ext cx="2185496" cy="2038444"/>
            </a:xfrm>
            <a:prstGeom prst="rect">
              <a:avLst/>
            </a:prstGeom>
          </p:spPr>
        </p:pic>
        <p:sp>
          <p:nvSpPr>
            <p:cNvPr id="5" name="TextBox 4"/>
            <p:cNvSpPr txBox="1"/>
            <p:nvPr/>
          </p:nvSpPr>
          <p:spPr>
            <a:xfrm>
              <a:off x="-252536" y="1772816"/>
              <a:ext cx="1999242" cy="400110"/>
            </a:xfrm>
            <a:prstGeom prst="rect">
              <a:avLst/>
            </a:prstGeom>
            <a:noFill/>
          </p:spPr>
          <p:txBody>
            <a:bodyPr wrap="none" rtlCol="0">
              <a:spAutoFit/>
            </a:bodyPr>
            <a:lstStyle/>
            <a:p>
              <a:r>
                <a:rPr lang="en-US" sz="2000" dirty="0" smtClean="0">
                  <a:latin typeface="American Typewriter"/>
                  <a:cs typeface="American Typewriter"/>
                </a:rPr>
                <a:t>Shortest paths</a:t>
              </a:r>
              <a:endParaRPr lang="en-US" sz="2000" dirty="0">
                <a:latin typeface="American Typewriter"/>
                <a:cs typeface="American Typewriter"/>
              </a:endParaRPr>
            </a:p>
          </p:txBody>
        </p:sp>
      </p:grpSp>
      <p:grpSp>
        <p:nvGrpSpPr>
          <p:cNvPr id="17" name="Group 16"/>
          <p:cNvGrpSpPr/>
          <p:nvPr/>
        </p:nvGrpSpPr>
        <p:grpSpPr>
          <a:xfrm>
            <a:off x="3707904" y="3573016"/>
            <a:ext cx="2441499" cy="2137672"/>
            <a:chOff x="5652120" y="1556792"/>
            <a:chExt cx="2441499" cy="2137672"/>
          </a:xfrm>
        </p:grpSpPr>
        <p:pic>
          <p:nvPicPr>
            <p:cNvPr id="4" name="Picture 3" descr="trans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52" y="1556792"/>
              <a:ext cx="2153467" cy="2137672"/>
            </a:xfrm>
            <a:prstGeom prst="rect">
              <a:avLst/>
            </a:prstGeom>
          </p:spPr>
        </p:pic>
        <p:sp>
          <p:nvSpPr>
            <p:cNvPr id="8" name="TextBox 7"/>
            <p:cNvSpPr txBox="1"/>
            <p:nvPr/>
          </p:nvSpPr>
          <p:spPr>
            <a:xfrm>
              <a:off x="5652120" y="1556792"/>
              <a:ext cx="1672253" cy="400110"/>
            </a:xfrm>
            <a:prstGeom prst="rect">
              <a:avLst/>
            </a:prstGeom>
            <a:noFill/>
          </p:spPr>
          <p:txBody>
            <a:bodyPr wrap="none" rtlCol="0">
              <a:spAutoFit/>
            </a:bodyPr>
            <a:lstStyle/>
            <a:p>
              <a:r>
                <a:rPr lang="en-US" sz="2000" dirty="0" smtClean="0">
                  <a:latin typeface="American Typewriter"/>
                  <a:cs typeface="American Typewriter"/>
                </a:rPr>
                <a:t>Transitivity</a:t>
              </a:r>
              <a:endParaRPr lang="en-US" sz="2000" dirty="0">
                <a:latin typeface="American Typewriter"/>
                <a:cs typeface="American Typewriter"/>
              </a:endParaRPr>
            </a:p>
          </p:txBody>
        </p:sp>
      </p:grpSp>
      <p:grpSp>
        <p:nvGrpSpPr>
          <p:cNvPr id="18" name="Group 17"/>
          <p:cNvGrpSpPr/>
          <p:nvPr/>
        </p:nvGrpSpPr>
        <p:grpSpPr>
          <a:xfrm>
            <a:off x="179512" y="3573016"/>
            <a:ext cx="2952328" cy="2160240"/>
            <a:chOff x="5076056" y="4149080"/>
            <a:chExt cx="2952328" cy="2160240"/>
          </a:xfrm>
        </p:grpSpPr>
        <p:pic>
          <p:nvPicPr>
            <p:cNvPr id="3" name="Picture 2" descr="scalefre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144" y="4149080"/>
              <a:ext cx="2160240" cy="2160240"/>
            </a:xfrm>
            <a:prstGeom prst="rect">
              <a:avLst/>
            </a:prstGeom>
          </p:spPr>
        </p:pic>
        <p:sp>
          <p:nvSpPr>
            <p:cNvPr id="9" name="TextBox 8"/>
            <p:cNvSpPr txBox="1"/>
            <p:nvPr/>
          </p:nvSpPr>
          <p:spPr>
            <a:xfrm>
              <a:off x="5076056" y="4149080"/>
              <a:ext cx="2493992" cy="400110"/>
            </a:xfrm>
            <a:prstGeom prst="rect">
              <a:avLst/>
            </a:prstGeom>
            <a:noFill/>
          </p:spPr>
          <p:txBody>
            <a:bodyPr wrap="none" rtlCol="0">
              <a:spAutoFit/>
            </a:bodyPr>
            <a:lstStyle/>
            <a:p>
              <a:r>
                <a:rPr lang="en-US" sz="2000" dirty="0" smtClean="0">
                  <a:latin typeface="American Typewriter"/>
                  <a:cs typeface="American Typewriter"/>
                </a:rPr>
                <a:t>Scale-free network</a:t>
              </a:r>
              <a:endParaRPr lang="en-US" sz="2000" dirty="0">
                <a:latin typeface="American Typewriter"/>
                <a:cs typeface="American Typewriter"/>
              </a:endParaRPr>
            </a:p>
          </p:txBody>
        </p:sp>
      </p:grpSp>
      <p:sp>
        <p:nvSpPr>
          <p:cNvPr id="11" name="TextBox 10"/>
          <p:cNvSpPr txBox="1"/>
          <p:nvPr/>
        </p:nvSpPr>
        <p:spPr>
          <a:xfrm>
            <a:off x="251520" y="116632"/>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Graph theory: some basic definitions</a:t>
            </a:r>
            <a:endParaRPr lang="en-GB" dirty="0"/>
          </a:p>
        </p:txBody>
      </p:sp>
      <p:grpSp>
        <p:nvGrpSpPr>
          <p:cNvPr id="19" name="Group 18"/>
          <p:cNvGrpSpPr/>
          <p:nvPr/>
        </p:nvGrpSpPr>
        <p:grpSpPr>
          <a:xfrm>
            <a:off x="6732240" y="3501008"/>
            <a:ext cx="2157002" cy="2204864"/>
            <a:chOff x="755576" y="3861048"/>
            <a:chExt cx="2157002" cy="2204864"/>
          </a:xfrm>
        </p:grpSpPr>
        <p:pic>
          <p:nvPicPr>
            <p:cNvPr id="10" name="Picture 9" descr="centr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576" y="3861048"/>
              <a:ext cx="2157002" cy="2204864"/>
            </a:xfrm>
            <a:prstGeom prst="rect">
              <a:avLst/>
            </a:prstGeom>
          </p:spPr>
        </p:pic>
        <p:sp>
          <p:nvSpPr>
            <p:cNvPr id="12" name="TextBox 11"/>
            <p:cNvSpPr txBox="1"/>
            <p:nvPr/>
          </p:nvSpPr>
          <p:spPr>
            <a:xfrm>
              <a:off x="827584" y="4005064"/>
              <a:ext cx="1454244" cy="400110"/>
            </a:xfrm>
            <a:prstGeom prst="rect">
              <a:avLst/>
            </a:prstGeom>
            <a:noFill/>
          </p:spPr>
          <p:txBody>
            <a:bodyPr wrap="none" rtlCol="0">
              <a:spAutoFit/>
            </a:bodyPr>
            <a:lstStyle/>
            <a:p>
              <a:r>
                <a:rPr lang="en-US" sz="2000" dirty="0" smtClean="0">
                  <a:latin typeface="American Typewriter"/>
                  <a:cs typeface="American Typewriter"/>
                </a:rPr>
                <a:t>Centrality</a:t>
              </a:r>
              <a:endParaRPr lang="en-US" sz="2000" dirty="0">
                <a:latin typeface="American Typewriter"/>
                <a:cs typeface="American Typewriter"/>
              </a:endParaRPr>
            </a:p>
          </p:txBody>
        </p:sp>
      </p:grpSp>
      <p:grpSp>
        <p:nvGrpSpPr>
          <p:cNvPr id="16" name="Group 15"/>
          <p:cNvGrpSpPr/>
          <p:nvPr/>
        </p:nvGrpSpPr>
        <p:grpSpPr>
          <a:xfrm>
            <a:off x="1979712" y="1052736"/>
            <a:ext cx="1734964" cy="1931484"/>
            <a:chOff x="3275856" y="1556792"/>
            <a:chExt cx="1734964" cy="1931484"/>
          </a:xfrm>
        </p:grpSpPr>
        <p:pic>
          <p:nvPicPr>
            <p:cNvPr id="13" name="Picture 12" descr="degre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7864" y="1556792"/>
              <a:ext cx="1662956" cy="1931484"/>
            </a:xfrm>
            <a:prstGeom prst="rect">
              <a:avLst/>
            </a:prstGeom>
          </p:spPr>
        </p:pic>
        <p:sp>
          <p:nvSpPr>
            <p:cNvPr id="15" name="TextBox 14"/>
            <p:cNvSpPr txBox="1"/>
            <p:nvPr/>
          </p:nvSpPr>
          <p:spPr>
            <a:xfrm>
              <a:off x="3275856" y="1628800"/>
              <a:ext cx="1050027" cy="400110"/>
            </a:xfrm>
            <a:prstGeom prst="rect">
              <a:avLst/>
            </a:prstGeom>
            <a:noFill/>
          </p:spPr>
          <p:txBody>
            <a:bodyPr wrap="none" rtlCol="0">
              <a:spAutoFit/>
            </a:bodyPr>
            <a:lstStyle/>
            <a:p>
              <a:r>
                <a:rPr lang="en-US" sz="2000" dirty="0" smtClean="0">
                  <a:latin typeface="American Typewriter"/>
                  <a:cs typeface="American Typewriter"/>
                </a:rPr>
                <a:t>Degree</a:t>
              </a:r>
              <a:endParaRPr lang="en-US" sz="2000" dirty="0">
                <a:latin typeface="American Typewriter"/>
                <a:cs typeface="American Typewriter"/>
              </a:endParaRPr>
            </a:p>
          </p:txBody>
        </p:sp>
      </p:grpSp>
    </p:spTree>
    <p:extLst>
      <p:ext uri="{BB962C8B-B14F-4D97-AF65-F5344CB8AC3E}">
        <p14:creationId xmlns:p14="http://schemas.microsoft.com/office/powerpoint/2010/main" val="99191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51520" y="178187"/>
            <a:ext cx="7848600" cy="46166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sz="2400" dirty="0" smtClean="0"/>
              <a:t>Graph types depending on edge properties</a:t>
            </a:r>
            <a:endParaRPr lang="en-GB" sz="2400" dirty="0"/>
          </a:p>
        </p:txBody>
      </p:sp>
      <p:pic>
        <p:nvPicPr>
          <p:cNvPr id="20" name="Picture 19" descr="di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462" y="1628800"/>
            <a:ext cx="1470634" cy="1967736"/>
          </a:xfrm>
          <a:prstGeom prst="rect">
            <a:avLst/>
          </a:prstGeom>
        </p:spPr>
      </p:pic>
      <p:sp>
        <p:nvSpPr>
          <p:cNvPr id="22" name="TextBox 21"/>
          <p:cNvSpPr txBox="1"/>
          <p:nvPr/>
        </p:nvSpPr>
        <p:spPr>
          <a:xfrm>
            <a:off x="755576" y="980728"/>
            <a:ext cx="1544012" cy="400110"/>
          </a:xfrm>
          <a:prstGeom prst="rect">
            <a:avLst/>
          </a:prstGeom>
          <a:noFill/>
        </p:spPr>
        <p:txBody>
          <a:bodyPr wrap="none" rtlCol="0">
            <a:spAutoFit/>
          </a:bodyPr>
          <a:lstStyle/>
          <a:p>
            <a:r>
              <a:rPr lang="en-US" sz="2000" dirty="0" smtClean="0">
                <a:latin typeface="American Typewriter"/>
                <a:cs typeface="American Typewriter"/>
              </a:rPr>
              <a:t>Undirected</a:t>
            </a:r>
            <a:endParaRPr lang="en-US" sz="2000" dirty="0">
              <a:latin typeface="American Typewriter"/>
              <a:cs typeface="American Typewriter"/>
            </a:endParaRPr>
          </a:p>
        </p:txBody>
      </p:sp>
      <p:sp>
        <p:nvSpPr>
          <p:cNvPr id="23" name="TextBox 22"/>
          <p:cNvSpPr txBox="1"/>
          <p:nvPr/>
        </p:nvSpPr>
        <p:spPr>
          <a:xfrm>
            <a:off x="3995936" y="980728"/>
            <a:ext cx="1236236" cy="400110"/>
          </a:xfrm>
          <a:prstGeom prst="rect">
            <a:avLst/>
          </a:prstGeom>
          <a:noFill/>
        </p:spPr>
        <p:txBody>
          <a:bodyPr wrap="none" rtlCol="0">
            <a:spAutoFit/>
          </a:bodyPr>
          <a:lstStyle/>
          <a:p>
            <a:r>
              <a:rPr lang="en-US" sz="2000" dirty="0">
                <a:latin typeface="American Typewriter"/>
                <a:cs typeface="American Typewriter"/>
              </a:rPr>
              <a:t>D</a:t>
            </a:r>
            <a:r>
              <a:rPr lang="en-US" sz="2000" dirty="0" smtClean="0">
                <a:latin typeface="American Typewriter"/>
                <a:cs typeface="American Typewriter"/>
              </a:rPr>
              <a:t>irected</a:t>
            </a:r>
            <a:endParaRPr lang="en-US" sz="2000" dirty="0">
              <a:latin typeface="American Typewriter"/>
              <a:cs typeface="American Typewriter"/>
            </a:endParaRPr>
          </a:p>
        </p:txBody>
      </p:sp>
      <p:sp>
        <p:nvSpPr>
          <p:cNvPr id="24" name="TextBox 23"/>
          <p:cNvSpPr txBox="1"/>
          <p:nvPr/>
        </p:nvSpPr>
        <p:spPr>
          <a:xfrm>
            <a:off x="6732240" y="980728"/>
            <a:ext cx="1317273" cy="400110"/>
          </a:xfrm>
          <a:prstGeom prst="rect">
            <a:avLst/>
          </a:prstGeom>
          <a:noFill/>
        </p:spPr>
        <p:txBody>
          <a:bodyPr wrap="none" rtlCol="0">
            <a:spAutoFit/>
          </a:bodyPr>
          <a:lstStyle/>
          <a:p>
            <a:r>
              <a:rPr lang="en-US" sz="2000" dirty="0" smtClean="0">
                <a:latin typeface="American Typewriter"/>
                <a:cs typeface="American Typewriter"/>
              </a:rPr>
              <a:t>Weighted</a:t>
            </a:r>
            <a:endParaRPr lang="en-US" sz="2000" dirty="0">
              <a:latin typeface="American Typewriter"/>
              <a:cs typeface="American Typewriter"/>
            </a:endParaRPr>
          </a:p>
        </p:txBody>
      </p:sp>
      <p:sp>
        <p:nvSpPr>
          <p:cNvPr id="26" name="TextBox 25"/>
          <p:cNvSpPr txBox="1"/>
          <p:nvPr/>
        </p:nvSpPr>
        <p:spPr>
          <a:xfrm>
            <a:off x="395536" y="6165304"/>
            <a:ext cx="2606842" cy="400110"/>
          </a:xfrm>
          <a:prstGeom prst="rect">
            <a:avLst/>
          </a:prstGeom>
          <a:noFill/>
        </p:spPr>
        <p:txBody>
          <a:bodyPr wrap="none" rtlCol="0">
            <a:spAutoFit/>
          </a:bodyPr>
          <a:lstStyle/>
          <a:p>
            <a:r>
              <a:rPr lang="en-US" sz="2000" dirty="0" smtClean="0">
                <a:latin typeface="American Typewriter"/>
                <a:cs typeface="American Typewriter"/>
              </a:rPr>
              <a:t>Adjacency matrices</a:t>
            </a:r>
            <a:endParaRPr lang="en-US" sz="2000" dirty="0">
              <a:latin typeface="American Typewriter"/>
              <a:cs typeface="American Typewriter"/>
            </a:endParaRPr>
          </a:p>
        </p:txBody>
      </p:sp>
      <p:sp>
        <p:nvSpPr>
          <p:cNvPr id="15" name="TextBox 14"/>
          <p:cNvSpPr txBox="1"/>
          <p:nvPr/>
        </p:nvSpPr>
        <p:spPr>
          <a:xfrm>
            <a:off x="4056901" y="2442974"/>
            <a:ext cx="314321" cy="307777"/>
          </a:xfrm>
          <a:prstGeom prst="rect">
            <a:avLst/>
          </a:prstGeom>
          <a:noFill/>
        </p:spPr>
        <p:txBody>
          <a:bodyPr wrap="none" rtlCol="0">
            <a:spAutoFit/>
          </a:bodyPr>
          <a:lstStyle/>
          <a:p>
            <a:r>
              <a:rPr lang="en-US" sz="1400" dirty="0" smtClean="0">
                <a:solidFill>
                  <a:srgbClr val="FFFFFF"/>
                </a:solidFill>
              </a:rPr>
              <a:t>C</a:t>
            </a:r>
            <a:endParaRPr lang="en-US" sz="1400" dirty="0">
              <a:solidFill>
                <a:srgbClr val="FFFFFF"/>
              </a:solidFill>
            </a:endParaRPr>
          </a:p>
        </p:txBody>
      </p:sp>
      <p:sp>
        <p:nvSpPr>
          <p:cNvPr id="16" name="TextBox 15"/>
          <p:cNvSpPr txBox="1"/>
          <p:nvPr/>
        </p:nvSpPr>
        <p:spPr>
          <a:xfrm>
            <a:off x="4062651" y="2027719"/>
            <a:ext cx="314321" cy="307777"/>
          </a:xfrm>
          <a:prstGeom prst="rect">
            <a:avLst/>
          </a:prstGeom>
          <a:noFill/>
        </p:spPr>
        <p:txBody>
          <a:bodyPr wrap="none" rtlCol="0">
            <a:spAutoFit/>
          </a:bodyPr>
          <a:lstStyle/>
          <a:p>
            <a:r>
              <a:rPr lang="en-US" sz="1400" dirty="0" smtClean="0">
                <a:solidFill>
                  <a:srgbClr val="FFFFFF"/>
                </a:solidFill>
              </a:rPr>
              <a:t>D</a:t>
            </a:r>
            <a:endParaRPr lang="en-US" sz="1400" dirty="0">
              <a:solidFill>
                <a:srgbClr val="FFFFFF"/>
              </a:solidFill>
            </a:endParaRPr>
          </a:p>
        </p:txBody>
      </p:sp>
      <p:grpSp>
        <p:nvGrpSpPr>
          <p:cNvPr id="8" name="Group 7"/>
          <p:cNvGrpSpPr/>
          <p:nvPr/>
        </p:nvGrpSpPr>
        <p:grpSpPr>
          <a:xfrm>
            <a:off x="6516216" y="1556792"/>
            <a:ext cx="1816321" cy="2160240"/>
            <a:chOff x="5796136" y="1556792"/>
            <a:chExt cx="1816321" cy="2160240"/>
          </a:xfrm>
        </p:grpSpPr>
        <p:pic>
          <p:nvPicPr>
            <p:cNvPr id="21" name="Picture 20" descr="weigh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556792"/>
              <a:ext cx="1816321" cy="2160240"/>
            </a:xfrm>
            <a:prstGeom prst="rect">
              <a:avLst/>
            </a:prstGeom>
          </p:spPr>
        </p:pic>
        <p:grpSp>
          <p:nvGrpSpPr>
            <p:cNvPr id="5" name="Group 4"/>
            <p:cNvGrpSpPr/>
            <p:nvPr/>
          </p:nvGrpSpPr>
          <p:grpSpPr>
            <a:xfrm>
              <a:off x="5879187" y="1628800"/>
              <a:ext cx="1504279" cy="2013883"/>
              <a:chOff x="5879187" y="1628800"/>
              <a:chExt cx="1504279" cy="2013883"/>
            </a:xfrm>
          </p:grpSpPr>
          <p:sp>
            <p:nvSpPr>
              <p:cNvPr id="27" name="TextBox 26"/>
              <p:cNvSpPr txBox="1"/>
              <p:nvPr/>
            </p:nvSpPr>
            <p:spPr>
              <a:xfrm>
                <a:off x="6527259" y="2731006"/>
                <a:ext cx="300082" cy="307777"/>
              </a:xfrm>
              <a:prstGeom prst="rect">
                <a:avLst/>
              </a:prstGeom>
              <a:noFill/>
            </p:spPr>
            <p:txBody>
              <a:bodyPr wrap="none" rtlCol="0">
                <a:spAutoFit/>
              </a:bodyPr>
              <a:lstStyle/>
              <a:p>
                <a:r>
                  <a:rPr lang="en-US" sz="1400" dirty="0" smtClean="0">
                    <a:solidFill>
                      <a:srgbClr val="FFFFFF"/>
                    </a:solidFill>
                  </a:rPr>
                  <a:t>A</a:t>
                </a:r>
                <a:endParaRPr lang="en-US" sz="1400" dirty="0">
                  <a:solidFill>
                    <a:srgbClr val="FFFFFF"/>
                  </a:solidFill>
                </a:endParaRPr>
              </a:p>
            </p:txBody>
          </p:sp>
          <p:sp>
            <p:nvSpPr>
              <p:cNvPr id="28" name="TextBox 27"/>
              <p:cNvSpPr txBox="1"/>
              <p:nvPr/>
            </p:nvSpPr>
            <p:spPr>
              <a:xfrm>
                <a:off x="7070194" y="2958073"/>
                <a:ext cx="304415" cy="307777"/>
              </a:xfrm>
              <a:prstGeom prst="rect">
                <a:avLst/>
              </a:prstGeom>
              <a:noFill/>
            </p:spPr>
            <p:txBody>
              <a:bodyPr wrap="none" rtlCol="0">
                <a:spAutoFit/>
              </a:bodyPr>
              <a:lstStyle/>
              <a:p>
                <a:r>
                  <a:rPr lang="en-US" sz="1400" dirty="0" smtClean="0">
                    <a:solidFill>
                      <a:srgbClr val="FFFFFF"/>
                    </a:solidFill>
                  </a:rPr>
                  <a:t>B</a:t>
                </a:r>
                <a:endParaRPr lang="en-US" sz="1400" dirty="0">
                  <a:solidFill>
                    <a:srgbClr val="FFFFFF"/>
                  </a:solidFill>
                </a:endParaRPr>
              </a:p>
            </p:txBody>
          </p:sp>
          <p:sp>
            <p:nvSpPr>
              <p:cNvPr id="29" name="TextBox 28"/>
              <p:cNvSpPr txBox="1"/>
              <p:nvPr/>
            </p:nvSpPr>
            <p:spPr>
              <a:xfrm>
                <a:off x="6217141" y="3334906"/>
                <a:ext cx="314321" cy="307777"/>
              </a:xfrm>
              <a:prstGeom prst="rect">
                <a:avLst/>
              </a:prstGeom>
              <a:noFill/>
            </p:spPr>
            <p:txBody>
              <a:bodyPr wrap="none" rtlCol="0">
                <a:spAutoFit/>
              </a:bodyPr>
              <a:lstStyle/>
              <a:p>
                <a:r>
                  <a:rPr lang="en-US" sz="1400" dirty="0" smtClean="0">
                    <a:solidFill>
                      <a:srgbClr val="FFFFFF"/>
                    </a:solidFill>
                  </a:rPr>
                  <a:t>C</a:t>
                </a:r>
                <a:endParaRPr lang="en-US" sz="1400" dirty="0">
                  <a:solidFill>
                    <a:srgbClr val="FFFFFF"/>
                  </a:solidFill>
                </a:endParaRPr>
              </a:p>
            </p:txBody>
          </p:sp>
          <p:sp>
            <p:nvSpPr>
              <p:cNvPr id="30" name="TextBox 29"/>
              <p:cNvSpPr txBox="1"/>
              <p:nvPr/>
            </p:nvSpPr>
            <p:spPr>
              <a:xfrm>
                <a:off x="5879187" y="2614826"/>
                <a:ext cx="314321" cy="307777"/>
              </a:xfrm>
              <a:prstGeom prst="rect">
                <a:avLst/>
              </a:prstGeom>
              <a:noFill/>
            </p:spPr>
            <p:txBody>
              <a:bodyPr wrap="none" rtlCol="0">
                <a:spAutoFit/>
              </a:bodyPr>
              <a:lstStyle/>
              <a:p>
                <a:r>
                  <a:rPr lang="en-US" sz="1400" dirty="0" smtClean="0">
                    <a:solidFill>
                      <a:srgbClr val="FFFFFF"/>
                    </a:solidFill>
                  </a:rPr>
                  <a:t>D</a:t>
                </a:r>
                <a:endParaRPr lang="en-US" sz="1400" dirty="0">
                  <a:solidFill>
                    <a:srgbClr val="FFFFFF"/>
                  </a:solidFill>
                </a:endParaRPr>
              </a:p>
            </p:txBody>
          </p:sp>
          <p:sp>
            <p:nvSpPr>
              <p:cNvPr id="31" name="TextBox 30"/>
              <p:cNvSpPr txBox="1"/>
              <p:nvPr/>
            </p:nvSpPr>
            <p:spPr>
              <a:xfrm>
                <a:off x="6250270" y="2348880"/>
                <a:ext cx="304415" cy="307777"/>
              </a:xfrm>
              <a:prstGeom prst="rect">
                <a:avLst/>
              </a:prstGeom>
              <a:noFill/>
            </p:spPr>
            <p:txBody>
              <a:bodyPr wrap="none" rtlCol="0">
                <a:spAutoFit/>
              </a:bodyPr>
              <a:lstStyle/>
              <a:p>
                <a:r>
                  <a:rPr lang="en-US" sz="1400" dirty="0" smtClean="0">
                    <a:solidFill>
                      <a:srgbClr val="FFFFFF"/>
                    </a:solidFill>
                  </a:rPr>
                  <a:t>E</a:t>
                </a:r>
                <a:endParaRPr lang="en-US" sz="1400" dirty="0">
                  <a:solidFill>
                    <a:srgbClr val="FFFFFF"/>
                  </a:solidFill>
                </a:endParaRPr>
              </a:p>
            </p:txBody>
          </p:sp>
          <p:sp>
            <p:nvSpPr>
              <p:cNvPr id="32" name="TextBox 31"/>
              <p:cNvSpPr txBox="1"/>
              <p:nvPr/>
            </p:nvSpPr>
            <p:spPr>
              <a:xfrm>
                <a:off x="6926178" y="2265829"/>
                <a:ext cx="294334" cy="307777"/>
              </a:xfrm>
              <a:prstGeom prst="rect">
                <a:avLst/>
              </a:prstGeom>
              <a:noFill/>
            </p:spPr>
            <p:txBody>
              <a:bodyPr wrap="none" rtlCol="0">
                <a:spAutoFit/>
              </a:bodyPr>
              <a:lstStyle/>
              <a:p>
                <a:r>
                  <a:rPr lang="en-US" sz="1400" dirty="0" smtClean="0">
                    <a:solidFill>
                      <a:srgbClr val="FFFFFF"/>
                    </a:solidFill>
                  </a:rPr>
                  <a:t>F</a:t>
                </a:r>
                <a:endParaRPr lang="en-US" sz="1400" dirty="0">
                  <a:solidFill>
                    <a:srgbClr val="FFFFFF"/>
                  </a:solidFill>
                </a:endParaRPr>
              </a:p>
            </p:txBody>
          </p:sp>
          <p:sp>
            <p:nvSpPr>
              <p:cNvPr id="33" name="TextBox 32"/>
              <p:cNvSpPr txBox="1"/>
              <p:nvPr/>
            </p:nvSpPr>
            <p:spPr>
              <a:xfrm>
                <a:off x="7059151" y="1628800"/>
                <a:ext cx="324315" cy="307777"/>
              </a:xfrm>
              <a:prstGeom prst="rect">
                <a:avLst/>
              </a:prstGeom>
              <a:noFill/>
            </p:spPr>
            <p:txBody>
              <a:bodyPr wrap="none" rtlCol="0">
                <a:spAutoFit/>
              </a:bodyPr>
              <a:lstStyle/>
              <a:p>
                <a:r>
                  <a:rPr lang="en-US" sz="1400" dirty="0" smtClean="0">
                    <a:solidFill>
                      <a:srgbClr val="FFFFFF"/>
                    </a:solidFill>
                  </a:rPr>
                  <a:t>G</a:t>
                </a:r>
                <a:endParaRPr lang="en-US" sz="1400" dirty="0">
                  <a:solidFill>
                    <a:srgbClr val="FFFFFF"/>
                  </a:solidFill>
                </a:endParaRPr>
              </a:p>
            </p:txBody>
          </p:sp>
        </p:grpSp>
      </p:grpSp>
      <p:sp>
        <p:nvSpPr>
          <p:cNvPr id="34" name="TextBox 33"/>
          <p:cNvSpPr txBox="1"/>
          <p:nvPr/>
        </p:nvSpPr>
        <p:spPr>
          <a:xfrm>
            <a:off x="4389105" y="3273941"/>
            <a:ext cx="300082" cy="307777"/>
          </a:xfrm>
          <a:prstGeom prst="rect">
            <a:avLst/>
          </a:prstGeom>
          <a:noFill/>
        </p:spPr>
        <p:txBody>
          <a:bodyPr wrap="none" rtlCol="0">
            <a:spAutoFit/>
          </a:bodyPr>
          <a:lstStyle/>
          <a:p>
            <a:r>
              <a:rPr lang="en-US" sz="1400" dirty="0" smtClean="0">
                <a:solidFill>
                  <a:srgbClr val="FFFFFF"/>
                </a:solidFill>
              </a:rPr>
              <a:t>A</a:t>
            </a:r>
            <a:endParaRPr lang="en-US" sz="1400" dirty="0">
              <a:solidFill>
                <a:srgbClr val="FFFFFF"/>
              </a:solidFill>
            </a:endParaRPr>
          </a:p>
        </p:txBody>
      </p:sp>
      <p:sp>
        <p:nvSpPr>
          <p:cNvPr id="35" name="TextBox 34"/>
          <p:cNvSpPr txBox="1"/>
          <p:nvPr/>
        </p:nvSpPr>
        <p:spPr>
          <a:xfrm>
            <a:off x="4394855" y="2863979"/>
            <a:ext cx="304415" cy="307777"/>
          </a:xfrm>
          <a:prstGeom prst="rect">
            <a:avLst/>
          </a:prstGeom>
          <a:noFill/>
        </p:spPr>
        <p:txBody>
          <a:bodyPr wrap="none" rtlCol="0">
            <a:spAutoFit/>
          </a:bodyPr>
          <a:lstStyle/>
          <a:p>
            <a:r>
              <a:rPr lang="en-US" sz="1400" dirty="0" smtClean="0">
                <a:solidFill>
                  <a:srgbClr val="FFFFFF"/>
                </a:solidFill>
              </a:rPr>
              <a:t>B</a:t>
            </a:r>
            <a:endParaRPr lang="en-US" sz="1400" dirty="0">
              <a:solidFill>
                <a:srgbClr val="FFFFFF"/>
              </a:solidFill>
            </a:endParaRPr>
          </a:p>
        </p:txBody>
      </p:sp>
      <p:grpSp>
        <p:nvGrpSpPr>
          <p:cNvPr id="4" name="Group 3"/>
          <p:cNvGrpSpPr/>
          <p:nvPr/>
        </p:nvGrpSpPr>
        <p:grpSpPr>
          <a:xfrm>
            <a:off x="539552" y="1628800"/>
            <a:ext cx="1701826" cy="2034836"/>
            <a:chOff x="1790054" y="1628800"/>
            <a:chExt cx="1701826" cy="2034836"/>
          </a:xfrm>
        </p:grpSpPr>
        <p:pic>
          <p:nvPicPr>
            <p:cNvPr id="7" name="Picture 6" descr="undi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0054" y="1628800"/>
              <a:ext cx="1701826" cy="2034836"/>
            </a:xfrm>
            <a:prstGeom prst="rect">
              <a:avLst/>
            </a:prstGeom>
          </p:spPr>
        </p:pic>
        <p:sp>
          <p:nvSpPr>
            <p:cNvPr id="2" name="TextBox 1"/>
            <p:cNvSpPr txBox="1"/>
            <p:nvPr/>
          </p:nvSpPr>
          <p:spPr>
            <a:xfrm>
              <a:off x="2460675" y="2708920"/>
              <a:ext cx="300082" cy="307777"/>
            </a:xfrm>
            <a:prstGeom prst="rect">
              <a:avLst/>
            </a:prstGeom>
            <a:noFill/>
          </p:spPr>
          <p:txBody>
            <a:bodyPr wrap="none" rtlCol="0">
              <a:spAutoFit/>
            </a:bodyPr>
            <a:lstStyle/>
            <a:p>
              <a:r>
                <a:rPr lang="en-US" sz="1400" dirty="0" smtClean="0">
                  <a:solidFill>
                    <a:schemeClr val="bg1"/>
                  </a:solidFill>
                </a:rPr>
                <a:t>A</a:t>
              </a:r>
              <a:endParaRPr lang="en-US" sz="1400" dirty="0">
                <a:solidFill>
                  <a:schemeClr val="bg1"/>
                </a:solidFill>
              </a:endParaRPr>
            </a:p>
          </p:txBody>
        </p:sp>
        <p:sp>
          <p:nvSpPr>
            <p:cNvPr id="14" name="TextBox 13"/>
            <p:cNvSpPr txBox="1"/>
            <p:nvPr/>
          </p:nvSpPr>
          <p:spPr>
            <a:xfrm>
              <a:off x="2965738" y="2924944"/>
              <a:ext cx="304415" cy="307777"/>
            </a:xfrm>
            <a:prstGeom prst="rect">
              <a:avLst/>
            </a:prstGeom>
            <a:noFill/>
          </p:spPr>
          <p:txBody>
            <a:bodyPr wrap="none" rtlCol="0">
              <a:spAutoFit/>
            </a:bodyPr>
            <a:lstStyle/>
            <a:p>
              <a:r>
                <a:rPr lang="en-US" sz="1400" dirty="0" smtClean="0">
                  <a:solidFill>
                    <a:schemeClr val="bg1"/>
                  </a:solidFill>
                </a:rPr>
                <a:t>B</a:t>
              </a:r>
              <a:endParaRPr lang="en-US" sz="1400" dirty="0">
                <a:solidFill>
                  <a:schemeClr val="bg1"/>
                </a:solidFill>
              </a:endParaRPr>
            </a:p>
          </p:txBody>
        </p:sp>
        <p:sp>
          <p:nvSpPr>
            <p:cNvPr id="17" name="TextBox 16"/>
            <p:cNvSpPr txBox="1"/>
            <p:nvPr/>
          </p:nvSpPr>
          <p:spPr>
            <a:xfrm>
              <a:off x="2195736" y="2348880"/>
              <a:ext cx="304415" cy="307777"/>
            </a:xfrm>
            <a:prstGeom prst="rect">
              <a:avLst/>
            </a:prstGeom>
            <a:noFill/>
          </p:spPr>
          <p:txBody>
            <a:bodyPr wrap="none" rtlCol="0">
              <a:spAutoFit/>
            </a:bodyPr>
            <a:lstStyle/>
            <a:p>
              <a:r>
                <a:rPr lang="en-US" sz="1400" dirty="0" smtClean="0">
                  <a:solidFill>
                    <a:schemeClr val="bg1"/>
                  </a:solidFill>
                </a:rPr>
                <a:t>E</a:t>
              </a:r>
              <a:endParaRPr lang="en-US" sz="1400" dirty="0">
                <a:solidFill>
                  <a:schemeClr val="bg1"/>
                </a:solidFill>
              </a:endParaRPr>
            </a:p>
          </p:txBody>
        </p:sp>
        <p:sp>
          <p:nvSpPr>
            <p:cNvPr id="18" name="TextBox 17"/>
            <p:cNvSpPr txBox="1"/>
            <p:nvPr/>
          </p:nvSpPr>
          <p:spPr>
            <a:xfrm>
              <a:off x="2821722" y="2276872"/>
              <a:ext cx="294334" cy="307777"/>
            </a:xfrm>
            <a:prstGeom prst="rect">
              <a:avLst/>
            </a:prstGeom>
            <a:noFill/>
          </p:spPr>
          <p:txBody>
            <a:bodyPr wrap="none" rtlCol="0">
              <a:spAutoFit/>
            </a:bodyPr>
            <a:lstStyle/>
            <a:p>
              <a:r>
                <a:rPr lang="en-US" sz="1400" dirty="0" smtClean="0">
                  <a:solidFill>
                    <a:schemeClr val="bg1"/>
                  </a:solidFill>
                </a:rPr>
                <a:t>F</a:t>
              </a:r>
              <a:endParaRPr lang="en-US" sz="1400" dirty="0">
                <a:solidFill>
                  <a:schemeClr val="bg1"/>
                </a:solidFill>
              </a:endParaRPr>
            </a:p>
          </p:txBody>
        </p:sp>
        <p:sp>
          <p:nvSpPr>
            <p:cNvPr id="19" name="TextBox 18"/>
            <p:cNvSpPr txBox="1"/>
            <p:nvPr/>
          </p:nvSpPr>
          <p:spPr>
            <a:xfrm>
              <a:off x="2948945" y="1678722"/>
              <a:ext cx="324315" cy="307777"/>
            </a:xfrm>
            <a:prstGeom prst="rect">
              <a:avLst/>
            </a:prstGeom>
            <a:noFill/>
          </p:spPr>
          <p:txBody>
            <a:bodyPr wrap="none" rtlCol="0">
              <a:spAutoFit/>
            </a:bodyPr>
            <a:lstStyle/>
            <a:p>
              <a:r>
                <a:rPr lang="en-US" sz="1400" dirty="0" smtClean="0">
                  <a:solidFill>
                    <a:schemeClr val="bg1"/>
                  </a:solidFill>
                </a:rPr>
                <a:t>G</a:t>
              </a:r>
              <a:endParaRPr lang="en-US" sz="1400" dirty="0">
                <a:solidFill>
                  <a:schemeClr val="bg1"/>
                </a:solidFill>
              </a:endParaRPr>
            </a:p>
          </p:txBody>
        </p:sp>
        <p:sp>
          <p:nvSpPr>
            <p:cNvPr id="36" name="TextBox 35"/>
            <p:cNvSpPr txBox="1"/>
            <p:nvPr/>
          </p:nvSpPr>
          <p:spPr>
            <a:xfrm>
              <a:off x="2184693" y="3273941"/>
              <a:ext cx="314321" cy="307777"/>
            </a:xfrm>
            <a:prstGeom prst="rect">
              <a:avLst/>
            </a:prstGeom>
            <a:noFill/>
          </p:spPr>
          <p:txBody>
            <a:bodyPr wrap="none" rtlCol="0">
              <a:spAutoFit/>
            </a:bodyPr>
            <a:lstStyle/>
            <a:p>
              <a:r>
                <a:rPr lang="en-US" sz="1400" dirty="0" smtClean="0">
                  <a:solidFill>
                    <a:schemeClr val="bg1"/>
                  </a:solidFill>
                </a:rPr>
                <a:t>C</a:t>
              </a:r>
              <a:endParaRPr lang="en-US" sz="1400" dirty="0">
                <a:solidFill>
                  <a:schemeClr val="bg1"/>
                </a:solidFill>
              </a:endParaRPr>
            </a:p>
          </p:txBody>
        </p:sp>
        <p:sp>
          <p:nvSpPr>
            <p:cNvPr id="37" name="TextBox 36"/>
            <p:cNvSpPr txBox="1"/>
            <p:nvPr/>
          </p:nvSpPr>
          <p:spPr>
            <a:xfrm>
              <a:off x="1857782" y="2592740"/>
              <a:ext cx="314321" cy="307777"/>
            </a:xfrm>
            <a:prstGeom prst="rect">
              <a:avLst/>
            </a:prstGeom>
            <a:noFill/>
          </p:spPr>
          <p:txBody>
            <a:bodyPr wrap="none" rtlCol="0">
              <a:spAutoFit/>
            </a:bodyPr>
            <a:lstStyle/>
            <a:p>
              <a:r>
                <a:rPr lang="en-US" sz="1400" dirty="0" smtClean="0">
                  <a:solidFill>
                    <a:schemeClr val="bg1"/>
                  </a:solidFill>
                </a:rPr>
                <a:t>D</a:t>
              </a:r>
              <a:endParaRPr lang="en-US" sz="1400" dirty="0">
                <a:solidFill>
                  <a:schemeClr val="bg1"/>
                </a:solidFill>
              </a:endParaRPr>
            </a:p>
          </p:txBody>
        </p:sp>
      </p:grpSp>
      <p:sp>
        <p:nvSpPr>
          <p:cNvPr id="38" name="TextBox 37"/>
          <p:cNvSpPr txBox="1"/>
          <p:nvPr/>
        </p:nvSpPr>
        <p:spPr>
          <a:xfrm>
            <a:off x="4067944" y="1617757"/>
            <a:ext cx="304415" cy="307777"/>
          </a:xfrm>
          <a:prstGeom prst="rect">
            <a:avLst/>
          </a:prstGeom>
          <a:noFill/>
        </p:spPr>
        <p:txBody>
          <a:bodyPr wrap="none" rtlCol="0">
            <a:spAutoFit/>
          </a:bodyPr>
          <a:lstStyle/>
          <a:p>
            <a:r>
              <a:rPr lang="en-US" sz="1400" dirty="0" smtClean="0">
                <a:solidFill>
                  <a:srgbClr val="FFFFFF"/>
                </a:solidFill>
              </a:rPr>
              <a:t>E</a:t>
            </a:r>
            <a:endParaRPr lang="en-US" sz="1400" dirty="0">
              <a:solidFill>
                <a:srgbClr val="FFFFFF"/>
              </a:solidFill>
            </a:endParaRPr>
          </a:p>
        </p:txBody>
      </p:sp>
      <p:sp>
        <p:nvSpPr>
          <p:cNvPr id="39" name="TextBox 38"/>
          <p:cNvSpPr txBox="1"/>
          <p:nvPr/>
        </p:nvSpPr>
        <p:spPr>
          <a:xfrm>
            <a:off x="4716016" y="1617757"/>
            <a:ext cx="294334" cy="307777"/>
          </a:xfrm>
          <a:prstGeom prst="rect">
            <a:avLst/>
          </a:prstGeom>
          <a:noFill/>
        </p:spPr>
        <p:txBody>
          <a:bodyPr wrap="none" rtlCol="0">
            <a:spAutoFit/>
          </a:bodyPr>
          <a:lstStyle/>
          <a:p>
            <a:r>
              <a:rPr lang="en-US" sz="1400" dirty="0" smtClean="0">
                <a:solidFill>
                  <a:srgbClr val="FFFFFF"/>
                </a:solidFill>
              </a:rPr>
              <a:t>F</a:t>
            </a:r>
            <a:endParaRPr lang="en-US" sz="1400" dirty="0">
              <a:solidFill>
                <a:srgbClr val="FFFFFF"/>
              </a:solidFill>
            </a:endParaRPr>
          </a:p>
        </p:txBody>
      </p:sp>
      <p:sp>
        <p:nvSpPr>
          <p:cNvPr id="40" name="TextBox 39"/>
          <p:cNvSpPr txBox="1"/>
          <p:nvPr/>
        </p:nvSpPr>
        <p:spPr>
          <a:xfrm>
            <a:off x="5026134" y="1617757"/>
            <a:ext cx="324315" cy="307777"/>
          </a:xfrm>
          <a:prstGeom prst="rect">
            <a:avLst/>
          </a:prstGeom>
          <a:noFill/>
        </p:spPr>
        <p:txBody>
          <a:bodyPr wrap="none" rtlCol="0">
            <a:spAutoFit/>
          </a:bodyPr>
          <a:lstStyle/>
          <a:p>
            <a:r>
              <a:rPr lang="en-US" sz="1400" dirty="0" smtClean="0">
                <a:solidFill>
                  <a:srgbClr val="FFFFFF"/>
                </a:solidFill>
              </a:rPr>
              <a:t>G</a:t>
            </a:r>
            <a:endParaRPr lang="en-US" sz="1400" dirty="0">
              <a:solidFill>
                <a:srgbClr val="FFFFFF"/>
              </a:solidFill>
            </a:endParaRPr>
          </a:p>
        </p:txBody>
      </p:sp>
      <p:graphicFrame>
        <p:nvGraphicFramePr>
          <p:cNvPr id="3" name="Table 2"/>
          <p:cNvGraphicFramePr>
            <a:graphicFrameLocks noGrp="1"/>
          </p:cNvGraphicFramePr>
          <p:nvPr>
            <p:extLst/>
          </p:nvPr>
        </p:nvGraphicFramePr>
        <p:xfrm>
          <a:off x="179512" y="4456648"/>
          <a:ext cx="2160240" cy="1564640"/>
        </p:xfrm>
        <a:graphic>
          <a:graphicData uri="http://schemas.openxmlformats.org/drawingml/2006/table">
            <a:tbl>
              <a:tblPr>
                <a:tableStyleId>{2D5ABB26-0587-4C30-8999-92F81FD0307C}</a:tableStyleId>
              </a:tblPr>
              <a:tblGrid>
                <a:gridCol w="270030"/>
                <a:gridCol w="270030"/>
                <a:gridCol w="270030"/>
                <a:gridCol w="270030"/>
                <a:gridCol w="270030"/>
                <a:gridCol w="270030"/>
                <a:gridCol w="270030"/>
                <a:gridCol w="270030"/>
              </a:tblGrid>
              <a:tr h="51564">
                <a:tc>
                  <a:txBody>
                    <a:bodyPr/>
                    <a:lstStyle/>
                    <a:p>
                      <a:pPr algn="l" fontAlgn="b"/>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A</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B</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a:effectLst/>
                        </a:rPr>
                        <a:t>C</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D</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E</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F</a:t>
                      </a:r>
                      <a:endParaRPr lang="en-US" sz="1200" b="0" i="0" u="none" strike="noStrike" dirty="0">
                        <a:solidFill>
                          <a:srgbClr val="000000"/>
                        </a:solidFill>
                        <a:effectLst/>
                        <a:latin typeface="Calibri"/>
                      </a:endParaRPr>
                    </a:p>
                  </a:txBody>
                  <a:tcPr marL="12700" marR="12700" marT="12700" marB="0" anchor="b">
                    <a:noFill/>
                  </a:tcPr>
                </a:tc>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noFill/>
                  </a:tcPr>
                </a:tc>
              </a:tr>
              <a:tr h="190500">
                <a:tc>
                  <a:txBody>
                    <a:bodyPr/>
                    <a:lstStyle/>
                    <a:p>
                      <a:pPr algn="ctr" fontAlgn="b"/>
                      <a:r>
                        <a:rPr lang="en-US" sz="1200" u="none" strike="noStrike">
                          <a:effectLst/>
                        </a:rPr>
                        <a:t>A</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B</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C</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D</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E</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F</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a:effectLst/>
                        </a:rPr>
                        <a:t>1</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r>
            </a:tbl>
          </a:graphicData>
        </a:graphic>
      </p:graphicFrame>
      <p:graphicFrame>
        <p:nvGraphicFramePr>
          <p:cNvPr id="41" name="Table 40"/>
          <p:cNvGraphicFramePr>
            <a:graphicFrameLocks noGrp="1"/>
          </p:cNvGraphicFramePr>
          <p:nvPr>
            <p:extLst/>
          </p:nvPr>
        </p:nvGraphicFramePr>
        <p:xfrm>
          <a:off x="3347864" y="4509120"/>
          <a:ext cx="2160240" cy="1564640"/>
        </p:xfrm>
        <a:graphic>
          <a:graphicData uri="http://schemas.openxmlformats.org/drawingml/2006/table">
            <a:tbl>
              <a:tblPr>
                <a:tableStyleId>{2D5ABB26-0587-4C30-8999-92F81FD0307C}</a:tableStyleId>
              </a:tblPr>
              <a:tblGrid>
                <a:gridCol w="270030"/>
                <a:gridCol w="270030"/>
                <a:gridCol w="270030"/>
                <a:gridCol w="270030"/>
                <a:gridCol w="270030"/>
                <a:gridCol w="270030"/>
                <a:gridCol w="270030"/>
                <a:gridCol w="270030"/>
              </a:tblGrid>
              <a:tr h="51564">
                <a:tc>
                  <a:txBody>
                    <a:bodyPr/>
                    <a:lstStyle/>
                    <a:p>
                      <a:pPr algn="l" fontAlgn="b"/>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A</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B</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a:effectLst/>
                        </a:rPr>
                        <a:t>C</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D</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E</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F</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tc>
              </a:tr>
              <a:tr h="190500">
                <a:tc>
                  <a:txBody>
                    <a:bodyPr/>
                    <a:lstStyle/>
                    <a:p>
                      <a:pPr algn="ctr" fontAlgn="b"/>
                      <a:r>
                        <a:rPr lang="en-US" sz="1200" u="none" strike="noStrike">
                          <a:effectLst/>
                        </a:rPr>
                        <a:t>A</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r>
              <a:tr h="190500">
                <a:tc>
                  <a:txBody>
                    <a:bodyPr/>
                    <a:lstStyle/>
                    <a:p>
                      <a:pPr algn="ctr" fontAlgn="b"/>
                      <a:r>
                        <a:rPr lang="en-US" sz="1200" u="none" strike="noStrike" dirty="0">
                          <a:effectLst/>
                        </a:rPr>
                        <a:t>B</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b="0" i="0" u="none" strike="noStrike" dirty="0" smtClean="0">
                          <a:solidFill>
                            <a:schemeClr val="tx1"/>
                          </a:solidFill>
                          <a:effectLst/>
                          <a:latin typeface="+mn-l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1</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C</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b="0" i="0" u="none" strike="noStrike" dirty="0" smtClean="0">
                          <a:solidFill>
                            <a:schemeClr val="tx1"/>
                          </a:solidFill>
                          <a:effectLst/>
                          <a:latin typeface="+mn-l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D</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b="0" i="0" u="none" strike="noStrike" dirty="0" smtClean="0">
                          <a:solidFill>
                            <a:schemeClr val="tx1"/>
                          </a:solidFill>
                          <a:effectLst/>
                          <a:latin typeface="+mn-lt"/>
                        </a:rPr>
                        <a:t>1</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E</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F</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chemeClr val="accent6">
                        <a:lumMod val="60000"/>
                        <a:lumOff val="40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FAC09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r>
            </a:tbl>
          </a:graphicData>
        </a:graphic>
      </p:graphicFrame>
      <p:graphicFrame>
        <p:nvGraphicFramePr>
          <p:cNvPr id="44" name="Table 43"/>
          <p:cNvGraphicFramePr>
            <a:graphicFrameLocks noGrp="1"/>
          </p:cNvGraphicFramePr>
          <p:nvPr>
            <p:extLst/>
          </p:nvPr>
        </p:nvGraphicFramePr>
        <p:xfrm>
          <a:off x="6300192" y="4528656"/>
          <a:ext cx="2160240" cy="1564640"/>
        </p:xfrm>
        <a:graphic>
          <a:graphicData uri="http://schemas.openxmlformats.org/drawingml/2006/table">
            <a:tbl>
              <a:tblPr>
                <a:tableStyleId>{2D5ABB26-0587-4C30-8999-92F81FD0307C}</a:tableStyleId>
              </a:tblPr>
              <a:tblGrid>
                <a:gridCol w="270030"/>
                <a:gridCol w="270030"/>
                <a:gridCol w="270030"/>
                <a:gridCol w="270030"/>
                <a:gridCol w="270030"/>
                <a:gridCol w="270030"/>
                <a:gridCol w="270030"/>
                <a:gridCol w="270030"/>
              </a:tblGrid>
              <a:tr h="51564">
                <a:tc>
                  <a:txBody>
                    <a:bodyPr/>
                    <a:lstStyle/>
                    <a:p>
                      <a:pPr algn="l" fontAlgn="b"/>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a:effectLst/>
                        </a:rPr>
                        <a:t>A</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B</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a:effectLst/>
                        </a:rPr>
                        <a:t>C</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D</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a:effectLst/>
                        </a:rPr>
                        <a:t>E</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F</a:t>
                      </a:r>
                      <a:endParaRPr lang="en-US" sz="1200" b="0" i="0" u="none" strike="noStrike" dirty="0">
                        <a:solidFill>
                          <a:srgbClr val="000000"/>
                        </a:solidFill>
                        <a:effectLst/>
                        <a:latin typeface="Calibri"/>
                      </a:endParaRPr>
                    </a:p>
                  </a:txBody>
                  <a:tcPr marL="12700" marR="12700" marT="12700" marB="0" anchor="b">
                    <a:noFill/>
                  </a:tcPr>
                </a:tc>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noFill/>
                  </a:tcPr>
                </a:tc>
              </a:tr>
              <a:tr h="190500">
                <a:tc>
                  <a:txBody>
                    <a:bodyPr/>
                    <a:lstStyle/>
                    <a:p>
                      <a:pPr algn="ctr" fontAlgn="b"/>
                      <a:r>
                        <a:rPr lang="en-US" sz="1200" u="none" strike="noStrike">
                          <a:effectLst/>
                        </a:rPr>
                        <a:t>A</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b="0" i="0" u="none" strike="noStrike" dirty="0" smtClean="0">
                          <a:solidFill>
                            <a:schemeClr val="tx1"/>
                          </a:solidFill>
                          <a:effectLst/>
                          <a:latin typeface="+mn-lt"/>
                        </a:rPr>
                        <a:t>8</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16</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B</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8</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4</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C</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u="none" strike="noStrike" dirty="0" smtClean="0">
                          <a:effectLs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D</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smtClean="0">
                          <a:effectLs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E</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smtClean="0">
                          <a:effectLs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a:effectLst/>
                        </a:rPr>
                        <a:t>F</a:t>
                      </a:r>
                      <a:endParaRPr lang="en-US" sz="1200" b="0" i="0" u="none" strike="noStrike">
                        <a:solidFill>
                          <a:srgbClr val="000000"/>
                        </a:solidFill>
                        <a:effectLst/>
                        <a:latin typeface="Calibri"/>
                      </a:endParaRPr>
                    </a:p>
                  </a:txBody>
                  <a:tcPr marL="12700" marR="12700" marT="12700" marB="0" anchor="b"/>
                </a:tc>
                <a:tc>
                  <a:txBody>
                    <a:bodyPr/>
                    <a:lstStyle/>
                    <a:p>
                      <a:pPr algn="ctr" fontAlgn="b"/>
                      <a:r>
                        <a:rPr lang="en-US" sz="1200" u="none" strike="noStrike" dirty="0" smtClean="0">
                          <a:effectLst/>
                        </a:rPr>
                        <a:t>16</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b="0" i="0" u="none" strike="noStrike" dirty="0" smtClean="0">
                          <a:solidFill>
                            <a:schemeClr val="tx1"/>
                          </a:solidFill>
                          <a:effectLst/>
                          <a:latin typeface="+mn-lt"/>
                        </a:rPr>
                        <a:t>4</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c>
                  <a:txBody>
                    <a:bodyPr/>
                    <a:lstStyle/>
                    <a:p>
                      <a:pPr algn="ctr" fontAlgn="b"/>
                      <a:r>
                        <a:rPr lang="en-US" sz="1200" u="none" strike="noStrike" dirty="0" smtClean="0">
                          <a:effectLst/>
                        </a:rPr>
                        <a:t>12</a:t>
                      </a:r>
                      <a:endParaRPr lang="en-US" sz="1200" b="0" i="0" u="none" strike="noStrike" dirty="0">
                        <a:solidFill>
                          <a:srgbClr val="000000"/>
                        </a:solidFill>
                        <a:effectLst/>
                        <a:latin typeface="Calibri"/>
                      </a:endParaRPr>
                    </a:p>
                  </a:txBody>
                  <a:tcPr marL="12700" marR="12700" marT="12700" marB="0" anchor="b">
                    <a:solidFill>
                      <a:srgbClr val="D9D9D9"/>
                    </a:solidFill>
                  </a:tcPr>
                </a:tc>
              </a:tr>
              <a:tr h="190500">
                <a:tc>
                  <a:txBody>
                    <a:bodyPr/>
                    <a:lstStyle/>
                    <a:p>
                      <a:pPr algn="ctr" fontAlgn="b"/>
                      <a:r>
                        <a:rPr lang="en-US" sz="1200" u="none" strike="noStrike" dirty="0">
                          <a:effectLst/>
                        </a:rPr>
                        <a:t>G</a:t>
                      </a:r>
                      <a:endParaRPr lang="en-US" sz="1200" b="0" i="0" u="none" strike="noStrike" dirty="0">
                        <a:solidFill>
                          <a:srgbClr val="000000"/>
                        </a:solidFill>
                        <a:effectLst/>
                        <a:latin typeface="Calibri"/>
                      </a:endParaRPr>
                    </a:p>
                  </a:txBody>
                  <a:tcPr marL="12700" marR="12700" marT="12700" marB="0" anchor="b"/>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Calibri"/>
                      </a:endParaRPr>
                    </a:p>
                  </a:txBody>
                  <a:tcPr marL="12700" marR="12700" marT="12700" marB="0" anchor="b">
                    <a:solidFill>
                      <a:schemeClr val="bg1">
                        <a:lumMod val="85000"/>
                      </a:schemeClr>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smtClean="0">
                          <a:effectLst/>
                        </a:rPr>
                        <a:t>12</a:t>
                      </a:r>
                      <a:endParaRPr lang="en-US" sz="1200" b="0" i="0" u="none" strike="noStrike" dirty="0">
                        <a:solidFill>
                          <a:srgbClr val="000000"/>
                        </a:solidFill>
                        <a:effectLst/>
                        <a:latin typeface="Calibri"/>
                      </a:endParaRPr>
                    </a:p>
                  </a:txBody>
                  <a:tcPr marL="12700" marR="12700" marT="12700" marB="0" anchor="b">
                    <a:solidFill>
                      <a:srgbClr val="D9D9D9"/>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12700" marR="12700" marT="12700" marB="0" anchor="b">
                    <a:solidFill>
                      <a:srgbClr val="FFFF00"/>
                    </a:solidFill>
                  </a:tcPr>
                </a:tc>
              </a:tr>
            </a:tbl>
          </a:graphicData>
        </a:graphic>
      </p:graphicFrame>
      <p:sp>
        <p:nvSpPr>
          <p:cNvPr id="45" name="AutoShape 21"/>
          <p:cNvSpPr>
            <a:spLocks/>
          </p:cNvSpPr>
          <p:nvPr/>
        </p:nvSpPr>
        <p:spPr bwMode="auto">
          <a:xfrm>
            <a:off x="428665" y="4487034"/>
            <a:ext cx="227384" cy="1629555"/>
          </a:xfrm>
          <a:prstGeom prst="leftBracket">
            <a:avLst>
              <a:gd name="adj" fmla="val 86111"/>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 name="AutoShape 21"/>
          <p:cNvSpPr>
            <a:spLocks/>
          </p:cNvSpPr>
          <p:nvPr/>
        </p:nvSpPr>
        <p:spPr bwMode="auto">
          <a:xfrm>
            <a:off x="3595793" y="4509120"/>
            <a:ext cx="227384" cy="1629555"/>
          </a:xfrm>
          <a:prstGeom prst="leftBracket">
            <a:avLst>
              <a:gd name="adj" fmla="val 86111"/>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AutoShape 21"/>
          <p:cNvSpPr>
            <a:spLocks/>
          </p:cNvSpPr>
          <p:nvPr/>
        </p:nvSpPr>
        <p:spPr bwMode="auto">
          <a:xfrm>
            <a:off x="6566138" y="4509120"/>
            <a:ext cx="227384" cy="1629555"/>
          </a:xfrm>
          <a:prstGeom prst="leftBracket">
            <a:avLst>
              <a:gd name="adj" fmla="val 86111"/>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 name="AutoShape 22"/>
          <p:cNvSpPr>
            <a:spLocks/>
          </p:cNvSpPr>
          <p:nvPr/>
        </p:nvSpPr>
        <p:spPr bwMode="auto">
          <a:xfrm>
            <a:off x="5285106" y="4509120"/>
            <a:ext cx="239013" cy="1631054"/>
          </a:xfrm>
          <a:prstGeom prst="rightBracket">
            <a:avLst>
              <a:gd name="adj" fmla="val 64583"/>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 name="AutoShape 22"/>
          <p:cNvSpPr>
            <a:spLocks/>
          </p:cNvSpPr>
          <p:nvPr/>
        </p:nvSpPr>
        <p:spPr bwMode="auto">
          <a:xfrm>
            <a:off x="8222322" y="4509120"/>
            <a:ext cx="239013" cy="1631054"/>
          </a:xfrm>
          <a:prstGeom prst="rightBracket">
            <a:avLst>
              <a:gd name="adj" fmla="val 64583"/>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AutoShape 22"/>
          <p:cNvSpPr>
            <a:spLocks/>
          </p:cNvSpPr>
          <p:nvPr/>
        </p:nvSpPr>
        <p:spPr bwMode="auto">
          <a:xfrm>
            <a:off x="2084849" y="4481284"/>
            <a:ext cx="239013" cy="1631054"/>
          </a:xfrm>
          <a:prstGeom prst="rightBracket">
            <a:avLst>
              <a:gd name="adj" fmla="val 64583"/>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TextBox 9"/>
          <p:cNvSpPr txBox="1"/>
          <p:nvPr/>
        </p:nvSpPr>
        <p:spPr>
          <a:xfrm>
            <a:off x="2370446" y="4437112"/>
            <a:ext cx="689386" cy="276999"/>
          </a:xfrm>
          <a:prstGeom prst="rect">
            <a:avLst/>
          </a:prstGeom>
          <a:noFill/>
        </p:spPr>
        <p:txBody>
          <a:bodyPr wrap="none" rtlCol="0">
            <a:spAutoFit/>
          </a:bodyPr>
          <a:lstStyle/>
          <a:p>
            <a:r>
              <a:rPr lang="en-US" sz="1200" dirty="0" smtClean="0">
                <a:solidFill>
                  <a:schemeClr val="accent2"/>
                </a:solidFill>
              </a:rPr>
              <a:t>Degree</a:t>
            </a:r>
            <a:endParaRPr lang="en-US" sz="1200" dirty="0">
              <a:solidFill>
                <a:schemeClr val="accent2"/>
              </a:solidFill>
            </a:endParaRPr>
          </a:p>
        </p:txBody>
      </p:sp>
      <p:grpSp>
        <p:nvGrpSpPr>
          <p:cNvPr id="59" name="Group 58"/>
          <p:cNvGrpSpPr/>
          <p:nvPr/>
        </p:nvGrpSpPr>
        <p:grpSpPr>
          <a:xfrm>
            <a:off x="2555776" y="4636343"/>
            <a:ext cx="281294" cy="1434867"/>
            <a:chOff x="2407455" y="4636343"/>
            <a:chExt cx="281294" cy="1434867"/>
          </a:xfrm>
        </p:grpSpPr>
        <p:sp>
          <p:nvSpPr>
            <p:cNvPr id="13" name="Rectangle 12"/>
            <p:cNvSpPr/>
            <p:nvPr/>
          </p:nvSpPr>
          <p:spPr>
            <a:xfrm>
              <a:off x="2417053" y="4636343"/>
              <a:ext cx="270251" cy="276999"/>
            </a:xfrm>
            <a:prstGeom prst="rect">
              <a:avLst/>
            </a:prstGeom>
          </p:spPr>
          <p:txBody>
            <a:bodyPr wrap="none">
              <a:spAutoFit/>
            </a:bodyPr>
            <a:lstStyle/>
            <a:p>
              <a:pPr algn="ctr" fontAlgn="b"/>
              <a:r>
                <a:rPr lang="en-US" sz="1200" dirty="0"/>
                <a:t>5</a:t>
              </a:r>
              <a:endParaRPr lang="en-US" sz="1200" dirty="0">
                <a:solidFill>
                  <a:srgbClr val="000000"/>
                </a:solidFill>
                <a:latin typeface="Calibri"/>
              </a:endParaRPr>
            </a:p>
          </p:txBody>
        </p:sp>
        <p:sp>
          <p:nvSpPr>
            <p:cNvPr id="52" name="Rectangle 51"/>
            <p:cNvSpPr/>
            <p:nvPr/>
          </p:nvSpPr>
          <p:spPr>
            <a:xfrm>
              <a:off x="2411760" y="4808185"/>
              <a:ext cx="270251" cy="276999"/>
            </a:xfrm>
            <a:prstGeom prst="rect">
              <a:avLst/>
            </a:prstGeom>
          </p:spPr>
          <p:txBody>
            <a:bodyPr wrap="none">
              <a:spAutoFit/>
            </a:bodyPr>
            <a:lstStyle/>
            <a:p>
              <a:pPr algn="ctr" fontAlgn="b"/>
              <a:r>
                <a:rPr lang="en-US" sz="1200" dirty="0" smtClean="0"/>
                <a:t>2</a:t>
              </a:r>
              <a:endParaRPr lang="en-US" sz="1200" dirty="0">
                <a:solidFill>
                  <a:srgbClr val="000000"/>
                </a:solidFill>
                <a:latin typeface="Calibri"/>
              </a:endParaRPr>
            </a:p>
          </p:txBody>
        </p:sp>
        <p:sp>
          <p:nvSpPr>
            <p:cNvPr id="53" name="Rectangle 52"/>
            <p:cNvSpPr/>
            <p:nvPr/>
          </p:nvSpPr>
          <p:spPr>
            <a:xfrm>
              <a:off x="2412748" y="5013166"/>
              <a:ext cx="270251" cy="276999"/>
            </a:xfrm>
            <a:prstGeom prst="rect">
              <a:avLst/>
            </a:prstGeom>
          </p:spPr>
          <p:txBody>
            <a:bodyPr wrap="none">
              <a:spAutoFit/>
            </a:bodyPr>
            <a:lstStyle/>
            <a:p>
              <a:pPr algn="ctr" fontAlgn="b"/>
              <a:r>
                <a:rPr lang="en-US" sz="1200" dirty="0"/>
                <a:t>1</a:t>
              </a:r>
              <a:endParaRPr lang="en-US" sz="1200" dirty="0">
                <a:solidFill>
                  <a:srgbClr val="000000"/>
                </a:solidFill>
                <a:latin typeface="Calibri"/>
              </a:endParaRPr>
            </a:p>
          </p:txBody>
        </p:sp>
        <p:sp>
          <p:nvSpPr>
            <p:cNvPr id="54" name="Rectangle 53"/>
            <p:cNvSpPr/>
            <p:nvPr/>
          </p:nvSpPr>
          <p:spPr>
            <a:xfrm>
              <a:off x="2418498" y="5207104"/>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sp>
          <p:nvSpPr>
            <p:cNvPr id="55" name="Rectangle 54"/>
            <p:cNvSpPr/>
            <p:nvPr/>
          </p:nvSpPr>
          <p:spPr>
            <a:xfrm>
              <a:off x="2412748" y="5406335"/>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sp>
          <p:nvSpPr>
            <p:cNvPr id="56" name="Rectangle 55"/>
            <p:cNvSpPr/>
            <p:nvPr/>
          </p:nvSpPr>
          <p:spPr>
            <a:xfrm>
              <a:off x="2412748" y="5589230"/>
              <a:ext cx="270251" cy="276999"/>
            </a:xfrm>
            <a:prstGeom prst="rect">
              <a:avLst/>
            </a:prstGeom>
          </p:spPr>
          <p:txBody>
            <a:bodyPr wrap="none">
              <a:spAutoFit/>
            </a:bodyPr>
            <a:lstStyle/>
            <a:p>
              <a:pPr algn="ctr" fontAlgn="b"/>
              <a:r>
                <a:rPr lang="en-US" sz="1200" dirty="0" smtClean="0"/>
                <a:t>3</a:t>
              </a:r>
              <a:endParaRPr lang="en-US" sz="1200" dirty="0">
                <a:solidFill>
                  <a:srgbClr val="000000"/>
                </a:solidFill>
                <a:latin typeface="Calibri"/>
              </a:endParaRPr>
            </a:p>
          </p:txBody>
        </p:sp>
        <p:sp>
          <p:nvSpPr>
            <p:cNvPr id="57" name="Rectangle 56"/>
            <p:cNvSpPr/>
            <p:nvPr/>
          </p:nvSpPr>
          <p:spPr>
            <a:xfrm>
              <a:off x="2407455" y="5794211"/>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grpSp>
      <p:sp>
        <p:nvSpPr>
          <p:cNvPr id="60" name="TextBox 59"/>
          <p:cNvSpPr txBox="1"/>
          <p:nvPr/>
        </p:nvSpPr>
        <p:spPr>
          <a:xfrm>
            <a:off x="5508104" y="4481284"/>
            <a:ext cx="689386" cy="276999"/>
          </a:xfrm>
          <a:prstGeom prst="rect">
            <a:avLst/>
          </a:prstGeom>
          <a:noFill/>
        </p:spPr>
        <p:txBody>
          <a:bodyPr wrap="none" rtlCol="0">
            <a:spAutoFit/>
          </a:bodyPr>
          <a:lstStyle/>
          <a:p>
            <a:r>
              <a:rPr lang="en-US" sz="1200" dirty="0" smtClean="0">
                <a:solidFill>
                  <a:schemeClr val="accent2"/>
                </a:solidFill>
              </a:rPr>
              <a:t>Degree</a:t>
            </a:r>
            <a:endParaRPr lang="en-US" sz="1200" dirty="0">
              <a:solidFill>
                <a:schemeClr val="accent2"/>
              </a:solidFill>
            </a:endParaRPr>
          </a:p>
        </p:txBody>
      </p:sp>
      <p:grpSp>
        <p:nvGrpSpPr>
          <p:cNvPr id="61" name="Group 60"/>
          <p:cNvGrpSpPr/>
          <p:nvPr/>
        </p:nvGrpSpPr>
        <p:grpSpPr>
          <a:xfrm>
            <a:off x="5693434" y="4680515"/>
            <a:ext cx="281294" cy="1434867"/>
            <a:chOff x="2407455" y="4636343"/>
            <a:chExt cx="281294" cy="1434867"/>
          </a:xfrm>
        </p:grpSpPr>
        <p:sp>
          <p:nvSpPr>
            <p:cNvPr id="62" name="Rectangle 61"/>
            <p:cNvSpPr/>
            <p:nvPr/>
          </p:nvSpPr>
          <p:spPr>
            <a:xfrm>
              <a:off x="2417053" y="4636343"/>
              <a:ext cx="270251" cy="276999"/>
            </a:xfrm>
            <a:prstGeom prst="rect">
              <a:avLst/>
            </a:prstGeom>
          </p:spPr>
          <p:txBody>
            <a:bodyPr wrap="none">
              <a:spAutoFit/>
            </a:bodyPr>
            <a:lstStyle/>
            <a:p>
              <a:pPr algn="ctr" fontAlgn="b"/>
              <a:r>
                <a:rPr lang="en-US" sz="1200" dirty="0"/>
                <a:t>5</a:t>
              </a:r>
              <a:endParaRPr lang="en-US" sz="1200" dirty="0">
                <a:solidFill>
                  <a:srgbClr val="000000"/>
                </a:solidFill>
                <a:latin typeface="Calibri"/>
              </a:endParaRPr>
            </a:p>
          </p:txBody>
        </p:sp>
        <p:sp>
          <p:nvSpPr>
            <p:cNvPr id="63" name="Rectangle 62"/>
            <p:cNvSpPr/>
            <p:nvPr/>
          </p:nvSpPr>
          <p:spPr>
            <a:xfrm>
              <a:off x="2411760" y="4808185"/>
              <a:ext cx="270251" cy="276999"/>
            </a:xfrm>
            <a:prstGeom prst="rect">
              <a:avLst/>
            </a:prstGeom>
          </p:spPr>
          <p:txBody>
            <a:bodyPr wrap="none">
              <a:spAutoFit/>
            </a:bodyPr>
            <a:lstStyle/>
            <a:p>
              <a:pPr algn="ctr" fontAlgn="b"/>
              <a:r>
                <a:rPr lang="en-US" sz="1200" dirty="0" smtClean="0"/>
                <a:t>2</a:t>
              </a:r>
              <a:endParaRPr lang="en-US" sz="1200" dirty="0">
                <a:solidFill>
                  <a:srgbClr val="000000"/>
                </a:solidFill>
                <a:latin typeface="Calibri"/>
              </a:endParaRPr>
            </a:p>
          </p:txBody>
        </p:sp>
        <p:sp>
          <p:nvSpPr>
            <p:cNvPr id="64" name="Rectangle 63"/>
            <p:cNvSpPr/>
            <p:nvPr/>
          </p:nvSpPr>
          <p:spPr>
            <a:xfrm>
              <a:off x="2412748" y="5013166"/>
              <a:ext cx="270251" cy="276999"/>
            </a:xfrm>
            <a:prstGeom prst="rect">
              <a:avLst/>
            </a:prstGeom>
          </p:spPr>
          <p:txBody>
            <a:bodyPr wrap="none">
              <a:spAutoFit/>
            </a:bodyPr>
            <a:lstStyle/>
            <a:p>
              <a:pPr algn="ctr" fontAlgn="b"/>
              <a:r>
                <a:rPr lang="en-US" sz="1200" dirty="0"/>
                <a:t>1</a:t>
              </a:r>
              <a:endParaRPr lang="en-US" sz="1200" dirty="0">
                <a:solidFill>
                  <a:srgbClr val="000000"/>
                </a:solidFill>
                <a:latin typeface="Calibri"/>
              </a:endParaRPr>
            </a:p>
          </p:txBody>
        </p:sp>
        <p:sp>
          <p:nvSpPr>
            <p:cNvPr id="65" name="Rectangle 64"/>
            <p:cNvSpPr/>
            <p:nvPr/>
          </p:nvSpPr>
          <p:spPr>
            <a:xfrm>
              <a:off x="2418498" y="5207104"/>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sp>
          <p:nvSpPr>
            <p:cNvPr id="66" name="Rectangle 65"/>
            <p:cNvSpPr/>
            <p:nvPr/>
          </p:nvSpPr>
          <p:spPr>
            <a:xfrm>
              <a:off x="2412748" y="5406335"/>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sp>
          <p:nvSpPr>
            <p:cNvPr id="67" name="Rectangle 66"/>
            <p:cNvSpPr/>
            <p:nvPr/>
          </p:nvSpPr>
          <p:spPr>
            <a:xfrm>
              <a:off x="2412748" y="5589230"/>
              <a:ext cx="270251" cy="276999"/>
            </a:xfrm>
            <a:prstGeom prst="rect">
              <a:avLst/>
            </a:prstGeom>
          </p:spPr>
          <p:txBody>
            <a:bodyPr wrap="none">
              <a:spAutoFit/>
            </a:bodyPr>
            <a:lstStyle/>
            <a:p>
              <a:pPr algn="ctr" fontAlgn="b"/>
              <a:r>
                <a:rPr lang="en-US" sz="1200" dirty="0" smtClean="0"/>
                <a:t>3</a:t>
              </a:r>
              <a:endParaRPr lang="en-US" sz="1200" dirty="0">
                <a:solidFill>
                  <a:srgbClr val="000000"/>
                </a:solidFill>
                <a:latin typeface="Calibri"/>
              </a:endParaRPr>
            </a:p>
          </p:txBody>
        </p:sp>
        <p:sp>
          <p:nvSpPr>
            <p:cNvPr id="68" name="Rectangle 67"/>
            <p:cNvSpPr/>
            <p:nvPr/>
          </p:nvSpPr>
          <p:spPr>
            <a:xfrm>
              <a:off x="2407455" y="5794211"/>
              <a:ext cx="270251" cy="276999"/>
            </a:xfrm>
            <a:prstGeom prst="rect">
              <a:avLst/>
            </a:prstGeom>
          </p:spPr>
          <p:txBody>
            <a:bodyPr wrap="none">
              <a:spAutoFit/>
            </a:bodyPr>
            <a:lstStyle/>
            <a:p>
              <a:pPr algn="ctr" fontAlgn="b"/>
              <a:r>
                <a:rPr lang="en-US" sz="1200" dirty="0" smtClean="0"/>
                <a:t>1</a:t>
              </a:r>
              <a:endParaRPr lang="en-US" sz="1200" dirty="0">
                <a:solidFill>
                  <a:srgbClr val="000000"/>
                </a:solidFill>
                <a:latin typeface="Calibri"/>
              </a:endParaRPr>
            </a:p>
          </p:txBody>
        </p:sp>
      </p:grpSp>
      <p:sp>
        <p:nvSpPr>
          <p:cNvPr id="69" name="TextBox 68"/>
          <p:cNvSpPr txBox="1"/>
          <p:nvPr/>
        </p:nvSpPr>
        <p:spPr>
          <a:xfrm>
            <a:off x="8494280" y="4498077"/>
            <a:ext cx="689386" cy="276999"/>
          </a:xfrm>
          <a:prstGeom prst="rect">
            <a:avLst/>
          </a:prstGeom>
          <a:noFill/>
        </p:spPr>
        <p:txBody>
          <a:bodyPr wrap="none" rtlCol="0">
            <a:spAutoFit/>
          </a:bodyPr>
          <a:lstStyle/>
          <a:p>
            <a:r>
              <a:rPr lang="en-US" sz="1200" dirty="0" smtClean="0">
                <a:solidFill>
                  <a:schemeClr val="accent2"/>
                </a:solidFill>
              </a:rPr>
              <a:t>Degree</a:t>
            </a:r>
            <a:endParaRPr lang="en-US" sz="1200" dirty="0">
              <a:solidFill>
                <a:schemeClr val="accent2"/>
              </a:solidFill>
            </a:endParaRPr>
          </a:p>
        </p:txBody>
      </p:sp>
      <p:grpSp>
        <p:nvGrpSpPr>
          <p:cNvPr id="70" name="Group 69"/>
          <p:cNvGrpSpPr/>
          <p:nvPr/>
        </p:nvGrpSpPr>
        <p:grpSpPr>
          <a:xfrm>
            <a:off x="8636817" y="4697308"/>
            <a:ext cx="366880" cy="1434867"/>
            <a:chOff x="2364662" y="4636343"/>
            <a:chExt cx="366880" cy="1434867"/>
          </a:xfrm>
        </p:grpSpPr>
        <p:sp>
          <p:nvSpPr>
            <p:cNvPr id="71" name="Rectangle 70"/>
            <p:cNvSpPr/>
            <p:nvPr/>
          </p:nvSpPr>
          <p:spPr>
            <a:xfrm>
              <a:off x="2374260" y="4636343"/>
              <a:ext cx="355837" cy="276999"/>
            </a:xfrm>
            <a:prstGeom prst="rect">
              <a:avLst/>
            </a:prstGeom>
          </p:spPr>
          <p:txBody>
            <a:bodyPr wrap="none">
              <a:spAutoFit/>
            </a:bodyPr>
            <a:lstStyle/>
            <a:p>
              <a:pPr algn="ctr" fontAlgn="b"/>
              <a:r>
                <a:rPr lang="en-US" sz="1200" dirty="0" smtClean="0"/>
                <a:t>72</a:t>
              </a:r>
              <a:endParaRPr lang="en-US" sz="1200" dirty="0">
                <a:solidFill>
                  <a:srgbClr val="000000"/>
                </a:solidFill>
                <a:latin typeface="Calibri"/>
              </a:endParaRPr>
            </a:p>
          </p:txBody>
        </p:sp>
        <p:sp>
          <p:nvSpPr>
            <p:cNvPr id="72" name="Rectangle 71"/>
            <p:cNvSpPr/>
            <p:nvPr/>
          </p:nvSpPr>
          <p:spPr>
            <a:xfrm>
              <a:off x="2368967" y="4808185"/>
              <a:ext cx="355837" cy="276999"/>
            </a:xfrm>
            <a:prstGeom prst="rect">
              <a:avLst/>
            </a:prstGeom>
          </p:spPr>
          <p:txBody>
            <a:bodyPr wrap="none">
              <a:spAutoFit/>
            </a:bodyPr>
            <a:lstStyle/>
            <a:p>
              <a:pPr algn="ctr" fontAlgn="b"/>
              <a:r>
                <a:rPr lang="en-US" sz="1200" dirty="0" smtClean="0"/>
                <a:t>12</a:t>
              </a:r>
              <a:endParaRPr lang="en-US" sz="1200" dirty="0">
                <a:solidFill>
                  <a:srgbClr val="000000"/>
                </a:solidFill>
                <a:latin typeface="Calibri"/>
              </a:endParaRPr>
            </a:p>
          </p:txBody>
        </p:sp>
        <p:sp>
          <p:nvSpPr>
            <p:cNvPr id="73" name="Rectangle 72"/>
            <p:cNvSpPr/>
            <p:nvPr/>
          </p:nvSpPr>
          <p:spPr>
            <a:xfrm>
              <a:off x="2369955" y="5013166"/>
              <a:ext cx="355837" cy="276999"/>
            </a:xfrm>
            <a:prstGeom prst="rect">
              <a:avLst/>
            </a:prstGeom>
          </p:spPr>
          <p:txBody>
            <a:bodyPr wrap="none">
              <a:spAutoFit/>
            </a:bodyPr>
            <a:lstStyle/>
            <a:p>
              <a:pPr algn="ctr" fontAlgn="b"/>
              <a:r>
                <a:rPr lang="en-US" sz="1200" dirty="0" smtClean="0"/>
                <a:t>12</a:t>
              </a:r>
              <a:endParaRPr lang="en-US" sz="1200" dirty="0">
                <a:solidFill>
                  <a:srgbClr val="000000"/>
                </a:solidFill>
                <a:latin typeface="Calibri"/>
              </a:endParaRPr>
            </a:p>
          </p:txBody>
        </p:sp>
        <p:sp>
          <p:nvSpPr>
            <p:cNvPr id="74" name="Rectangle 73"/>
            <p:cNvSpPr/>
            <p:nvPr/>
          </p:nvSpPr>
          <p:spPr>
            <a:xfrm>
              <a:off x="2375705" y="5207104"/>
              <a:ext cx="355837" cy="276999"/>
            </a:xfrm>
            <a:prstGeom prst="rect">
              <a:avLst/>
            </a:prstGeom>
          </p:spPr>
          <p:txBody>
            <a:bodyPr wrap="none">
              <a:spAutoFit/>
            </a:bodyPr>
            <a:lstStyle/>
            <a:p>
              <a:pPr algn="ctr" fontAlgn="b"/>
              <a:r>
                <a:rPr lang="en-US" sz="1200" dirty="0" smtClean="0"/>
                <a:t>12</a:t>
              </a:r>
              <a:endParaRPr lang="en-US" sz="1200" dirty="0">
                <a:solidFill>
                  <a:srgbClr val="000000"/>
                </a:solidFill>
                <a:latin typeface="Calibri"/>
              </a:endParaRPr>
            </a:p>
          </p:txBody>
        </p:sp>
        <p:sp>
          <p:nvSpPr>
            <p:cNvPr id="75" name="Rectangle 74"/>
            <p:cNvSpPr/>
            <p:nvPr/>
          </p:nvSpPr>
          <p:spPr>
            <a:xfrm>
              <a:off x="2369955" y="5406335"/>
              <a:ext cx="355837" cy="276999"/>
            </a:xfrm>
            <a:prstGeom prst="rect">
              <a:avLst/>
            </a:prstGeom>
          </p:spPr>
          <p:txBody>
            <a:bodyPr wrap="none">
              <a:spAutoFit/>
            </a:bodyPr>
            <a:lstStyle/>
            <a:p>
              <a:pPr algn="ctr" fontAlgn="b"/>
              <a:r>
                <a:rPr lang="en-US" sz="1200" dirty="0" smtClean="0"/>
                <a:t>12</a:t>
              </a:r>
              <a:endParaRPr lang="en-US" sz="1200" dirty="0">
                <a:solidFill>
                  <a:srgbClr val="000000"/>
                </a:solidFill>
                <a:latin typeface="Calibri"/>
              </a:endParaRPr>
            </a:p>
          </p:txBody>
        </p:sp>
        <p:sp>
          <p:nvSpPr>
            <p:cNvPr id="76" name="Rectangle 75"/>
            <p:cNvSpPr/>
            <p:nvPr/>
          </p:nvSpPr>
          <p:spPr>
            <a:xfrm>
              <a:off x="2369955" y="5589230"/>
              <a:ext cx="355837" cy="276999"/>
            </a:xfrm>
            <a:prstGeom prst="rect">
              <a:avLst/>
            </a:prstGeom>
          </p:spPr>
          <p:txBody>
            <a:bodyPr wrap="none">
              <a:spAutoFit/>
            </a:bodyPr>
            <a:lstStyle/>
            <a:p>
              <a:pPr algn="ctr" fontAlgn="b"/>
              <a:r>
                <a:rPr lang="en-US" sz="1200" dirty="0" smtClean="0"/>
                <a:t>32</a:t>
              </a:r>
              <a:endParaRPr lang="en-US" sz="1200" dirty="0">
                <a:solidFill>
                  <a:srgbClr val="000000"/>
                </a:solidFill>
                <a:latin typeface="Calibri"/>
              </a:endParaRPr>
            </a:p>
          </p:txBody>
        </p:sp>
        <p:sp>
          <p:nvSpPr>
            <p:cNvPr id="77" name="Rectangle 76"/>
            <p:cNvSpPr/>
            <p:nvPr/>
          </p:nvSpPr>
          <p:spPr>
            <a:xfrm>
              <a:off x="2364662" y="5794211"/>
              <a:ext cx="355837" cy="276999"/>
            </a:xfrm>
            <a:prstGeom prst="rect">
              <a:avLst/>
            </a:prstGeom>
          </p:spPr>
          <p:txBody>
            <a:bodyPr wrap="none">
              <a:spAutoFit/>
            </a:bodyPr>
            <a:lstStyle/>
            <a:p>
              <a:pPr algn="ctr" fontAlgn="b"/>
              <a:r>
                <a:rPr lang="en-US" sz="1200" dirty="0" smtClean="0"/>
                <a:t>24</a:t>
              </a:r>
              <a:endParaRPr lang="en-US" sz="1200" dirty="0">
                <a:solidFill>
                  <a:srgbClr val="000000"/>
                </a:solidFill>
                <a:latin typeface="Calibri"/>
              </a:endParaRPr>
            </a:p>
          </p:txBody>
        </p:sp>
      </p:grpSp>
      <p:cxnSp>
        <p:nvCxnSpPr>
          <p:cNvPr id="79" name="Straight Arrow Connector 78"/>
          <p:cNvCxnSpPr>
            <a:stCxn id="21" idx="2"/>
          </p:cNvCxnSpPr>
          <p:nvPr/>
        </p:nvCxnSpPr>
        <p:spPr>
          <a:xfrm>
            <a:off x="7424377" y="3717032"/>
            <a:ext cx="7884" cy="57888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572000" y="3789040"/>
            <a:ext cx="7884" cy="57888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1331640" y="3789040"/>
            <a:ext cx="7884" cy="57888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188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23528" y="116632"/>
            <a:ext cx="8229600" cy="584775"/>
          </a:xfrm>
          <a:noFill/>
        </p:spPr>
        <p:txBody>
          <a:bodyPr wrap="square">
            <a:spAutoFit/>
          </a:bodyPr>
          <a:lstStyle/>
          <a:p>
            <a:pPr algn="l" eaLnBrk="0" hangingPunct="0"/>
            <a:r>
              <a:rPr lang="en-US" sz="3200" dirty="0">
                <a:solidFill>
                  <a:srgbClr val="72AD46"/>
                </a:solidFill>
                <a:latin typeface="Arial" panose="020B0604020202020204" pitchFamily="34" charset="0"/>
                <a:cs typeface="Arial" pitchFamily="34" charset="0"/>
              </a:rPr>
              <a:t>Example of a PPI Network </a:t>
            </a:r>
          </a:p>
        </p:txBody>
      </p:sp>
      <p:sp>
        <p:nvSpPr>
          <p:cNvPr id="6148" name="Rectangle 3"/>
          <p:cNvSpPr>
            <a:spLocks noGrp="1" noChangeArrowheads="1"/>
          </p:cNvSpPr>
          <p:nvPr>
            <p:ph type="body" sz="half" idx="1"/>
          </p:nvPr>
        </p:nvSpPr>
        <p:spPr>
          <a:xfrm>
            <a:off x="5580112" y="5085184"/>
            <a:ext cx="2971800" cy="1219200"/>
          </a:xfrm>
        </p:spPr>
        <p:txBody>
          <a:bodyPr/>
          <a:lstStyle/>
          <a:p>
            <a:pPr>
              <a:lnSpc>
                <a:spcPct val="90000"/>
              </a:lnSpc>
            </a:pPr>
            <a:r>
              <a:rPr lang="en-US" sz="2000" dirty="0" smtClean="0">
                <a:latin typeface="Arial" panose="020B0604020202020204" pitchFamily="34" charset="0"/>
                <a:ea typeface="ＭＳ Ｐゴシック" charset="-128"/>
                <a:cs typeface="Arial" panose="020B0604020202020204" pitchFamily="34" charset="0"/>
              </a:rPr>
              <a:t>Nodes – proteins</a:t>
            </a:r>
          </a:p>
          <a:p>
            <a:pPr>
              <a:lnSpc>
                <a:spcPct val="90000"/>
              </a:lnSpc>
            </a:pPr>
            <a:r>
              <a:rPr lang="en-US" sz="2000" dirty="0" smtClean="0">
                <a:latin typeface="Arial" panose="020B0604020202020204" pitchFamily="34" charset="0"/>
                <a:ea typeface="ＭＳ Ｐゴシック" charset="-128"/>
                <a:cs typeface="Arial" panose="020B0604020202020204" pitchFamily="34" charset="0"/>
              </a:rPr>
              <a:t>Edges – interactions</a:t>
            </a:r>
          </a:p>
        </p:txBody>
      </p:sp>
      <p:pic>
        <p:nvPicPr>
          <p:cNvPr id="6149"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1560" y="1071563"/>
            <a:ext cx="5257800" cy="4695825"/>
          </a:xfrm>
          <a:noFill/>
        </p:spPr>
      </p:pic>
      <p:sp>
        <p:nvSpPr>
          <p:cNvPr id="6150" name="Text Box 6"/>
          <p:cNvSpPr txBox="1">
            <a:spLocks noChangeArrowheads="1"/>
          </p:cNvSpPr>
          <p:nvPr/>
        </p:nvSpPr>
        <p:spPr bwMode="auto">
          <a:xfrm>
            <a:off x="1508125" y="5903913"/>
            <a:ext cx="580707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ea typeface="ＭＳ Ｐゴシック" charset="-128"/>
              </a:defRPr>
            </a:lvl1pPr>
            <a:lvl2pPr marL="742950" indent="-285750" eaLnBrk="0" hangingPunct="0">
              <a:defRPr sz="2400">
                <a:solidFill>
                  <a:schemeClr val="tx1"/>
                </a:solidFill>
                <a:latin typeface="Verdana" pitchFamily="34" charset="0"/>
                <a:ea typeface="ＭＳ Ｐゴシック" charset="-128"/>
              </a:defRPr>
            </a:lvl2pPr>
            <a:lvl3pPr marL="1143000" indent="-228600" eaLnBrk="0" hangingPunct="0">
              <a:defRPr sz="2400">
                <a:solidFill>
                  <a:schemeClr val="tx1"/>
                </a:solidFill>
                <a:latin typeface="Verdana" pitchFamily="34" charset="0"/>
                <a:ea typeface="ＭＳ Ｐゴシック" charset="-128"/>
              </a:defRPr>
            </a:lvl3pPr>
            <a:lvl4pPr marL="1600200" indent="-228600" eaLnBrk="0" hangingPunct="0">
              <a:defRPr sz="2400">
                <a:solidFill>
                  <a:schemeClr val="tx1"/>
                </a:solidFill>
                <a:latin typeface="Verdana" pitchFamily="34" charset="0"/>
                <a:ea typeface="ＭＳ Ｐゴシック" charset="-128"/>
              </a:defRPr>
            </a:lvl4pPr>
            <a:lvl5pPr marL="2057400" indent="-228600" eaLnBrk="0" hangingPunct="0">
              <a:defRPr sz="2400">
                <a:solidFill>
                  <a:schemeClr val="tx1"/>
                </a:solidFill>
                <a:latin typeface="Verdana"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charset="-128"/>
              </a:defRPr>
            </a:lvl9pPr>
          </a:lstStyle>
          <a:p>
            <a:pPr eaLnBrk="1" hangingPunct="1"/>
            <a:endParaRPr lang="en-US">
              <a:latin typeface="Arial" panose="020B0604020202020204" pitchFamily="34" charset="0"/>
              <a:cs typeface="Arial" panose="020B0604020202020204" pitchFamily="34" charset="0"/>
            </a:endParaRPr>
          </a:p>
        </p:txBody>
      </p:sp>
      <p:sp>
        <p:nvSpPr>
          <p:cNvPr id="6151" name="Rectangle 7"/>
          <p:cNvSpPr>
            <a:spLocks noChangeArrowheads="1"/>
          </p:cNvSpPr>
          <p:nvPr/>
        </p:nvSpPr>
        <p:spPr bwMode="auto">
          <a:xfrm>
            <a:off x="6357938" y="1412776"/>
            <a:ext cx="2571750" cy="3170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000" dirty="0" smtClean="0">
                <a:cs typeface="Arial" panose="020B0604020202020204" pitchFamily="34" charset="0"/>
              </a:rPr>
              <a:t>Undirected edges</a:t>
            </a:r>
          </a:p>
          <a:p>
            <a:endParaRPr lang="en-US" sz="2000" dirty="0" smtClean="0">
              <a:cs typeface="Arial" panose="020B0604020202020204" pitchFamily="34" charset="0"/>
            </a:endParaRPr>
          </a:p>
          <a:p>
            <a:r>
              <a:rPr lang="en-US" sz="2000" dirty="0" smtClean="0">
                <a:cs typeface="Arial" panose="020B0604020202020204" pitchFamily="34" charset="0"/>
              </a:rPr>
              <a:t>&gt;80</a:t>
            </a:r>
            <a:r>
              <a:rPr lang="en-US" sz="2000" dirty="0">
                <a:cs typeface="Arial" panose="020B0604020202020204" pitchFamily="34" charset="0"/>
              </a:rPr>
              <a:t>% of proteins are all connected in one giant cluster of PPI </a:t>
            </a:r>
            <a:r>
              <a:rPr lang="en-US" sz="2000" dirty="0" smtClean="0">
                <a:cs typeface="Arial" panose="020B0604020202020204" pitchFamily="34" charset="0"/>
              </a:rPr>
              <a:t>network</a:t>
            </a:r>
          </a:p>
          <a:p>
            <a:endParaRPr lang="en-US" sz="2000" dirty="0">
              <a:cs typeface="Arial" panose="020B0604020202020204" pitchFamily="34" charset="0"/>
            </a:endParaRPr>
          </a:p>
          <a:p>
            <a:r>
              <a:rPr lang="en-US" sz="2000" dirty="0">
                <a:cs typeface="Arial" panose="020B0604020202020204" pitchFamily="34" charset="0"/>
              </a:rPr>
              <a:t>Small-world effect median network distance – 6 steps</a:t>
            </a:r>
          </a:p>
        </p:txBody>
      </p:sp>
    </p:spTree>
    <p:extLst>
      <p:ext uri="{BB962C8B-B14F-4D97-AF65-F5344CB8AC3E}">
        <p14:creationId xmlns:p14="http://schemas.microsoft.com/office/powerpoint/2010/main" val="106620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850" y="115888"/>
            <a:ext cx="7848600" cy="584775"/>
          </a:xfrm>
          <a:prstGeom prst="rect">
            <a:avLst/>
          </a:prstGeom>
          <a:noFill/>
        </p:spPr>
        <p:txBody>
          <a:bodyPr wrap="square">
            <a:spAutoFit/>
          </a:bodyPr>
          <a:lstStyle>
            <a:defPPr>
              <a:defRPr lang="de-DE"/>
            </a:defPPr>
            <a:lvl1pPr>
              <a:defRPr sz="3200">
                <a:solidFill>
                  <a:srgbClr val="72AD46"/>
                </a:solidFill>
                <a:ea typeface="+mj-ea"/>
                <a:cs typeface="Arial" pitchFamily="34" charset="0"/>
              </a:defRPr>
            </a:lvl1pPr>
          </a:lstStyle>
          <a:p>
            <a:r>
              <a:rPr lang="en-GB" dirty="0"/>
              <a:t>Session outline</a:t>
            </a:r>
          </a:p>
        </p:txBody>
      </p:sp>
      <p:sp>
        <p:nvSpPr>
          <p:cNvPr id="6" name="Rectangle 5"/>
          <p:cNvSpPr/>
          <p:nvPr/>
        </p:nvSpPr>
        <p:spPr>
          <a:xfrm>
            <a:off x="353748" y="1628800"/>
            <a:ext cx="8568630" cy="4221669"/>
          </a:xfrm>
          <a:prstGeom prst="rect">
            <a:avLst/>
          </a:prstGeom>
        </p:spPr>
        <p:txBody>
          <a:bodyPr wrap="square">
            <a:spAutoFit/>
          </a:bodyPr>
          <a:lstStyle/>
          <a:p>
            <a:pPr marL="457200" indent="-457200">
              <a:lnSpc>
                <a:spcPct val="150000"/>
              </a:lnSpc>
              <a:buFont typeface="+mj-lt"/>
              <a:buAutoNum type="arabicPeriod"/>
            </a:pPr>
            <a:r>
              <a:rPr lang="en-GB" sz="2000" dirty="0" smtClean="0">
                <a:cs typeface="Arial" panose="020B0604020202020204" pitchFamily="34" charset="0"/>
              </a:rPr>
              <a:t>Protein interactions and PPI databases introduction</a:t>
            </a:r>
          </a:p>
          <a:p>
            <a:pPr marL="457200" indent="-457200">
              <a:lnSpc>
                <a:spcPct val="150000"/>
              </a:lnSpc>
              <a:buFont typeface="+mj-lt"/>
              <a:buAutoNum type="arabicPeriod"/>
            </a:pPr>
            <a:r>
              <a:rPr lang="en-GB" sz="2000" dirty="0">
                <a:cs typeface="Arial" panose="020B0604020202020204" pitchFamily="34" charset="0"/>
              </a:rPr>
              <a:t>Network representation and analysis: strategies and limitations.</a:t>
            </a:r>
          </a:p>
          <a:p>
            <a:pPr marL="457200" indent="-457200">
              <a:lnSpc>
                <a:spcPct val="150000"/>
              </a:lnSpc>
              <a:buFont typeface="+mj-lt"/>
              <a:buAutoNum type="arabicPeriod"/>
            </a:pPr>
            <a:r>
              <a:rPr lang="en-GB" sz="2000" dirty="0" smtClean="0">
                <a:cs typeface="Arial" panose="020B0604020202020204" pitchFamily="34" charset="0"/>
              </a:rPr>
              <a:t>The </a:t>
            </a:r>
            <a:r>
              <a:rPr lang="en-GB" sz="2000" dirty="0">
                <a:cs typeface="Arial" panose="020B0604020202020204" pitchFamily="34" charset="0"/>
              </a:rPr>
              <a:t>problem of data integration and </a:t>
            </a:r>
            <a:r>
              <a:rPr lang="en-GB" sz="2000" dirty="0" smtClean="0">
                <a:cs typeface="Arial" panose="020B0604020202020204" pitchFamily="34" charset="0"/>
              </a:rPr>
              <a:t>PSICQUIC </a:t>
            </a:r>
            <a:endParaRPr lang="en-GB" sz="2000" dirty="0">
              <a:cs typeface="Arial" panose="020B0604020202020204" pitchFamily="34" charset="0"/>
            </a:endParaRPr>
          </a:p>
          <a:p>
            <a:pPr marL="457200" indent="-457200">
              <a:lnSpc>
                <a:spcPct val="150000"/>
              </a:lnSpc>
              <a:buFont typeface="+mj-lt"/>
              <a:buAutoNum type="arabicPeriod" startAt="4"/>
            </a:pPr>
            <a:r>
              <a:rPr lang="en-GB" sz="2000" dirty="0" smtClean="0">
                <a:cs typeface="Arial" panose="020B0604020202020204" pitchFamily="34" charset="0"/>
              </a:rPr>
              <a:t>Introduction to </a:t>
            </a:r>
            <a:r>
              <a:rPr lang="en-GB" sz="2000" dirty="0" err="1" smtClean="0">
                <a:cs typeface="Arial" panose="020B0604020202020204" pitchFamily="34" charset="0"/>
              </a:rPr>
              <a:t>Cytoscape</a:t>
            </a:r>
            <a:endParaRPr lang="en-GB" sz="2000" dirty="0" smtClean="0">
              <a:cs typeface="Arial" panose="020B0604020202020204" pitchFamily="34" charset="0"/>
            </a:endParaRPr>
          </a:p>
          <a:p>
            <a:pPr marL="457200" indent="-457200">
              <a:lnSpc>
                <a:spcPct val="150000"/>
              </a:lnSpc>
              <a:buFont typeface="+mj-lt"/>
              <a:buAutoNum type="arabicPeriod" startAt="4"/>
            </a:pPr>
            <a:r>
              <a:rPr lang="en-GB" sz="2000" dirty="0" err="1" smtClean="0">
                <a:cs typeface="Arial" panose="020B0604020202020204" pitchFamily="34" charset="0"/>
              </a:rPr>
              <a:t>Cytoscape</a:t>
            </a:r>
            <a:r>
              <a:rPr lang="en-GB" sz="2000" dirty="0" smtClean="0">
                <a:cs typeface="Arial" panose="020B0604020202020204" pitchFamily="34" charset="0"/>
              </a:rPr>
              <a:t> </a:t>
            </a:r>
            <a:r>
              <a:rPr lang="en-GB" sz="2000" dirty="0">
                <a:cs typeface="Arial" panose="020B0604020202020204" pitchFamily="34" charset="0"/>
              </a:rPr>
              <a:t>hands-on session: </a:t>
            </a:r>
            <a:endParaRPr lang="en-GB" sz="2000" dirty="0" smtClean="0">
              <a:cs typeface="Arial" panose="020B0604020202020204" pitchFamily="34" charset="0"/>
            </a:endParaRPr>
          </a:p>
          <a:p>
            <a:pPr marL="914400" lvl="1" indent="-457200">
              <a:lnSpc>
                <a:spcPct val="150000"/>
              </a:lnSpc>
              <a:buFont typeface="Arial" pitchFamily="34" charset="0"/>
              <a:buChar char="•"/>
            </a:pPr>
            <a:r>
              <a:rPr lang="en-GB" sz="2000" dirty="0" smtClean="0">
                <a:cs typeface="Arial" panose="020B0604020202020204" pitchFamily="34" charset="0"/>
              </a:rPr>
              <a:t>Importing </a:t>
            </a:r>
            <a:r>
              <a:rPr lang="en-GB" sz="2000" dirty="0">
                <a:cs typeface="Arial" panose="020B0604020202020204" pitchFamily="34" charset="0"/>
              </a:rPr>
              <a:t>and representing </a:t>
            </a:r>
            <a:r>
              <a:rPr lang="en-GB" sz="2000" b="1" dirty="0">
                <a:cs typeface="Arial" panose="020B0604020202020204" pitchFamily="34" charset="0"/>
              </a:rPr>
              <a:t>PPI</a:t>
            </a:r>
            <a:r>
              <a:rPr lang="en-GB" sz="2000" dirty="0">
                <a:cs typeface="Arial" panose="020B0604020202020204" pitchFamily="34" charset="0"/>
              </a:rPr>
              <a:t> data.</a:t>
            </a:r>
          </a:p>
          <a:p>
            <a:pPr marL="914400" lvl="1" indent="-457200">
              <a:lnSpc>
                <a:spcPct val="150000"/>
              </a:lnSpc>
              <a:buFont typeface="Arial" pitchFamily="34" charset="0"/>
              <a:buChar char="•"/>
            </a:pPr>
            <a:r>
              <a:rPr lang="en-GB" sz="2000" dirty="0" smtClean="0">
                <a:cs typeface="Arial" panose="020B0604020202020204" pitchFamily="34" charset="0"/>
              </a:rPr>
              <a:t>Representing </a:t>
            </a:r>
            <a:r>
              <a:rPr lang="en-GB" sz="2000" dirty="0">
                <a:cs typeface="Arial" panose="020B0604020202020204" pitchFamily="34" charset="0"/>
              </a:rPr>
              <a:t>external information in a network</a:t>
            </a:r>
            <a:r>
              <a:rPr lang="en-GB" sz="2000" dirty="0" smtClean="0">
                <a:cs typeface="Arial" panose="020B0604020202020204" pitchFamily="34" charset="0"/>
              </a:rPr>
              <a:t>.</a:t>
            </a:r>
          </a:p>
          <a:p>
            <a:pPr marL="914400" lvl="1" indent="-457200">
              <a:lnSpc>
                <a:spcPct val="150000"/>
              </a:lnSpc>
              <a:buFont typeface="Arial" pitchFamily="34" charset="0"/>
              <a:buChar char="•"/>
            </a:pPr>
            <a:r>
              <a:rPr lang="en-GB" sz="2000" dirty="0" smtClean="0">
                <a:cs typeface="Arial" panose="020B0604020202020204" pitchFamily="34" charset="0"/>
              </a:rPr>
              <a:t>Topological analysis: cluster search with </a:t>
            </a:r>
            <a:r>
              <a:rPr lang="en-GB" sz="2000" b="1" dirty="0" smtClean="0">
                <a:cs typeface="Arial" panose="020B0604020202020204" pitchFamily="34" charset="0"/>
              </a:rPr>
              <a:t>MCODE</a:t>
            </a:r>
            <a:r>
              <a:rPr lang="en-GB" sz="2000" dirty="0" smtClean="0">
                <a:cs typeface="Arial" panose="020B0604020202020204" pitchFamily="34" charset="0"/>
              </a:rPr>
              <a:t>. </a:t>
            </a:r>
            <a:endParaRPr lang="en-GB" sz="2000" dirty="0">
              <a:cs typeface="Arial" panose="020B0604020202020204" pitchFamily="34" charset="0"/>
            </a:endParaRPr>
          </a:p>
          <a:p>
            <a:pPr marL="914400" lvl="1" indent="-457200">
              <a:lnSpc>
                <a:spcPct val="150000"/>
              </a:lnSpc>
              <a:buFont typeface="Arial" pitchFamily="34" charset="0"/>
              <a:buChar char="•"/>
            </a:pPr>
            <a:r>
              <a:rPr lang="en-GB" sz="2000" dirty="0" smtClean="0">
                <a:cs typeface="Arial" panose="020B0604020202020204" pitchFamily="34" charset="0"/>
              </a:rPr>
              <a:t>GO </a:t>
            </a:r>
            <a:r>
              <a:rPr lang="en-GB" sz="2000" dirty="0">
                <a:cs typeface="Arial" panose="020B0604020202020204" pitchFamily="34" charset="0"/>
              </a:rPr>
              <a:t>enrichment analysis using the </a:t>
            </a:r>
            <a:r>
              <a:rPr lang="en-GB" sz="2000" b="1" dirty="0" err="1" smtClean="0">
                <a:cs typeface="Arial" panose="020B0604020202020204" pitchFamily="34" charset="0"/>
              </a:rPr>
              <a:t>ClueGO</a:t>
            </a:r>
            <a:r>
              <a:rPr lang="en-GB" sz="2000" b="1" dirty="0" smtClean="0">
                <a:cs typeface="Arial" panose="020B0604020202020204" pitchFamily="34" charset="0"/>
              </a:rPr>
              <a:t> </a:t>
            </a:r>
            <a:r>
              <a:rPr lang="en-GB" sz="2000" dirty="0" smtClean="0">
                <a:cs typeface="Arial" panose="020B0604020202020204" pitchFamily="34" charset="0"/>
              </a:rPr>
              <a:t>app. </a:t>
            </a:r>
            <a:endParaRPr lang="en-GB" sz="2000" dirty="0">
              <a:cs typeface="Arial" panose="020B0604020202020204" pitchFamily="34" charset="0"/>
            </a:endParaRPr>
          </a:p>
        </p:txBody>
      </p:sp>
    </p:spTree>
    <p:extLst>
      <p:ext uri="{BB962C8B-B14F-4D97-AF65-F5344CB8AC3E}">
        <p14:creationId xmlns:p14="http://schemas.microsoft.com/office/powerpoint/2010/main" val="112279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smtClean="0">
                <a:solidFill>
                  <a:srgbClr val="72AD46"/>
                </a:solidFill>
                <a:latin typeface="Arial" panose="020B0604020202020204" pitchFamily="34" charset="0"/>
                <a:cs typeface="Arial" pitchFamily="34" charset="0"/>
              </a:rPr>
              <a:t>Properties of PPINs: Small-world effect</a:t>
            </a:r>
            <a:endParaRPr lang="en-US" sz="3200" dirty="0">
              <a:solidFill>
                <a:srgbClr val="72AD46"/>
              </a:solidFill>
              <a:latin typeface="Arial" panose="020B0604020202020204" pitchFamily="34" charset="0"/>
              <a:cs typeface="Arial" pitchFamily="34" charset="0"/>
            </a:endParaRPr>
          </a:p>
        </p:txBody>
      </p:sp>
      <p:pic>
        <p:nvPicPr>
          <p:cNvPr id="2" name="Picture 1" descr="smallwor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908720"/>
            <a:ext cx="4400550" cy="4104456"/>
          </a:xfrm>
          <a:prstGeom prst="rect">
            <a:avLst/>
          </a:prstGeom>
        </p:spPr>
      </p:pic>
      <p:sp>
        <p:nvSpPr>
          <p:cNvPr id="3" name="Rectangle 2"/>
          <p:cNvSpPr/>
          <p:nvPr/>
        </p:nvSpPr>
        <p:spPr>
          <a:xfrm>
            <a:off x="467544" y="5301208"/>
            <a:ext cx="8280920" cy="923330"/>
          </a:xfrm>
          <a:prstGeom prst="rect">
            <a:avLst/>
          </a:prstGeom>
        </p:spPr>
        <p:txBody>
          <a:bodyPr wrap="square">
            <a:spAutoFit/>
          </a:bodyPr>
          <a:lstStyle/>
          <a:p>
            <a:pPr marL="285750" indent="-285750">
              <a:buFont typeface="Arial"/>
              <a:buChar char="•"/>
            </a:pPr>
            <a:r>
              <a:rPr lang="en-US" sz="1800" dirty="0">
                <a:cs typeface="Arial" panose="020B0604020202020204" pitchFamily="34" charset="0"/>
              </a:rPr>
              <a:t>Small world effect - Interconnected binding networks could indiscriminately spread perturbations, how individual pathways can be turned on and off without upsetting the whole system ?</a:t>
            </a:r>
          </a:p>
        </p:txBody>
      </p:sp>
    </p:spTree>
    <p:extLst>
      <p:ext uri="{BB962C8B-B14F-4D97-AF65-F5344CB8AC3E}">
        <p14:creationId xmlns:p14="http://schemas.microsoft.com/office/powerpoint/2010/main" val="104151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645024"/>
            <a:ext cx="3579566" cy="2736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3" name="Content Placeholder 2"/>
          <p:cNvSpPr>
            <a:spLocks noGrp="1"/>
          </p:cNvSpPr>
          <p:nvPr>
            <p:ph idx="1"/>
          </p:nvPr>
        </p:nvSpPr>
        <p:spPr>
          <a:xfrm>
            <a:off x="179512" y="692696"/>
            <a:ext cx="8535863" cy="1200329"/>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hangingPunct="0">
              <a:spcBef>
                <a:spcPct val="0"/>
              </a:spcBef>
            </a:pPr>
            <a:r>
              <a:rPr lang="en-GB" sz="1800" dirty="0">
                <a:latin typeface="Arial" panose="020B0604020202020204" pitchFamily="34" charset="0"/>
                <a:ea typeface="Geneva"/>
                <a:cs typeface="Arial" panose="020B0604020202020204" pitchFamily="34" charset="0"/>
              </a:rPr>
              <a:t>Scale-free effect - </a:t>
            </a:r>
            <a:r>
              <a:rPr lang="en-US" sz="1800" dirty="0">
                <a:latin typeface="Arial" panose="020B0604020202020204" pitchFamily="34" charset="0"/>
                <a:ea typeface="Geneva"/>
                <a:cs typeface="Arial" panose="020B0604020202020204" pitchFamily="34" charset="0"/>
              </a:rPr>
              <a:t>the majority of nodes in a scale-free network have only a few connections to other nodes, whereas some nodes (hubs) are connected to many other nodes in the network</a:t>
            </a:r>
            <a:r>
              <a:rPr lang="en-GB" sz="1800" dirty="0">
                <a:latin typeface="Arial" panose="020B0604020202020204" pitchFamily="34" charset="0"/>
                <a:ea typeface="Geneva"/>
                <a:cs typeface="Arial" panose="020B0604020202020204" pitchFamily="34" charset="0"/>
              </a:rPr>
              <a:t>  </a:t>
            </a:r>
          </a:p>
          <a:p>
            <a:pPr eaLnBrk="0" hangingPunct="0">
              <a:spcBef>
                <a:spcPct val="0"/>
              </a:spcBef>
            </a:pPr>
            <a:endParaRPr lang="en-US" sz="1800" dirty="0">
              <a:latin typeface="Arial" panose="020B0604020202020204" pitchFamily="34" charset="0"/>
              <a:ea typeface="Geneva"/>
              <a:cs typeface="Arial" panose="020B0604020202020204" pitchFamily="34" charset="0"/>
            </a:endParaRPr>
          </a:p>
        </p:txBody>
      </p:sp>
      <p:sp>
        <p:nvSpPr>
          <p:cNvPr id="8" name="Rectangle 2"/>
          <p:cNvSpPr>
            <a:spLocks noGrp="1" noChangeArrowheads="1"/>
          </p:cNvSpPr>
          <p:nvPr>
            <p:ph type="title"/>
          </p:nvPr>
        </p:nvSpPr>
        <p:spPr>
          <a:xfrm>
            <a:off x="179512" y="116632"/>
            <a:ext cx="8928992" cy="58477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Properties of </a:t>
            </a:r>
            <a:r>
              <a:rPr lang="en-US" sz="3200" dirty="0" smtClean="0">
                <a:solidFill>
                  <a:srgbClr val="72AD46"/>
                </a:solidFill>
                <a:latin typeface="Arial" panose="020B0604020202020204" pitchFamily="34" charset="0"/>
                <a:cs typeface="Arial" pitchFamily="34" charset="0"/>
              </a:rPr>
              <a:t>PPI networks: scale-free networks </a:t>
            </a:r>
            <a:endParaRPr lang="en-US" sz="3200" dirty="0">
              <a:solidFill>
                <a:srgbClr val="72AD46"/>
              </a:solidFill>
              <a:latin typeface="Arial" panose="020B0604020202020204"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675844"/>
            <a:ext cx="1800200" cy="19852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737931"/>
            <a:ext cx="2069207" cy="195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5"/>
          <a:stretch>
            <a:fillRect/>
          </a:stretch>
        </p:blipFill>
        <p:spPr>
          <a:xfrm>
            <a:off x="899592" y="3707060"/>
            <a:ext cx="3214002" cy="3106316"/>
          </a:xfrm>
          <a:prstGeom prst="rect">
            <a:avLst/>
          </a:prstGeom>
        </p:spPr>
      </p:pic>
    </p:spTree>
    <p:extLst>
      <p:ext uri="{BB962C8B-B14F-4D97-AF65-F5344CB8AC3E}">
        <p14:creationId xmlns:p14="http://schemas.microsoft.com/office/powerpoint/2010/main" val="107289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p:cNvSpPr>
            <a:spLocks noGrp="1"/>
          </p:cNvSpPr>
          <p:nvPr>
            <p:ph idx="1"/>
          </p:nvPr>
        </p:nvSpPr>
        <p:spPr>
          <a:xfrm>
            <a:off x="179512" y="836712"/>
            <a:ext cx="8229600" cy="563231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hangingPunct="0">
              <a:spcBef>
                <a:spcPct val="0"/>
              </a:spcBef>
            </a:pPr>
            <a:r>
              <a:rPr lang="en-GB" sz="2000" dirty="0">
                <a:latin typeface="Arial" panose="020B0604020202020204" pitchFamily="34" charset="0"/>
                <a:ea typeface="Geneva"/>
                <a:cs typeface="Arial" panose="020B0604020202020204" pitchFamily="34" charset="0"/>
              </a:rPr>
              <a:t>Scale-free networks are </a:t>
            </a:r>
            <a:r>
              <a:rPr lang="en-GB" sz="2000" b="1" dirty="0">
                <a:latin typeface="Arial" panose="020B0604020202020204" pitchFamily="34" charset="0"/>
                <a:ea typeface="Geneva"/>
                <a:cs typeface="Arial" panose="020B0604020202020204" pitchFamily="34" charset="0"/>
              </a:rPr>
              <a:t>stable</a:t>
            </a:r>
            <a:r>
              <a:rPr lang="en-GB" sz="2000" dirty="0">
                <a:latin typeface="Arial" panose="020B0604020202020204" pitchFamily="34" charset="0"/>
                <a:ea typeface="Geneva"/>
                <a:cs typeface="Arial" panose="020B0604020202020204" pitchFamily="34" charset="0"/>
              </a:rPr>
              <a:t> - </a:t>
            </a:r>
            <a:r>
              <a:rPr lang="en-GB" sz="2000" dirty="0" err="1">
                <a:latin typeface="Arial" panose="020B0604020202020204" pitchFamily="34" charset="0"/>
                <a:ea typeface="Geneva"/>
                <a:cs typeface="Arial" panose="020B0604020202020204" pitchFamily="34" charset="0"/>
              </a:rPr>
              <a:t>i</a:t>
            </a:r>
            <a:r>
              <a:rPr lang="en-US" sz="2000" dirty="0">
                <a:latin typeface="Arial" panose="020B0604020202020204" pitchFamily="34" charset="0"/>
                <a:ea typeface="Geneva"/>
                <a:cs typeface="Arial" panose="020B0604020202020204" pitchFamily="34" charset="0"/>
              </a:rPr>
              <a:t>f failures occur at random and the vast majority of proteins are those with a small degree of connectivity, the likelihood that a protein hub would be affected is small.</a:t>
            </a: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Even if a hub-failure occurs, the network will generally not lose its connectedness, due to the remaining hubs.</a:t>
            </a:r>
          </a:p>
          <a:p>
            <a:pPr marL="0" indent="0" eaLnBrk="0" hangingPunct="0">
              <a:spcBef>
                <a:spcPct val="0"/>
              </a:spcBef>
              <a:buNone/>
            </a:pPr>
            <a:endParaRPr lang="en-US"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However, if we loose a few major hubs from the network, the network is turned into a set of rather isolated </a:t>
            </a:r>
            <a:r>
              <a:rPr lang="en-US" sz="2000" dirty="0" smtClean="0">
                <a:latin typeface="Arial" panose="020B0604020202020204" pitchFamily="34" charset="0"/>
                <a:ea typeface="Geneva"/>
                <a:cs typeface="Arial" panose="020B0604020202020204" pitchFamily="34" charset="0"/>
              </a:rPr>
              <a:t>graphs (so they are vulnerable to targeted attack).</a:t>
            </a:r>
            <a:endParaRPr lang="en-US" sz="2000" dirty="0">
              <a:latin typeface="Arial" panose="020B0604020202020204" pitchFamily="34" charset="0"/>
              <a:ea typeface="Geneva"/>
              <a:cs typeface="Arial" panose="020B0604020202020204" pitchFamily="34" charset="0"/>
            </a:endParaRP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GB" sz="2000" dirty="0">
                <a:latin typeface="Arial" panose="020B0604020202020204" pitchFamily="34" charset="0"/>
                <a:ea typeface="Geneva"/>
                <a:cs typeface="Arial" panose="020B0604020202020204" pitchFamily="34" charset="0"/>
              </a:rPr>
              <a:t>Many cancer-linked proteins are hub </a:t>
            </a:r>
            <a:r>
              <a:rPr lang="en-GB" sz="2000" dirty="0" smtClean="0">
                <a:latin typeface="Arial" panose="020B0604020202020204" pitchFamily="34" charset="0"/>
                <a:ea typeface="Geneva"/>
                <a:cs typeface="Arial" panose="020B0604020202020204" pitchFamily="34" charset="0"/>
              </a:rPr>
              <a:t>proteins (e.g. P53). </a:t>
            </a:r>
          </a:p>
          <a:p>
            <a:pPr eaLnBrk="0" hangingPunct="0">
              <a:spcBef>
                <a:spcPct val="0"/>
              </a:spcBef>
            </a:pPr>
            <a:endParaRPr lang="en-GB" sz="2000" dirty="0">
              <a:latin typeface="Arial" panose="020B0604020202020204" pitchFamily="34" charset="0"/>
              <a:ea typeface="Geneva"/>
              <a:cs typeface="Arial" panose="020B0604020202020204" pitchFamily="34" charset="0"/>
            </a:endParaRPr>
          </a:p>
          <a:p>
            <a:pPr eaLnBrk="0" hangingPunct="0">
              <a:spcBef>
                <a:spcPct val="0"/>
              </a:spcBef>
            </a:pPr>
            <a:r>
              <a:rPr lang="en-US" sz="2000" dirty="0">
                <a:latin typeface="Arial" panose="020B0604020202020204" pitchFamily="34" charset="0"/>
                <a:ea typeface="Geneva"/>
                <a:cs typeface="Arial" panose="020B0604020202020204" pitchFamily="34" charset="0"/>
              </a:rPr>
              <a:t>Given the current limited coverage levels and variable quality of interaction data, the observed scale-free topology of existing interactome maps </a:t>
            </a:r>
            <a:r>
              <a:rPr lang="en-US" sz="2000" b="1" dirty="0">
                <a:latin typeface="Arial" panose="020B0604020202020204" pitchFamily="34" charset="0"/>
                <a:ea typeface="Geneva"/>
                <a:cs typeface="Arial" panose="020B0604020202020204" pitchFamily="34" charset="0"/>
              </a:rPr>
              <a:t>cannot be confidently extrapolated </a:t>
            </a:r>
            <a:r>
              <a:rPr lang="en-US" sz="2000" dirty="0">
                <a:latin typeface="Arial" panose="020B0604020202020204" pitchFamily="34" charset="0"/>
                <a:ea typeface="Geneva"/>
                <a:cs typeface="Arial" panose="020B0604020202020204" pitchFamily="34" charset="0"/>
              </a:rPr>
              <a:t>to complete </a:t>
            </a:r>
            <a:r>
              <a:rPr lang="en-US" sz="2000" dirty="0" err="1">
                <a:latin typeface="Arial" panose="020B0604020202020204" pitchFamily="34" charset="0"/>
                <a:ea typeface="Geneva"/>
                <a:cs typeface="Arial" panose="020B0604020202020204" pitchFamily="34" charset="0"/>
              </a:rPr>
              <a:t>interactomes</a:t>
            </a:r>
            <a:r>
              <a:rPr lang="en-US" sz="2000" dirty="0" smtClean="0">
                <a:latin typeface="Arial" panose="020B0604020202020204" pitchFamily="34" charset="0"/>
                <a:ea typeface="Geneva"/>
                <a:cs typeface="Arial" panose="020B0604020202020204" pitchFamily="34" charset="0"/>
              </a:rPr>
              <a:t>.</a:t>
            </a:r>
            <a:endParaRPr lang="en-US" sz="2000" dirty="0">
              <a:latin typeface="Arial" panose="020B0604020202020204" pitchFamily="34" charset="0"/>
              <a:ea typeface="Geneva"/>
              <a:cs typeface="Arial" panose="020B0604020202020204" pitchFamily="34" charset="0"/>
            </a:endParaRPr>
          </a:p>
        </p:txBody>
      </p:sp>
      <p:sp>
        <p:nvSpPr>
          <p:cNvPr id="5" name="Rectangle 2"/>
          <p:cNvSpPr>
            <a:spLocks noGrp="1" noChangeArrowheads="1"/>
          </p:cNvSpPr>
          <p:nvPr>
            <p:ph type="title"/>
          </p:nvPr>
        </p:nvSpPr>
        <p:spPr>
          <a:xfrm>
            <a:off x="179512" y="116632"/>
            <a:ext cx="8928992" cy="58477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Properties of </a:t>
            </a:r>
            <a:r>
              <a:rPr lang="en-US" sz="3200" dirty="0" smtClean="0">
                <a:solidFill>
                  <a:srgbClr val="72AD46"/>
                </a:solidFill>
                <a:latin typeface="Arial" panose="020B0604020202020204" pitchFamily="34" charset="0"/>
                <a:cs typeface="Arial" pitchFamily="34" charset="0"/>
              </a:rPr>
              <a:t>PPI networks: scale-free networks </a:t>
            </a:r>
            <a:endParaRPr lang="en-US" sz="3200" dirty="0">
              <a:solidFill>
                <a:srgbClr val="72AD46"/>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183996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816"/>
            <a:ext cx="9144000" cy="5049672"/>
          </a:xfrm>
          <a:prstGeom prst="rect">
            <a:avLst/>
          </a:prstGeom>
        </p:spPr>
      </p:pic>
      <p:sp>
        <p:nvSpPr>
          <p:cNvPr id="11" name="TextBox 10"/>
          <p:cNvSpPr txBox="1"/>
          <p:nvPr/>
        </p:nvSpPr>
        <p:spPr>
          <a:xfrm>
            <a:off x="107504" y="908720"/>
            <a:ext cx="6336704" cy="1831271"/>
          </a:xfrm>
          <a:prstGeom prst="rect">
            <a:avLst/>
          </a:prstGeom>
          <a:noFill/>
        </p:spPr>
        <p:txBody>
          <a:bodyPr wrap="square" rtlCol="0">
            <a:spAutoFit/>
          </a:bodyPr>
          <a:lstStyle/>
          <a:p>
            <a:pPr algn="ctr">
              <a:spcAft>
                <a:spcPts val="600"/>
              </a:spcAft>
            </a:pPr>
            <a:r>
              <a:rPr lang="en-GB" sz="1800" b="1" dirty="0" err="1"/>
              <a:t>Betweenness</a:t>
            </a:r>
            <a:r>
              <a:rPr lang="en-GB" sz="1800" b="1" dirty="0"/>
              <a:t> </a:t>
            </a:r>
            <a:r>
              <a:rPr lang="en-GB" sz="1800" b="1" dirty="0" smtClean="0"/>
              <a:t>centrality:  </a:t>
            </a:r>
            <a:endParaRPr lang="en-GB" sz="1800" dirty="0" smtClean="0"/>
          </a:p>
          <a:p>
            <a:pPr marL="342900" indent="-342900" algn="just">
              <a:buFont typeface="Arial" panose="020B0604020202020204" pitchFamily="34" charset="0"/>
              <a:buChar char="•"/>
            </a:pPr>
            <a:r>
              <a:rPr lang="en-GB" sz="1800" dirty="0" smtClean="0"/>
              <a:t>One type of measure </a:t>
            </a:r>
            <a:r>
              <a:rPr lang="en-GB" sz="1800" dirty="0"/>
              <a:t>of a node's centrality in a network. </a:t>
            </a:r>
            <a:endParaRPr lang="en-GB" sz="1800" dirty="0" smtClean="0"/>
          </a:p>
          <a:p>
            <a:pPr marL="342900" indent="-342900" algn="just">
              <a:buFont typeface="Arial" panose="020B0604020202020204" pitchFamily="34" charset="0"/>
              <a:buChar char="•"/>
            </a:pPr>
            <a:r>
              <a:rPr lang="en-GB" sz="1800" dirty="0" smtClean="0"/>
              <a:t>Number </a:t>
            </a:r>
            <a:r>
              <a:rPr lang="en-GB" sz="1800" dirty="0"/>
              <a:t>of shortest paths from </a:t>
            </a:r>
            <a:r>
              <a:rPr lang="en-GB" sz="1800" dirty="0" smtClean="0"/>
              <a:t>every end of the network that </a:t>
            </a:r>
            <a:r>
              <a:rPr lang="en-GB" sz="1800" dirty="0"/>
              <a:t>pass through that node. </a:t>
            </a:r>
            <a:endParaRPr lang="en-GB" sz="1800" dirty="0" smtClean="0"/>
          </a:p>
          <a:p>
            <a:pPr marL="342900" indent="-342900" algn="just">
              <a:buFont typeface="Arial" panose="020B0604020202020204" pitchFamily="34" charset="0"/>
              <a:buChar char="•"/>
            </a:pPr>
            <a:r>
              <a:rPr lang="en-GB" sz="1800" dirty="0" smtClean="0"/>
              <a:t>Gives a good estimation of the importance of a node (protein) in a network (signalling, scaffolding…).</a:t>
            </a:r>
            <a:endParaRPr lang="en-GB" sz="1800" dirty="0"/>
          </a:p>
        </p:txBody>
      </p:sp>
      <p:sp>
        <p:nvSpPr>
          <p:cNvPr id="5" name="Rectangle 2"/>
          <p:cNvSpPr txBox="1">
            <a:spLocks noChangeArrowheads="1"/>
          </p:cNvSpPr>
          <p:nvPr/>
        </p:nvSpPr>
        <p:spPr>
          <a:xfrm>
            <a:off x="179512" y="116632"/>
            <a:ext cx="8928992"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0" hangingPunct="0"/>
            <a:r>
              <a:rPr lang="en-US" sz="3200" dirty="0" smtClean="0">
                <a:solidFill>
                  <a:srgbClr val="72AD46"/>
                </a:solidFill>
                <a:latin typeface="Arial" panose="020B0604020202020204" pitchFamily="34" charset="0"/>
                <a:cs typeface="Arial" pitchFamily="34" charset="0"/>
              </a:rPr>
              <a:t>Properties of PPI networks: centralities</a:t>
            </a:r>
            <a:endParaRPr lang="en-US" sz="3200" dirty="0">
              <a:solidFill>
                <a:srgbClr val="72AD46"/>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57085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15616" y="3702165"/>
            <a:ext cx="3045158" cy="1815067"/>
          </a:xfrm>
          <a:prstGeom prst="rect">
            <a:avLst/>
          </a:prstGeom>
        </p:spPr>
      </p:pic>
      <p:pic>
        <p:nvPicPr>
          <p:cNvPr id="2" name="Picture 1"/>
          <p:cNvPicPr>
            <a:picLocks noChangeAspect="1"/>
          </p:cNvPicPr>
          <p:nvPr/>
        </p:nvPicPr>
        <p:blipFill>
          <a:blip r:embed="rId4"/>
          <a:stretch>
            <a:fillRect/>
          </a:stretch>
        </p:blipFill>
        <p:spPr>
          <a:xfrm>
            <a:off x="5441045" y="766192"/>
            <a:ext cx="3019387" cy="3166864"/>
          </a:xfrm>
          <a:prstGeom prst="rect">
            <a:avLst/>
          </a:prstGeom>
        </p:spPr>
      </p:pic>
      <p:sp>
        <p:nvSpPr>
          <p:cNvPr id="4" name="Rectangle 3"/>
          <p:cNvSpPr/>
          <p:nvPr/>
        </p:nvSpPr>
        <p:spPr>
          <a:xfrm>
            <a:off x="0" y="6165304"/>
            <a:ext cx="8784976" cy="600164"/>
          </a:xfrm>
          <a:prstGeom prst="rect">
            <a:avLst/>
          </a:prstGeom>
          <a:noFill/>
        </p:spPr>
        <p:txBody>
          <a:bodyPr wrap="square" rtlCol="0">
            <a:spAutoFit/>
          </a:bodyPr>
          <a:lstStyle/>
          <a:p>
            <a:r>
              <a:rPr lang="en-US" sz="1100" dirty="0" smtClean="0">
                <a:solidFill>
                  <a:schemeClr val="accent1"/>
                </a:solidFill>
              </a:rPr>
              <a:t>Network communities figure by j_ham3 </a:t>
            </a:r>
            <a:r>
              <a:rPr lang="en-US" sz="1100" dirty="0">
                <a:solidFill>
                  <a:schemeClr val="accent1"/>
                </a:solidFill>
              </a:rPr>
              <a:t>- Own work, CC BY-SA 3.0, </a:t>
            </a:r>
            <a:r>
              <a:rPr lang="en-US" sz="1100" dirty="0">
                <a:solidFill>
                  <a:schemeClr val="accent1"/>
                </a:solidFill>
                <a:hlinkClick r:id="rId5"/>
              </a:rPr>
              <a:t>https://commons.wikimedia.org/w/index.php?curid=</a:t>
            </a:r>
            <a:r>
              <a:rPr lang="en-US" sz="1100" dirty="0" smtClean="0">
                <a:solidFill>
                  <a:schemeClr val="accent1"/>
                </a:solidFill>
                <a:hlinkClick r:id="rId5"/>
              </a:rPr>
              <a:t>17125894</a:t>
            </a:r>
            <a:r>
              <a:rPr lang="en-US" sz="1100" dirty="0" smtClean="0">
                <a:solidFill>
                  <a:schemeClr val="accent1"/>
                </a:solidFill>
              </a:rPr>
              <a:t> </a:t>
            </a:r>
          </a:p>
          <a:p>
            <a:r>
              <a:rPr lang="en-US" sz="1100" dirty="0" smtClean="0">
                <a:solidFill>
                  <a:schemeClr val="accent1"/>
                </a:solidFill>
              </a:rPr>
              <a:t>Hemoglobin 3D </a:t>
            </a:r>
            <a:r>
              <a:rPr lang="en-US" sz="1100" dirty="0">
                <a:solidFill>
                  <a:schemeClr val="accent1"/>
                </a:solidFill>
              </a:rPr>
              <a:t>structure from </a:t>
            </a:r>
            <a:r>
              <a:rPr lang="en-US" sz="1100" dirty="0">
                <a:solidFill>
                  <a:schemeClr val="accent1"/>
                </a:solidFill>
                <a:hlinkClick r:id="rId6"/>
              </a:rPr>
              <a:t>http://www.ebi.ac.uk/pdbe/entry/pdb/</a:t>
            </a:r>
            <a:r>
              <a:rPr lang="en-US" sz="1100" dirty="0" smtClean="0">
                <a:solidFill>
                  <a:schemeClr val="accent1"/>
                </a:solidFill>
                <a:hlinkClick r:id="rId6"/>
              </a:rPr>
              <a:t>2dn1</a:t>
            </a:r>
            <a:r>
              <a:rPr lang="en-US" sz="1100" dirty="0" smtClean="0">
                <a:solidFill>
                  <a:schemeClr val="accent1"/>
                </a:solidFill>
              </a:rPr>
              <a:t> and complex </a:t>
            </a:r>
            <a:r>
              <a:rPr lang="en-US" sz="1100" dirty="0">
                <a:solidFill>
                  <a:schemeClr val="accent1"/>
                </a:solidFill>
              </a:rPr>
              <a:t>diagram from </a:t>
            </a:r>
            <a:r>
              <a:rPr lang="en-US" sz="1100" dirty="0">
                <a:solidFill>
                  <a:schemeClr val="accent1"/>
                </a:solidFill>
                <a:hlinkClick r:id="rId7"/>
              </a:rPr>
              <a:t>http://wwwdev.ebi.ac.uk/intact/complex/details/EBI-</a:t>
            </a:r>
            <a:r>
              <a:rPr lang="en-US" sz="1100" dirty="0" smtClean="0">
                <a:solidFill>
                  <a:schemeClr val="accent1"/>
                </a:solidFill>
                <a:hlinkClick r:id="rId7"/>
              </a:rPr>
              <a:t>9008420</a:t>
            </a:r>
            <a:r>
              <a:rPr lang="en-US" sz="1100" dirty="0" smtClean="0">
                <a:solidFill>
                  <a:schemeClr val="accent1"/>
                </a:solidFill>
              </a:rPr>
              <a:t> </a:t>
            </a:r>
            <a:endParaRPr lang="en-US" sz="1100" dirty="0">
              <a:solidFill>
                <a:schemeClr val="accent1"/>
              </a:solidFill>
            </a:endParaRPr>
          </a:p>
        </p:txBody>
      </p:sp>
      <p:grpSp>
        <p:nvGrpSpPr>
          <p:cNvPr id="12" name="Group 11"/>
          <p:cNvGrpSpPr/>
          <p:nvPr/>
        </p:nvGrpSpPr>
        <p:grpSpPr>
          <a:xfrm>
            <a:off x="4788024" y="3861048"/>
            <a:ext cx="2699861" cy="2174959"/>
            <a:chOff x="6279346" y="3933056"/>
            <a:chExt cx="2699861" cy="2174959"/>
          </a:xfrm>
        </p:grpSpPr>
        <p:pic>
          <p:nvPicPr>
            <p:cNvPr id="6" name="Picture 5"/>
            <p:cNvPicPr>
              <a:picLocks noChangeAspect="1"/>
            </p:cNvPicPr>
            <p:nvPr/>
          </p:nvPicPr>
          <p:blipFill>
            <a:blip r:embed="rId8"/>
            <a:stretch>
              <a:fillRect/>
            </a:stretch>
          </p:blipFill>
          <p:spPr>
            <a:xfrm>
              <a:off x="6279346" y="3933056"/>
              <a:ext cx="1747797" cy="1562736"/>
            </a:xfrm>
            <a:prstGeom prst="rect">
              <a:avLst/>
            </a:prstGeom>
          </p:spPr>
        </p:pic>
        <p:pic>
          <p:nvPicPr>
            <p:cNvPr id="5" name="Picture 4"/>
            <p:cNvPicPr>
              <a:picLocks noChangeAspect="1"/>
            </p:cNvPicPr>
            <p:nvPr/>
          </p:nvPicPr>
          <p:blipFill>
            <a:blip r:embed="rId9"/>
            <a:stretch>
              <a:fillRect/>
            </a:stretch>
          </p:blipFill>
          <p:spPr>
            <a:xfrm>
              <a:off x="7308304" y="4437112"/>
              <a:ext cx="1670903" cy="1670903"/>
            </a:xfrm>
            <a:prstGeom prst="rect">
              <a:avLst/>
            </a:prstGeom>
          </p:spPr>
        </p:pic>
      </p:gr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38647" y="1541925"/>
            <a:ext cx="1395304" cy="1348755"/>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5616" y="2221652"/>
            <a:ext cx="730938" cy="706533"/>
          </a:xfrm>
          <a:prstGeom prst="rect">
            <a:avLst/>
          </a:prstGeom>
        </p:spPr>
      </p:pic>
      <p:sp>
        <p:nvSpPr>
          <p:cNvPr id="11" name="TextBox 10"/>
          <p:cNvSpPr txBox="1"/>
          <p:nvPr/>
        </p:nvSpPr>
        <p:spPr>
          <a:xfrm>
            <a:off x="4636918" y="2958043"/>
            <a:ext cx="2095322" cy="830997"/>
          </a:xfrm>
          <a:prstGeom prst="rect">
            <a:avLst/>
          </a:prstGeom>
          <a:noFill/>
        </p:spPr>
        <p:txBody>
          <a:bodyPr wrap="none" rtlCol="0">
            <a:spAutoFit/>
          </a:bodyPr>
          <a:lstStyle/>
          <a:p>
            <a:pPr algn="r"/>
            <a:r>
              <a:rPr lang="en-US" dirty="0" smtClean="0">
                <a:latin typeface="American Typewriter"/>
                <a:cs typeface="American Typewriter"/>
              </a:rPr>
              <a:t>Network </a:t>
            </a:r>
          </a:p>
          <a:p>
            <a:pPr algn="r"/>
            <a:r>
              <a:rPr lang="en-US" dirty="0" smtClean="0">
                <a:latin typeface="American Typewriter"/>
                <a:cs typeface="American Typewriter"/>
              </a:rPr>
              <a:t>communities</a:t>
            </a:r>
            <a:endParaRPr lang="en-US" dirty="0">
              <a:latin typeface="American Typewriter"/>
              <a:cs typeface="American Typewriter"/>
            </a:endParaRPr>
          </a:p>
        </p:txBody>
      </p:sp>
      <p:sp>
        <p:nvSpPr>
          <p:cNvPr id="13" name="TextBox 12"/>
          <p:cNvSpPr txBox="1"/>
          <p:nvPr/>
        </p:nvSpPr>
        <p:spPr>
          <a:xfrm>
            <a:off x="1043608" y="1573580"/>
            <a:ext cx="959739" cy="400110"/>
          </a:xfrm>
          <a:prstGeom prst="rect">
            <a:avLst/>
          </a:prstGeom>
          <a:noFill/>
        </p:spPr>
        <p:txBody>
          <a:bodyPr wrap="none" rtlCol="0">
            <a:spAutoFit/>
          </a:bodyPr>
          <a:lstStyle/>
          <a:p>
            <a:r>
              <a:rPr lang="en-US" sz="2000" dirty="0" smtClean="0">
                <a:solidFill>
                  <a:schemeClr val="tx2">
                    <a:lumMod val="75000"/>
                  </a:schemeClr>
                </a:solidFill>
                <a:latin typeface="American Typewriter"/>
                <a:cs typeface="American Typewriter"/>
              </a:rPr>
              <a:t>Motifs</a:t>
            </a:r>
            <a:endParaRPr lang="en-US" sz="2000" dirty="0">
              <a:solidFill>
                <a:schemeClr val="tx2">
                  <a:lumMod val="75000"/>
                </a:schemeClr>
              </a:solidFill>
              <a:latin typeface="American Typewriter"/>
              <a:cs typeface="American Typewriter"/>
            </a:endParaRPr>
          </a:p>
        </p:txBody>
      </p:sp>
      <p:sp>
        <p:nvSpPr>
          <p:cNvPr id="14" name="TextBox 13"/>
          <p:cNvSpPr txBox="1"/>
          <p:nvPr/>
        </p:nvSpPr>
        <p:spPr>
          <a:xfrm>
            <a:off x="2051720" y="3342125"/>
            <a:ext cx="1068999" cy="400110"/>
          </a:xfrm>
          <a:prstGeom prst="rect">
            <a:avLst/>
          </a:prstGeom>
          <a:noFill/>
        </p:spPr>
        <p:txBody>
          <a:bodyPr wrap="none" rtlCol="0">
            <a:spAutoFit/>
          </a:bodyPr>
          <a:lstStyle/>
          <a:p>
            <a:r>
              <a:rPr lang="en-US" sz="2000" dirty="0" smtClean="0">
                <a:solidFill>
                  <a:schemeClr val="tx2">
                    <a:lumMod val="75000"/>
                  </a:schemeClr>
                </a:solidFill>
                <a:latin typeface="American Typewriter"/>
                <a:cs typeface="American Typewriter"/>
              </a:rPr>
              <a:t>Cliques</a:t>
            </a:r>
            <a:endParaRPr lang="en-US" sz="2000" dirty="0">
              <a:solidFill>
                <a:schemeClr val="tx2">
                  <a:lumMod val="75000"/>
                </a:schemeClr>
              </a:solidFill>
              <a:latin typeface="American Typewriter"/>
              <a:cs typeface="American Typewriter"/>
            </a:endParaRPr>
          </a:p>
        </p:txBody>
      </p:sp>
      <p:sp>
        <p:nvSpPr>
          <p:cNvPr id="15" name="TextBox 14"/>
          <p:cNvSpPr txBox="1"/>
          <p:nvPr/>
        </p:nvSpPr>
        <p:spPr>
          <a:xfrm>
            <a:off x="7452320" y="4797152"/>
            <a:ext cx="1473978" cy="707886"/>
          </a:xfrm>
          <a:prstGeom prst="rect">
            <a:avLst/>
          </a:prstGeom>
          <a:noFill/>
        </p:spPr>
        <p:txBody>
          <a:bodyPr wrap="none" rtlCol="0">
            <a:spAutoFit/>
          </a:bodyPr>
          <a:lstStyle/>
          <a:p>
            <a:r>
              <a:rPr lang="en-US" sz="2000" dirty="0" smtClean="0">
                <a:solidFill>
                  <a:schemeClr val="tx2">
                    <a:lumMod val="75000"/>
                  </a:schemeClr>
                </a:solidFill>
                <a:latin typeface="American Typewriter"/>
                <a:cs typeface="American Typewriter"/>
              </a:rPr>
              <a:t>Protein </a:t>
            </a:r>
          </a:p>
          <a:p>
            <a:r>
              <a:rPr lang="en-US" sz="2000" dirty="0" smtClean="0">
                <a:solidFill>
                  <a:schemeClr val="tx2">
                    <a:lumMod val="75000"/>
                  </a:schemeClr>
                </a:solidFill>
                <a:latin typeface="American Typewriter"/>
                <a:cs typeface="American Typewriter"/>
              </a:rPr>
              <a:t>complexes</a:t>
            </a:r>
            <a:endParaRPr lang="en-US" sz="2000" dirty="0">
              <a:solidFill>
                <a:schemeClr val="tx2">
                  <a:lumMod val="75000"/>
                </a:schemeClr>
              </a:solidFill>
              <a:latin typeface="American Typewriter"/>
              <a:cs typeface="American Typewriter"/>
            </a:endParaRPr>
          </a:p>
        </p:txBody>
      </p:sp>
      <p:sp>
        <p:nvSpPr>
          <p:cNvPr id="16" name="Rectangle 2"/>
          <p:cNvSpPr txBox="1">
            <a:spLocks noChangeArrowheads="1"/>
          </p:cNvSpPr>
          <p:nvPr/>
        </p:nvSpPr>
        <p:spPr>
          <a:xfrm>
            <a:off x="179512" y="116632"/>
            <a:ext cx="8928992"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0" hangingPunct="0"/>
            <a:r>
              <a:rPr lang="en-US" sz="3200" dirty="0" smtClean="0">
                <a:solidFill>
                  <a:srgbClr val="72AD46"/>
                </a:solidFill>
                <a:latin typeface="Arial" panose="020B0604020202020204" pitchFamily="34" charset="0"/>
                <a:cs typeface="Arial" pitchFamily="34" charset="0"/>
              </a:rPr>
              <a:t>Properties of PPI networks: communities</a:t>
            </a:r>
            <a:endParaRPr lang="en-US" sz="3200" dirty="0">
              <a:solidFill>
                <a:srgbClr val="72AD46"/>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15062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816" y="1534240"/>
            <a:ext cx="5123688" cy="5279136"/>
          </a:xfrm>
          <a:prstGeom prst="rect">
            <a:avLst/>
          </a:prstGeom>
        </p:spPr>
      </p:pic>
      <p:sp>
        <p:nvSpPr>
          <p:cNvPr id="9220" name="Rectangle 3"/>
          <p:cNvSpPr>
            <a:spLocks noGrp="1" noChangeArrowheads="1"/>
          </p:cNvSpPr>
          <p:nvPr>
            <p:ph type="body" idx="1"/>
          </p:nvPr>
        </p:nvSpPr>
        <p:spPr>
          <a:xfrm>
            <a:off x="35496" y="692696"/>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spcBef>
                <a:spcPct val="0"/>
              </a:spcBef>
            </a:pPr>
            <a:r>
              <a:rPr lang="en-US" sz="1600" dirty="0" smtClean="0">
                <a:latin typeface="Arial" panose="020B0604020202020204" pitchFamily="34" charset="0"/>
                <a:ea typeface="Geneva"/>
                <a:cs typeface="Arial" panose="020B0604020202020204" pitchFamily="34" charset="0"/>
              </a:rPr>
              <a:t>Transitivity</a:t>
            </a:r>
            <a:r>
              <a:rPr lang="en-US" sz="1600" dirty="0">
                <a:latin typeface="Arial" panose="020B0604020202020204" pitchFamily="34" charset="0"/>
                <a:ea typeface="Geneva"/>
                <a:cs typeface="Arial" panose="020B0604020202020204" pitchFamily="34" charset="0"/>
              </a:rPr>
              <a:t>/ Clustering - A network shows clustering if the probability of pair of nodes being adjacent is higher when the two nodes have a common </a:t>
            </a:r>
            <a:r>
              <a:rPr lang="en-US" sz="1600" dirty="0" smtClean="0">
                <a:latin typeface="Arial" panose="020B0604020202020204" pitchFamily="34" charset="0"/>
                <a:ea typeface="Geneva"/>
                <a:cs typeface="Arial" panose="020B0604020202020204" pitchFamily="34" charset="0"/>
              </a:rPr>
              <a:t>neighbor.</a:t>
            </a:r>
            <a:endParaRPr lang="en-US" sz="1600" dirty="0">
              <a:latin typeface="Arial" panose="020B0604020202020204" pitchFamily="34" charset="0"/>
              <a:ea typeface="Geneva"/>
              <a:cs typeface="Arial" panose="020B0604020202020204" pitchFamily="34" charset="0"/>
            </a:endParaRPr>
          </a:p>
        </p:txBody>
      </p:sp>
      <p:sp>
        <p:nvSpPr>
          <p:cNvPr id="3" name="Rectangle 2"/>
          <p:cNvSpPr/>
          <p:nvPr/>
        </p:nvSpPr>
        <p:spPr>
          <a:xfrm>
            <a:off x="35496" y="1397094"/>
            <a:ext cx="2502024" cy="1815882"/>
          </a:xfrm>
          <a:prstGeom prst="rect">
            <a:avLst/>
          </a:prstGeom>
          <a:noFill/>
          <a:ln>
            <a:noFill/>
          </a:ln>
        </p:spPr>
        <p:txBody>
          <a:bodyPr vert="horz" wrap="square" lIns="91440" tIns="45720" rIns="91440" bIns="45720" numCol="1" anchor="t" anchorCtr="0" compatLnSpc="1">
            <a:prstTxWarp prst="textNoShape">
              <a:avLst/>
            </a:prstTxWarp>
            <a:spAutoFit/>
          </a:bodyPr>
          <a:lstStyle/>
          <a:p>
            <a:pPr marL="342900" indent="-342900">
              <a:buFont typeface="Arial" pitchFamily="34" charset="0"/>
              <a:buChar char="•"/>
            </a:pPr>
            <a:r>
              <a:rPr lang="en-US" sz="1600" dirty="0">
                <a:cs typeface="Arial" panose="020B0604020202020204" pitchFamily="34" charset="0"/>
              </a:rPr>
              <a:t>Functions are likely to be carried out in a highly modular manner.</a:t>
            </a:r>
          </a:p>
          <a:p>
            <a:pPr marL="342900" indent="-342900">
              <a:buFont typeface="Arial" pitchFamily="34" charset="0"/>
              <a:buChar char="•"/>
            </a:pPr>
            <a:endParaRPr lang="en-US" sz="1600" dirty="0">
              <a:cs typeface="Arial" panose="020B0604020202020204" pitchFamily="34" charset="0"/>
            </a:endParaRPr>
          </a:p>
          <a:p>
            <a:pPr marL="342900" indent="-342900">
              <a:buFont typeface="Arial" pitchFamily="34" charset="0"/>
              <a:buChar char="•"/>
            </a:pPr>
            <a:r>
              <a:rPr lang="en-US" sz="1600" dirty="0">
                <a:cs typeface="Arial" panose="020B0604020202020204" pitchFamily="34" charset="0"/>
              </a:rPr>
              <a:t>High clustering =&gt; High modularity</a:t>
            </a:r>
          </a:p>
        </p:txBody>
      </p:sp>
      <p:sp>
        <p:nvSpPr>
          <p:cNvPr id="4" name="TextBox 3"/>
          <p:cNvSpPr txBox="1"/>
          <p:nvPr/>
        </p:nvSpPr>
        <p:spPr>
          <a:xfrm>
            <a:off x="2753544" y="1390020"/>
            <a:ext cx="3456384" cy="830997"/>
          </a:xfrm>
          <a:prstGeom prst="rect">
            <a:avLst/>
          </a:prstGeom>
          <a:noFill/>
        </p:spPr>
        <p:txBody>
          <a:bodyPr wrap="square" rtlCol="0">
            <a:spAutoFit/>
          </a:bodyPr>
          <a:lstStyle/>
          <a:p>
            <a:r>
              <a:rPr lang="en-GB" b="1" dirty="0" smtClean="0">
                <a:solidFill>
                  <a:schemeClr val="accent5">
                    <a:lumMod val="75000"/>
                  </a:schemeClr>
                </a:solidFill>
              </a:rPr>
              <a:t>Ubiquitin-proteasome system network</a:t>
            </a:r>
            <a:endParaRPr lang="en-GB" b="1" dirty="0">
              <a:solidFill>
                <a:schemeClr val="accent5">
                  <a:lumMod val="75000"/>
                </a:schemeClr>
              </a:solidFill>
            </a:endParaRPr>
          </a:p>
        </p:txBody>
      </p:sp>
      <p:sp>
        <p:nvSpPr>
          <p:cNvPr id="5" name="Rectangle 4"/>
          <p:cNvSpPr/>
          <p:nvPr/>
        </p:nvSpPr>
        <p:spPr>
          <a:xfrm>
            <a:off x="5892290" y="5139774"/>
            <a:ext cx="678516" cy="72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881951"/>
            <a:ext cx="1850398" cy="2515646"/>
          </a:xfrm>
          <a:prstGeom prst="rect">
            <a:avLst/>
          </a:prstGeom>
          <a:ln w="28575">
            <a:solidFill>
              <a:srgbClr val="FF0000"/>
            </a:solidFill>
          </a:ln>
        </p:spPr>
      </p:pic>
      <p:cxnSp>
        <p:nvCxnSpPr>
          <p:cNvPr id="8" name="Straight Connector 7"/>
          <p:cNvCxnSpPr/>
          <p:nvPr/>
        </p:nvCxnSpPr>
        <p:spPr>
          <a:xfrm>
            <a:off x="2677982" y="3881951"/>
            <a:ext cx="3892824" cy="125782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677982" y="5859854"/>
            <a:ext cx="3214308" cy="53774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4844" y="3394349"/>
            <a:ext cx="3024336" cy="461665"/>
          </a:xfrm>
          <a:prstGeom prst="rect">
            <a:avLst/>
          </a:prstGeom>
          <a:noFill/>
        </p:spPr>
        <p:txBody>
          <a:bodyPr wrap="square" rtlCol="0">
            <a:spAutoFit/>
          </a:bodyPr>
          <a:lstStyle/>
          <a:p>
            <a:pPr algn="ctr"/>
            <a:r>
              <a:rPr lang="en-GB" b="1" dirty="0" smtClean="0">
                <a:solidFill>
                  <a:schemeClr val="accent5">
                    <a:lumMod val="75000"/>
                  </a:schemeClr>
                </a:solidFill>
              </a:rPr>
              <a:t>Proteasome cluster</a:t>
            </a:r>
            <a:endParaRPr lang="en-GB" b="1" dirty="0">
              <a:solidFill>
                <a:schemeClr val="accent5">
                  <a:lumMod val="75000"/>
                </a:schemeClr>
              </a:solidFill>
            </a:endParaRPr>
          </a:p>
        </p:txBody>
      </p:sp>
      <p:sp>
        <p:nvSpPr>
          <p:cNvPr id="13" name="Rectangle 2"/>
          <p:cNvSpPr txBox="1">
            <a:spLocks noChangeArrowheads="1"/>
          </p:cNvSpPr>
          <p:nvPr/>
        </p:nvSpPr>
        <p:spPr>
          <a:xfrm>
            <a:off x="179512" y="116632"/>
            <a:ext cx="8928992"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0" hangingPunct="0"/>
            <a:r>
              <a:rPr lang="en-US" sz="3200" dirty="0" smtClean="0">
                <a:solidFill>
                  <a:srgbClr val="72AD46"/>
                </a:solidFill>
                <a:latin typeface="Arial" panose="020B0604020202020204" pitchFamily="34" charset="0"/>
                <a:cs typeface="Arial" pitchFamily="34" charset="0"/>
              </a:rPr>
              <a:t>Properties of PPI networks: clustering analysis</a:t>
            </a:r>
            <a:endParaRPr lang="en-US" sz="3200" dirty="0">
              <a:solidFill>
                <a:srgbClr val="72AD46"/>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39002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fade">
                                      <p:cBhvr>
                                        <p:cTn id="7" dur="500"/>
                                        <p:tgtEl>
                                          <p:spTgt spid="922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2" presetClass="entr" presetSubtype="2"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par>
                                <p:cTn id="32" presetID="22" presetClass="entr" presetSubtype="2"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par>
                                <p:cTn id="35" presetID="22" presetClass="entr" presetSubtype="2"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right)">
                                      <p:cBhvr>
                                        <p:cTn id="37" dur="500"/>
                                        <p:tgtEl>
                                          <p:spTgt spid="6"/>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P spid="3" grpId="0" build="p"/>
      <p:bldP spid="4" grpId="0"/>
      <p:bldP spid="5" grpId="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Arrow Connector 70"/>
          <p:cNvCxnSpPr/>
          <p:nvPr/>
        </p:nvCxnSpPr>
        <p:spPr>
          <a:xfrm flipH="1">
            <a:off x="3311860" y="2736424"/>
            <a:ext cx="2298803" cy="1422748"/>
          </a:xfrm>
          <a:prstGeom prst="straightConnector1">
            <a:avLst/>
          </a:prstGeom>
          <a:ln w="76200" cap="sq">
            <a:solidFill>
              <a:schemeClr val="accent3">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699793" y="2124785"/>
            <a:ext cx="1224135" cy="1592247"/>
          </a:xfrm>
          <a:prstGeom prst="straightConnector1">
            <a:avLst/>
          </a:prstGeom>
          <a:ln w="76200" cap="sq">
            <a:solidFill>
              <a:schemeClr val="accent2">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417356" y="2780928"/>
            <a:ext cx="337097" cy="936104"/>
          </a:xfrm>
          <a:prstGeom prst="straightConnector1">
            <a:avLst/>
          </a:prstGeom>
          <a:ln w="76200" cap="sq">
            <a:solidFill>
              <a:schemeClr val="accent1">
                <a:lumMod val="60000"/>
                <a:lumOff val="40000"/>
              </a:schemeClr>
            </a:solidFill>
            <a:round/>
            <a:tailEnd type="triangl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analysis: building a network</a:t>
            </a:r>
          </a:p>
        </p:txBody>
      </p:sp>
      <p:grpSp>
        <p:nvGrpSpPr>
          <p:cNvPr id="9" name="Group 8"/>
          <p:cNvGrpSpPr/>
          <p:nvPr/>
        </p:nvGrpSpPr>
        <p:grpSpPr>
          <a:xfrm>
            <a:off x="351136" y="1199949"/>
            <a:ext cx="2237887" cy="1454456"/>
            <a:chOff x="760267" y="1196752"/>
            <a:chExt cx="2237887" cy="1454456"/>
          </a:xfrm>
        </p:grpSpPr>
        <p:pic>
          <p:nvPicPr>
            <p:cNvPr id="24" name="Picture 10" descr="hp.png"/>
            <p:cNvPicPr>
              <a:picLocks noChangeAspect="1"/>
            </p:cNvPicPr>
            <p:nvPr/>
          </p:nvPicPr>
          <p:blipFill>
            <a:blip r:embed="rId2">
              <a:extLst>
                <a:ext uri="{28A0092B-C50C-407E-A947-70E740481C1C}">
                  <a14:useLocalDpi xmlns:a14="http://schemas.microsoft.com/office/drawing/2010/main" val="0"/>
                </a:ext>
              </a:extLst>
            </a:blip>
            <a:srcRect l="9921" t="9644" r="14175"/>
            <a:stretch>
              <a:fillRect/>
            </a:stretch>
          </p:blipFill>
          <p:spPr bwMode="auto">
            <a:xfrm>
              <a:off x="791683" y="2158341"/>
              <a:ext cx="509230" cy="445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3637" y="1359292"/>
              <a:ext cx="932166" cy="4268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67" y="1196752"/>
              <a:ext cx="654218" cy="751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7" descr="UbiqFireOut.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7376" y="1895157"/>
              <a:ext cx="920540" cy="452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1" descr="protein machine.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79895" y="1802160"/>
              <a:ext cx="818259" cy="818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9" descr="High-Throughput1.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51060" y="2264142"/>
              <a:ext cx="612524" cy="387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TextBox 2"/>
          <p:cNvSpPr txBox="1"/>
          <p:nvPr/>
        </p:nvSpPr>
        <p:spPr>
          <a:xfrm>
            <a:off x="539552" y="2924944"/>
            <a:ext cx="1814920" cy="338554"/>
          </a:xfrm>
          <a:prstGeom prst="rect">
            <a:avLst/>
          </a:prstGeom>
          <a:noFill/>
        </p:spPr>
        <p:txBody>
          <a:bodyPr wrap="none" rtlCol="0">
            <a:spAutoFit/>
          </a:bodyPr>
          <a:lstStyle/>
          <a:p>
            <a:r>
              <a:rPr lang="en-GB" sz="1600" dirty="0" smtClean="0">
                <a:cs typeface="Arial" panose="020B0604020202020204" pitchFamily="34" charset="0"/>
              </a:rPr>
              <a:t>experimental data</a:t>
            </a:r>
            <a:endParaRPr lang="en-GB" sz="1600" dirty="0">
              <a:cs typeface="Arial" panose="020B0604020202020204" pitchFamily="34" charset="0"/>
            </a:endParaRPr>
          </a:p>
        </p:txBody>
      </p:sp>
      <p:grpSp>
        <p:nvGrpSpPr>
          <p:cNvPr id="27" name="Group 26"/>
          <p:cNvGrpSpPr/>
          <p:nvPr/>
        </p:nvGrpSpPr>
        <p:grpSpPr>
          <a:xfrm>
            <a:off x="3564334" y="912787"/>
            <a:ext cx="2015332" cy="1120578"/>
            <a:chOff x="3604517" y="830325"/>
            <a:chExt cx="2015332" cy="1120578"/>
          </a:xfrm>
        </p:grpSpPr>
        <p:pic>
          <p:nvPicPr>
            <p:cNvPr id="34" name="Picture 2" descr="http://www.imexconsortium.org/sites/imexconsortium.org/themes/inove/images/imex_dip_s.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4517" y="871556"/>
              <a:ext cx="1047849" cy="476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 descr="http://www.imexconsortium.org/sites/imexconsortium.org/themes/inove/images/imex_intact_s.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830325"/>
              <a:ext cx="1047849" cy="476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4" descr="http://www.imexconsortium.org/sites/imexconsortium.org/themes/inove/images/imex_mint_s.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9896" y="1474698"/>
              <a:ext cx="1047849" cy="476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48" name="Group 2047"/>
          <p:cNvGrpSpPr/>
          <p:nvPr/>
        </p:nvGrpSpPr>
        <p:grpSpPr>
          <a:xfrm>
            <a:off x="5750535" y="1738960"/>
            <a:ext cx="2431492" cy="839904"/>
            <a:chOff x="6389082" y="908720"/>
            <a:chExt cx="2431492" cy="839904"/>
          </a:xfrm>
        </p:grpSpPr>
        <p:pic>
          <p:nvPicPr>
            <p:cNvPr id="42" name="Picture 13" descr="aphid.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40352" y="1268760"/>
              <a:ext cx="1080222" cy="428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1" name="Group 50"/>
            <p:cNvGrpSpPr>
              <a:grpSpLocks noChangeAspect="1"/>
            </p:cNvGrpSpPr>
            <p:nvPr/>
          </p:nvGrpSpPr>
          <p:grpSpPr>
            <a:xfrm>
              <a:off x="6852099" y="908720"/>
              <a:ext cx="1320351" cy="268388"/>
              <a:chOff x="941999" y="4288780"/>
              <a:chExt cx="1615166" cy="328315"/>
            </a:xfrm>
          </p:grpSpPr>
          <p:pic>
            <p:nvPicPr>
              <p:cNvPr id="52"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1999" y="4289822"/>
                <a:ext cx="326231" cy="326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3"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63218" y="4288780"/>
                <a:ext cx="1293947" cy="3283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24578" name="Picture 2" descr="unihi-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89082" y="1340768"/>
              <a:ext cx="1207254" cy="40785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5" name="TextBox 54"/>
          <p:cNvSpPr txBox="1"/>
          <p:nvPr/>
        </p:nvSpPr>
        <p:spPr>
          <a:xfrm>
            <a:off x="3016468" y="2378860"/>
            <a:ext cx="1872629" cy="338554"/>
          </a:xfrm>
          <a:prstGeom prst="rect">
            <a:avLst/>
          </a:prstGeom>
          <a:noFill/>
        </p:spPr>
        <p:txBody>
          <a:bodyPr wrap="none" rtlCol="0">
            <a:spAutoFit/>
          </a:bodyPr>
          <a:lstStyle/>
          <a:p>
            <a:r>
              <a:rPr lang="en-GB" sz="1600" dirty="0" smtClean="0">
                <a:cs typeface="Arial" panose="020B0604020202020204" pitchFamily="34" charset="0"/>
              </a:rPr>
              <a:t>primary databases</a:t>
            </a:r>
            <a:endParaRPr lang="en-GB" sz="1600" dirty="0">
              <a:cs typeface="Arial" panose="020B0604020202020204" pitchFamily="34" charset="0"/>
            </a:endParaRPr>
          </a:p>
        </p:txBody>
      </p:sp>
      <p:sp>
        <p:nvSpPr>
          <p:cNvPr id="56" name="TextBox 55"/>
          <p:cNvSpPr txBox="1"/>
          <p:nvPr/>
        </p:nvSpPr>
        <p:spPr>
          <a:xfrm>
            <a:off x="4009425" y="3094221"/>
            <a:ext cx="2196274" cy="584775"/>
          </a:xfrm>
          <a:prstGeom prst="rect">
            <a:avLst/>
          </a:prstGeom>
          <a:noFill/>
        </p:spPr>
        <p:txBody>
          <a:bodyPr wrap="square" rtlCol="0">
            <a:spAutoFit/>
          </a:bodyPr>
          <a:lstStyle/>
          <a:p>
            <a:pPr algn="ctr"/>
            <a:r>
              <a:rPr lang="en-GB" sz="1600" dirty="0" smtClean="0">
                <a:cs typeface="Arial" panose="020B0604020202020204" pitchFamily="34" charset="0"/>
              </a:rPr>
              <a:t>meta-databases and predictive databases</a:t>
            </a:r>
            <a:endParaRPr lang="en-GB" sz="1600" dirty="0">
              <a:cs typeface="Arial" panose="020B0604020202020204" pitchFamily="34" charset="0"/>
            </a:endParaRPr>
          </a:p>
        </p:txBody>
      </p:sp>
      <p:pic>
        <p:nvPicPr>
          <p:cNvPr id="58"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552" y="3933056"/>
            <a:ext cx="2893304" cy="257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68" name="TextBox 2067"/>
          <p:cNvSpPr txBox="1"/>
          <p:nvPr/>
        </p:nvSpPr>
        <p:spPr>
          <a:xfrm>
            <a:off x="4612183" y="3856980"/>
            <a:ext cx="3920257" cy="2308324"/>
          </a:xfrm>
          <a:prstGeom prst="rect">
            <a:avLst/>
          </a:prstGeom>
          <a:solidFill>
            <a:srgbClr val="FFCC66"/>
          </a:solidFill>
        </p:spPr>
        <p:txBody>
          <a:bodyPr wrap="square" rtlCol="0">
            <a:spAutoFit/>
          </a:bodyPr>
          <a:lstStyle/>
          <a:p>
            <a:pPr algn="ctr"/>
            <a:r>
              <a:rPr lang="en-GB" b="1" dirty="0" smtClean="0">
                <a:solidFill>
                  <a:schemeClr val="accent2">
                    <a:lumMod val="50000"/>
                  </a:schemeClr>
                </a:solidFill>
                <a:cs typeface="Arial" panose="020B0604020202020204" pitchFamily="34" charset="0"/>
              </a:rPr>
              <a:t>Challenges: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Identifiers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Redundancies</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Selection of the data</a:t>
            </a:r>
          </a:p>
          <a:p>
            <a:pPr marL="800100" lvl="1" indent="-342900">
              <a:buFont typeface="Wingdings" pitchFamily="2" charset="2"/>
              <a:buChar char="ü"/>
            </a:pPr>
            <a:r>
              <a:rPr lang="en-GB" sz="2000" dirty="0" smtClean="0">
                <a:solidFill>
                  <a:schemeClr val="accent2">
                    <a:lumMod val="50000"/>
                  </a:schemeClr>
                </a:solidFill>
                <a:cs typeface="Arial" panose="020B0604020202020204" pitchFamily="34" charset="0"/>
              </a:rPr>
              <a:t>Type</a:t>
            </a:r>
          </a:p>
          <a:p>
            <a:pPr marL="800100" lvl="1" indent="-342900">
              <a:buFont typeface="Wingdings" pitchFamily="2" charset="2"/>
              <a:buChar char="ü"/>
            </a:pPr>
            <a:r>
              <a:rPr lang="en-GB" sz="2000" dirty="0" smtClean="0">
                <a:solidFill>
                  <a:schemeClr val="accent2">
                    <a:lumMod val="50000"/>
                  </a:schemeClr>
                </a:solidFill>
                <a:cs typeface="Arial" panose="020B0604020202020204" pitchFamily="34" charset="0"/>
              </a:rPr>
              <a:t>Quality</a:t>
            </a:r>
          </a:p>
          <a:p>
            <a:pPr marL="342900" indent="-342900">
              <a:buFont typeface="Arial" pitchFamily="34" charset="0"/>
              <a:buChar char="•"/>
            </a:pPr>
            <a:r>
              <a:rPr lang="en-GB" sz="2000" dirty="0" smtClean="0">
                <a:solidFill>
                  <a:schemeClr val="accent2">
                    <a:lumMod val="50000"/>
                  </a:schemeClr>
                </a:solidFill>
                <a:cs typeface="Arial" panose="020B0604020202020204" pitchFamily="34" charset="0"/>
              </a:rPr>
              <a:t>Mapping external information</a:t>
            </a:r>
            <a:endParaRPr lang="en-GB" sz="2000" dirty="0">
              <a:solidFill>
                <a:schemeClr val="accent2">
                  <a:lumMod val="50000"/>
                </a:schemeClr>
              </a:solidFill>
              <a:cs typeface="Arial" panose="020B0604020202020204" pitchFamily="34" charset="0"/>
            </a:endParaRPr>
          </a:p>
        </p:txBody>
      </p:sp>
    </p:spTree>
    <p:extLst>
      <p:ext uri="{BB962C8B-B14F-4D97-AF65-F5344CB8AC3E}">
        <p14:creationId xmlns:p14="http://schemas.microsoft.com/office/powerpoint/2010/main" val="101200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8"/>
                                        </p:tgtEl>
                                        <p:attrNameLst>
                                          <p:attrName>style.visibility</p:attrName>
                                        </p:attrNameLst>
                                      </p:cBhvr>
                                      <p:to>
                                        <p:strVal val="visible"/>
                                      </p:to>
                                    </p:set>
                                    <p:animEffect transition="in" filter="fade">
                                      <p:cBhvr>
                                        <p:cTn id="7" dur="500"/>
                                        <p:tgtEl>
                                          <p:spTgt spid="2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604" y="2387640"/>
            <a:ext cx="2588540" cy="2481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3628400"/>
            <a:ext cx="3365659" cy="3146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453897"/>
            <a:ext cx="2774284" cy="24654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323850" y="115888"/>
            <a:ext cx="8568630"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analysis: </a:t>
            </a:r>
            <a:r>
              <a:rPr lang="en-GB" dirty="0" smtClean="0"/>
              <a:t>building a network (II) filtering </a:t>
            </a:r>
            <a:r>
              <a:rPr lang="en-GB" dirty="0"/>
              <a:t>and enriching your data</a:t>
            </a:r>
          </a:p>
        </p:txBody>
      </p:sp>
      <p:sp>
        <p:nvSpPr>
          <p:cNvPr id="8" name="Line Callout 1 (Accent Bar) 7"/>
          <p:cNvSpPr/>
          <p:nvPr/>
        </p:nvSpPr>
        <p:spPr>
          <a:xfrm flipH="1">
            <a:off x="395536" y="4509120"/>
            <a:ext cx="3168352" cy="2115987"/>
          </a:xfrm>
          <a:prstGeom prst="accentCallout1">
            <a:avLst>
              <a:gd name="adj1" fmla="val 78704"/>
              <a:gd name="adj2" fmla="val -7587"/>
              <a:gd name="adj3" fmla="val 39591"/>
              <a:gd name="adj4" fmla="val -58996"/>
            </a:avLst>
          </a:prstGeom>
          <a:solidFill>
            <a:schemeClr val="accent2">
              <a:lumMod val="20000"/>
              <a:lumOff val="80000"/>
            </a:schemeClr>
          </a:solidFill>
          <a:ln w="38100" cap="sq">
            <a:solidFill>
              <a:schemeClr val="accent2">
                <a:lumMod val="60000"/>
                <a:lumOff val="40000"/>
              </a:schemeClr>
            </a:solidFill>
            <a:roun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smtClean="0">
                <a:solidFill>
                  <a:schemeClr val="accent2">
                    <a:lumMod val="75000"/>
                  </a:schemeClr>
                </a:solidFill>
                <a:latin typeface="Arial" panose="020B0604020202020204" pitchFamily="34" charset="0"/>
                <a:cs typeface="Arial" panose="020B0604020202020204" pitchFamily="34" charset="0"/>
              </a:rPr>
              <a:t>Overlaying external information</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Expression data</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Protein abundance</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Enzymatic assay values</a:t>
            </a:r>
          </a:p>
          <a:p>
            <a:pPr marL="342900" indent="-342900">
              <a:buFont typeface="Arial" pitchFamily="34" charset="0"/>
              <a:buChar char="•"/>
            </a:pPr>
            <a:r>
              <a:rPr lang="en-GB" sz="1800" dirty="0" smtClean="0">
                <a:solidFill>
                  <a:schemeClr val="accent2">
                    <a:lumMod val="75000"/>
                  </a:schemeClr>
                </a:solidFill>
                <a:latin typeface="Arial" panose="020B0604020202020204" pitchFamily="34" charset="0"/>
                <a:cs typeface="Arial" panose="020B0604020202020204" pitchFamily="34" charset="0"/>
              </a:rPr>
              <a:t>...</a:t>
            </a:r>
          </a:p>
        </p:txBody>
      </p:sp>
      <p:sp>
        <p:nvSpPr>
          <p:cNvPr id="14" name="Line Callout 1 (Accent Bar) 13"/>
          <p:cNvSpPr/>
          <p:nvPr/>
        </p:nvSpPr>
        <p:spPr>
          <a:xfrm>
            <a:off x="6156176" y="1245923"/>
            <a:ext cx="2808312" cy="2111069"/>
          </a:xfrm>
          <a:prstGeom prst="accentCallout1">
            <a:avLst>
              <a:gd name="adj1" fmla="val 17107"/>
              <a:gd name="adj2" fmla="val -7587"/>
              <a:gd name="adj3" fmla="val 28237"/>
              <a:gd name="adj4" fmla="val -72220"/>
            </a:avLst>
          </a:prstGeom>
          <a:solidFill>
            <a:schemeClr val="accent1">
              <a:lumMod val="20000"/>
              <a:lumOff val="80000"/>
            </a:schemeClr>
          </a:solidFill>
          <a:ln w="38100" cap="sq">
            <a:solidFill>
              <a:schemeClr val="accent1">
                <a:lumMod val="60000"/>
                <a:lumOff val="40000"/>
              </a:schemeClr>
            </a:solidFill>
            <a:round/>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b="1" dirty="0" smtClean="0">
                <a:solidFill>
                  <a:schemeClr val="accent1">
                    <a:lumMod val="75000"/>
                  </a:schemeClr>
                </a:solidFill>
                <a:latin typeface="Arial" panose="020B0604020202020204" pitchFamily="34" charset="0"/>
                <a:cs typeface="Arial" panose="020B0604020202020204" pitchFamily="34" charset="0"/>
              </a:rPr>
              <a:t>Confidence  filtering</a:t>
            </a:r>
          </a:p>
          <a:p>
            <a:pPr marL="342900" indent="-342900">
              <a:buFont typeface="Arial" pitchFamily="34" charset="0"/>
              <a:buChar char="•"/>
            </a:pPr>
            <a:r>
              <a:rPr lang="en-GB" sz="1800" dirty="0">
                <a:solidFill>
                  <a:schemeClr val="accent1">
                    <a:lumMod val="75000"/>
                  </a:schemeClr>
                </a:solidFill>
                <a:latin typeface="Arial" panose="020B0604020202020204" pitchFamily="34" charset="0"/>
                <a:cs typeface="Arial" panose="020B0604020202020204" pitchFamily="34" charset="0"/>
              </a:rPr>
              <a:t>D</a:t>
            </a:r>
            <a:r>
              <a:rPr lang="en-GB" sz="1800" dirty="0" smtClean="0">
                <a:solidFill>
                  <a:schemeClr val="accent1">
                    <a:lumMod val="75000"/>
                  </a:schemeClr>
                </a:solidFill>
                <a:latin typeface="Arial" panose="020B0604020202020204" pitchFamily="34" charset="0"/>
                <a:cs typeface="Arial" panose="020B0604020202020204" pitchFamily="34" charset="0"/>
              </a:rPr>
              <a:t>etection method</a:t>
            </a:r>
          </a:p>
          <a:p>
            <a:pPr marL="342900" indent="-342900">
              <a:buFont typeface="Arial" pitchFamily="34" charset="0"/>
              <a:buChar char="•"/>
            </a:pPr>
            <a:r>
              <a:rPr lang="en-GB" sz="1800" dirty="0" smtClean="0">
                <a:solidFill>
                  <a:schemeClr val="accent1">
                    <a:lumMod val="75000"/>
                  </a:schemeClr>
                </a:solidFill>
                <a:latin typeface="Arial" panose="020B0604020202020204" pitchFamily="34" charset="0"/>
                <a:cs typeface="Arial" panose="020B0604020202020204" pitchFamily="34" charset="0"/>
              </a:rPr>
              <a:t>Number of publications</a:t>
            </a:r>
          </a:p>
          <a:p>
            <a:pPr marL="342900" indent="-342900">
              <a:buFont typeface="Arial" pitchFamily="34" charset="0"/>
              <a:buChar char="•"/>
            </a:pPr>
            <a:r>
              <a:rPr lang="en-GB" sz="1800" dirty="0">
                <a:solidFill>
                  <a:schemeClr val="accent1">
                    <a:lumMod val="75000"/>
                  </a:schemeClr>
                </a:solidFill>
                <a:latin typeface="Arial" panose="020B0604020202020204" pitchFamily="34" charset="0"/>
                <a:cs typeface="Arial" panose="020B0604020202020204" pitchFamily="34" charset="0"/>
              </a:rPr>
              <a:t>C</a:t>
            </a:r>
            <a:r>
              <a:rPr lang="en-GB" sz="1800" dirty="0" smtClean="0">
                <a:solidFill>
                  <a:schemeClr val="accent1">
                    <a:lumMod val="75000"/>
                  </a:schemeClr>
                </a:solidFill>
                <a:latin typeface="Arial" panose="020B0604020202020204" pitchFamily="34" charset="0"/>
                <a:cs typeface="Arial" panose="020B0604020202020204" pitchFamily="34" charset="0"/>
              </a:rPr>
              <a:t>onfidence score</a:t>
            </a:r>
          </a:p>
          <a:p>
            <a:pPr marL="342900" indent="-342900">
              <a:buFont typeface="Arial" pitchFamily="34" charset="0"/>
              <a:buChar char="•"/>
            </a:pPr>
            <a:r>
              <a:rPr lang="en-GB" sz="1800" dirty="0" smtClean="0">
                <a:solidFill>
                  <a:schemeClr val="accent1">
                    <a:lumMod val="75000"/>
                  </a:schemeClr>
                </a:solidFill>
                <a:latin typeface="Arial" panose="020B0604020202020204" pitchFamily="34" charset="0"/>
                <a:cs typeface="Arial" panose="020B0604020202020204" pitchFamily="34" charset="0"/>
              </a:rPr>
              <a:t>...</a:t>
            </a:r>
            <a:endParaRPr lang="en-GB" sz="1800" dirty="0">
              <a:solidFill>
                <a:schemeClr val="accent1">
                  <a:lumMod val="75000"/>
                </a:schemeClr>
              </a:solidFill>
              <a:latin typeface="Arial" panose="020B0604020202020204" pitchFamily="34" charset="0"/>
              <a:cs typeface="Arial" panose="020B0604020202020204" pitchFamily="34" charset="0"/>
            </a:endParaRPr>
          </a:p>
        </p:txBody>
      </p:sp>
      <p:sp>
        <p:nvSpPr>
          <p:cNvPr id="11" name="Circular Arrow 10"/>
          <p:cNvSpPr/>
          <p:nvPr/>
        </p:nvSpPr>
        <p:spPr>
          <a:xfrm>
            <a:off x="2489492" y="1412776"/>
            <a:ext cx="2226524" cy="2016224"/>
          </a:xfrm>
          <a:prstGeom prst="circularArrow">
            <a:avLst>
              <a:gd name="adj1" fmla="val 6382"/>
              <a:gd name="adj2" fmla="val 1051781"/>
              <a:gd name="adj3" fmla="val 20255097"/>
              <a:gd name="adj4" fmla="val 13710458"/>
              <a:gd name="adj5" fmla="val 1388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panose="020B0604020202020204" pitchFamily="34" charset="0"/>
              <a:cs typeface="Arial" panose="020B0604020202020204" pitchFamily="34" charset="0"/>
            </a:endParaRPr>
          </a:p>
        </p:txBody>
      </p:sp>
      <p:sp>
        <p:nvSpPr>
          <p:cNvPr id="18" name="Circular Arrow 17"/>
          <p:cNvSpPr/>
          <p:nvPr/>
        </p:nvSpPr>
        <p:spPr>
          <a:xfrm rot="3819200" flipV="1">
            <a:off x="4525521" y="3589682"/>
            <a:ext cx="2364154" cy="2086406"/>
          </a:xfrm>
          <a:prstGeom prst="circularArrow">
            <a:avLst>
              <a:gd name="adj1" fmla="val 6382"/>
              <a:gd name="adj2" fmla="val 1165226"/>
              <a:gd name="adj3" fmla="val 20255097"/>
              <a:gd name="adj4" fmla="val 15526567"/>
              <a:gd name="adj5" fmla="val 13881"/>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992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Effect transition="in" filter="fade">
                                      <p:cBhvr>
                                        <p:cTn id="11" dur="500"/>
                                        <p:tgtEl>
                                          <p:spTgt spid="1229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2291"/>
                                        </p:tgtEl>
                                        <p:attrNameLst>
                                          <p:attrName>style.visibility</p:attrName>
                                        </p:attrNameLst>
                                      </p:cBhvr>
                                      <p:to>
                                        <p:strVal val="visible"/>
                                      </p:to>
                                    </p:set>
                                    <p:animEffect transition="in" filter="fade">
                                      <p:cBhvr>
                                        <p:cTn id="24" dur="500"/>
                                        <p:tgtEl>
                                          <p:spTgt spid="12291"/>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1"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5888"/>
            <a:ext cx="8820150" cy="584776"/>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PPIN analysis</a:t>
            </a:r>
            <a:r>
              <a:rPr lang="en-GB" dirty="0"/>
              <a:t>: </a:t>
            </a:r>
            <a:r>
              <a:rPr lang="en-GB" dirty="0" smtClean="0"/>
              <a:t>the issue of confidence</a:t>
            </a:r>
            <a:endParaRPr lang="en-GB" dirty="0"/>
          </a:p>
        </p:txBody>
      </p:sp>
      <p:pic>
        <p:nvPicPr>
          <p:cNvPr id="2" name="Picture 1"/>
          <p:cNvPicPr>
            <a:picLocks noChangeAspect="1"/>
          </p:cNvPicPr>
          <p:nvPr/>
        </p:nvPicPr>
        <p:blipFill>
          <a:blip r:embed="rId3"/>
          <a:stretch>
            <a:fillRect/>
          </a:stretch>
        </p:blipFill>
        <p:spPr>
          <a:xfrm>
            <a:off x="790551" y="1311712"/>
            <a:ext cx="7669881" cy="4709576"/>
          </a:xfrm>
          <a:prstGeom prst="rect">
            <a:avLst/>
          </a:prstGeom>
        </p:spPr>
      </p:pic>
      <p:sp>
        <p:nvSpPr>
          <p:cNvPr id="37" name="Rectangle 36"/>
          <p:cNvSpPr/>
          <p:nvPr/>
        </p:nvSpPr>
        <p:spPr>
          <a:xfrm>
            <a:off x="0" y="6596390"/>
            <a:ext cx="8136904" cy="261610"/>
          </a:xfrm>
          <a:prstGeom prst="rect">
            <a:avLst/>
          </a:prstGeom>
          <a:noFill/>
        </p:spPr>
        <p:txBody>
          <a:bodyPr wrap="square" rtlCol="0">
            <a:spAutoFit/>
          </a:bodyPr>
          <a:lstStyle/>
          <a:p>
            <a:r>
              <a:rPr lang="en-GB" sz="1100" dirty="0">
                <a:solidFill>
                  <a:schemeClr val="accent1"/>
                </a:solidFill>
              </a:rPr>
              <a:t>F</a:t>
            </a:r>
            <a:r>
              <a:rPr lang="en-GB" sz="1100" dirty="0" smtClean="0">
                <a:solidFill>
                  <a:schemeClr val="accent1"/>
                </a:solidFill>
              </a:rPr>
              <a:t>igure </a:t>
            </a:r>
            <a:r>
              <a:rPr lang="en-GB" sz="1100" dirty="0">
                <a:solidFill>
                  <a:schemeClr val="accent1"/>
                </a:solidFill>
              </a:rPr>
              <a:t>from </a:t>
            </a:r>
            <a:r>
              <a:rPr lang="en-GB" sz="1100" dirty="0" err="1" smtClean="0">
                <a:solidFill>
                  <a:schemeClr val="accent1"/>
                </a:solidFill>
              </a:rPr>
              <a:t>Villaveces</a:t>
            </a:r>
            <a:r>
              <a:rPr lang="en-GB" sz="1100" dirty="0" smtClean="0">
                <a:solidFill>
                  <a:schemeClr val="accent1"/>
                </a:solidFill>
              </a:rPr>
              <a:t> </a:t>
            </a:r>
            <a:r>
              <a:rPr lang="en-GB" sz="1100" i="1" dirty="0">
                <a:solidFill>
                  <a:schemeClr val="accent1"/>
                </a:solidFill>
              </a:rPr>
              <a:t>et al</a:t>
            </a:r>
            <a:r>
              <a:rPr lang="en-GB" sz="1100" dirty="0">
                <a:solidFill>
                  <a:schemeClr val="accent1"/>
                </a:solidFill>
              </a:rPr>
              <a:t>., 2015, PMID:25652942</a:t>
            </a:r>
            <a:endParaRPr lang="en-GB" sz="1100" dirty="0" smtClean="0">
              <a:solidFill>
                <a:schemeClr val="accent1"/>
              </a:solidFill>
            </a:endParaRPr>
          </a:p>
        </p:txBody>
      </p:sp>
    </p:spTree>
    <p:extLst>
      <p:ext uri="{BB962C8B-B14F-4D97-AF65-F5344CB8AC3E}">
        <p14:creationId xmlns:p14="http://schemas.microsoft.com/office/powerpoint/2010/main" val="91602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116632"/>
            <a:ext cx="7848600" cy="584776"/>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Annotation enrichment </a:t>
            </a:r>
            <a:r>
              <a:rPr lang="en-GB" dirty="0"/>
              <a:t>analysis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258" y="981495"/>
            <a:ext cx="4567771" cy="5399833"/>
          </a:xfrm>
          <a:prstGeom prst="rect">
            <a:avLst/>
          </a:prstGeom>
        </p:spPr>
      </p:pic>
      <p:pic>
        <p:nvPicPr>
          <p:cNvPr id="24" name="Picture 19" descr="reactom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69148" y="3119082"/>
            <a:ext cx="1500918" cy="64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134" y="980728"/>
            <a:ext cx="2914650"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4509120"/>
            <a:ext cx="3243389" cy="1844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3" name="TextBox 32"/>
          <p:cNvSpPr txBox="1"/>
          <p:nvPr/>
        </p:nvSpPr>
        <p:spPr>
          <a:xfrm>
            <a:off x="5118765" y="1805915"/>
            <a:ext cx="3557691" cy="830997"/>
          </a:xfrm>
          <a:prstGeom prst="rect">
            <a:avLst/>
          </a:prstGeom>
          <a:noFill/>
        </p:spPr>
        <p:txBody>
          <a:bodyPr wrap="square" rtlCol="0">
            <a:spAutoFit/>
          </a:bodyPr>
          <a:lstStyle/>
          <a:p>
            <a:pPr algn="ctr"/>
            <a:r>
              <a:rPr lang="en-GB" sz="1600" b="1" dirty="0" smtClean="0">
                <a:solidFill>
                  <a:srgbClr val="00B050"/>
                </a:solidFill>
                <a:latin typeface="American Typewriter"/>
                <a:cs typeface="American Typewriter"/>
              </a:rPr>
              <a:t>GO:0019908</a:t>
            </a:r>
            <a:r>
              <a:rPr lang="en-GB" sz="1600" dirty="0" smtClean="0">
                <a:solidFill>
                  <a:srgbClr val="00B050"/>
                </a:solidFill>
                <a:latin typeface="American Typewriter"/>
                <a:cs typeface="American Typewriter"/>
              </a:rPr>
              <a:t>: </a:t>
            </a:r>
          </a:p>
          <a:p>
            <a:pPr algn="ctr"/>
            <a:r>
              <a:rPr lang="en-GB" sz="1600" dirty="0" smtClean="0">
                <a:solidFill>
                  <a:srgbClr val="00B050"/>
                </a:solidFill>
                <a:latin typeface="American Typewriter"/>
                <a:cs typeface="American Typewriter"/>
              </a:rPr>
              <a:t>nuclear </a:t>
            </a:r>
            <a:r>
              <a:rPr lang="en-GB" sz="1600" dirty="0" err="1">
                <a:solidFill>
                  <a:srgbClr val="00B050"/>
                </a:solidFill>
                <a:latin typeface="American Typewriter"/>
                <a:cs typeface="American Typewriter"/>
              </a:rPr>
              <a:t>cyclin</a:t>
            </a:r>
            <a:r>
              <a:rPr lang="en-GB" sz="1600" dirty="0">
                <a:solidFill>
                  <a:srgbClr val="00B050"/>
                </a:solidFill>
                <a:latin typeface="American Typewriter"/>
                <a:cs typeface="American Typewriter"/>
              </a:rPr>
              <a:t>-dependent protein kinase </a:t>
            </a:r>
            <a:r>
              <a:rPr lang="en-GB" sz="1600" dirty="0" err="1">
                <a:solidFill>
                  <a:srgbClr val="00B050"/>
                </a:solidFill>
                <a:latin typeface="American Typewriter"/>
                <a:cs typeface="American Typewriter"/>
              </a:rPr>
              <a:t>holoenzyme</a:t>
            </a:r>
            <a:r>
              <a:rPr lang="en-GB" sz="1600" dirty="0">
                <a:solidFill>
                  <a:srgbClr val="00B050"/>
                </a:solidFill>
                <a:latin typeface="American Typewriter"/>
                <a:cs typeface="American Typewriter"/>
              </a:rPr>
              <a:t> complex</a:t>
            </a:r>
          </a:p>
        </p:txBody>
      </p:sp>
      <p:sp>
        <p:nvSpPr>
          <p:cNvPr id="34" name="TextBox 33"/>
          <p:cNvSpPr txBox="1"/>
          <p:nvPr/>
        </p:nvSpPr>
        <p:spPr>
          <a:xfrm>
            <a:off x="5193802" y="3824854"/>
            <a:ext cx="3554662" cy="584776"/>
          </a:xfrm>
          <a:prstGeom prst="rect">
            <a:avLst/>
          </a:prstGeom>
          <a:noFill/>
        </p:spPr>
        <p:txBody>
          <a:bodyPr wrap="square" rtlCol="0">
            <a:spAutoFit/>
          </a:bodyPr>
          <a:lstStyle/>
          <a:p>
            <a:pPr algn="ctr"/>
            <a:r>
              <a:rPr lang="en-GB" sz="1600" b="1" dirty="0" smtClean="0">
                <a:solidFill>
                  <a:schemeClr val="accent6">
                    <a:lumMod val="75000"/>
                  </a:schemeClr>
                </a:solidFill>
                <a:latin typeface="American Typewriter"/>
                <a:cs typeface="American Typewriter"/>
              </a:rPr>
              <a:t>REACT_821.2:</a:t>
            </a:r>
            <a:endParaRPr lang="en-GB" sz="1600" dirty="0" smtClean="0">
              <a:solidFill>
                <a:schemeClr val="accent6">
                  <a:lumMod val="75000"/>
                </a:schemeClr>
              </a:solidFill>
              <a:latin typeface="American Typewriter"/>
              <a:cs typeface="American Typewriter"/>
            </a:endParaRPr>
          </a:p>
          <a:p>
            <a:pPr algn="ctr"/>
            <a:r>
              <a:rPr lang="en-GB" sz="1600" dirty="0" err="1" smtClean="0">
                <a:solidFill>
                  <a:schemeClr val="accent6">
                    <a:lumMod val="75000"/>
                  </a:schemeClr>
                </a:solidFill>
                <a:latin typeface="American Typewriter"/>
                <a:cs typeface="American Typewriter"/>
              </a:rPr>
              <a:t>Cyclin</a:t>
            </a:r>
            <a:r>
              <a:rPr lang="en-GB" sz="1600" dirty="0" smtClean="0">
                <a:solidFill>
                  <a:schemeClr val="accent6">
                    <a:lumMod val="75000"/>
                  </a:schemeClr>
                </a:solidFill>
                <a:latin typeface="American Typewriter"/>
                <a:cs typeface="American Typewriter"/>
              </a:rPr>
              <a:t> D associated events in G1</a:t>
            </a:r>
            <a:endParaRPr lang="en-GB" sz="1600" dirty="0">
              <a:solidFill>
                <a:schemeClr val="accent6">
                  <a:lumMod val="75000"/>
                </a:schemeClr>
              </a:solidFill>
              <a:latin typeface="American Typewriter"/>
              <a:cs typeface="American Typewriter"/>
            </a:endParaRPr>
          </a:p>
        </p:txBody>
      </p:sp>
      <p:grpSp>
        <p:nvGrpSpPr>
          <p:cNvPr id="56" name="Group 55"/>
          <p:cNvGrpSpPr/>
          <p:nvPr/>
        </p:nvGrpSpPr>
        <p:grpSpPr>
          <a:xfrm>
            <a:off x="1351109" y="1490402"/>
            <a:ext cx="3839664" cy="2088230"/>
            <a:chOff x="1233363" y="1517885"/>
            <a:chExt cx="3839664" cy="2088230"/>
          </a:xfrm>
        </p:grpSpPr>
        <p:cxnSp>
          <p:nvCxnSpPr>
            <p:cNvPr id="4" name="Straight Arrow Connector 3"/>
            <p:cNvCxnSpPr>
              <a:stCxn id="33" idx="1"/>
            </p:cNvCxnSpPr>
            <p:nvPr/>
          </p:nvCxnSpPr>
          <p:spPr>
            <a:xfrm flipH="1" flipV="1">
              <a:off x="3249587" y="2093949"/>
              <a:ext cx="1823440" cy="44298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1"/>
            </p:cNvCxnSpPr>
            <p:nvPr/>
          </p:nvCxnSpPr>
          <p:spPr>
            <a:xfrm flipH="1">
              <a:off x="2581143" y="2536929"/>
              <a:ext cx="2491884" cy="106918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3" idx="1"/>
            </p:cNvCxnSpPr>
            <p:nvPr/>
          </p:nvCxnSpPr>
          <p:spPr>
            <a:xfrm flipH="1">
              <a:off x="1233363" y="2536929"/>
              <a:ext cx="3839664" cy="106918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3" idx="1"/>
            </p:cNvCxnSpPr>
            <p:nvPr/>
          </p:nvCxnSpPr>
          <p:spPr>
            <a:xfrm flipH="1">
              <a:off x="2961555" y="2536929"/>
              <a:ext cx="2111472" cy="20509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1"/>
            </p:cNvCxnSpPr>
            <p:nvPr/>
          </p:nvCxnSpPr>
          <p:spPr>
            <a:xfrm flipH="1" flipV="1">
              <a:off x="3393603" y="1517885"/>
              <a:ext cx="1679424" cy="101904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351108" y="2205357"/>
            <a:ext cx="3914702" cy="2199917"/>
            <a:chOff x="1233362" y="2232840"/>
            <a:chExt cx="3914702" cy="2199917"/>
          </a:xfrm>
        </p:grpSpPr>
        <p:cxnSp>
          <p:nvCxnSpPr>
            <p:cNvPr id="43" name="Straight Arrow Connector 42"/>
            <p:cNvCxnSpPr>
              <a:stCxn id="34" idx="1"/>
            </p:cNvCxnSpPr>
            <p:nvPr/>
          </p:nvCxnSpPr>
          <p:spPr>
            <a:xfrm flipH="1" flipV="1">
              <a:off x="3176064" y="4409630"/>
              <a:ext cx="1972000" cy="2312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1"/>
            </p:cNvCxnSpPr>
            <p:nvPr/>
          </p:nvCxnSpPr>
          <p:spPr>
            <a:xfrm flipH="1" flipV="1">
              <a:off x="1233362" y="3761558"/>
              <a:ext cx="3914702" cy="671199"/>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4" idx="1"/>
            </p:cNvCxnSpPr>
            <p:nvPr/>
          </p:nvCxnSpPr>
          <p:spPr>
            <a:xfrm flipH="1" flipV="1">
              <a:off x="3249586" y="2232840"/>
              <a:ext cx="1898478" cy="219991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4" idx="1"/>
            </p:cNvCxnSpPr>
            <p:nvPr/>
          </p:nvCxnSpPr>
          <p:spPr>
            <a:xfrm flipH="1" flipV="1">
              <a:off x="2581144" y="3617542"/>
              <a:ext cx="2566920" cy="81521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4" idx="1"/>
            </p:cNvCxnSpPr>
            <p:nvPr/>
          </p:nvCxnSpPr>
          <p:spPr>
            <a:xfrm flipH="1" flipV="1">
              <a:off x="2961554" y="2925190"/>
              <a:ext cx="2186510" cy="150756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480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500"/>
                                        <p:tgtEl>
                                          <p:spTgt spid="1229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right)">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12292"/>
                                        </p:tgtEl>
                                        <p:attrNameLst>
                                          <p:attrName>style.visibility</p:attrName>
                                        </p:attrNameLst>
                                      </p:cBhvr>
                                      <p:to>
                                        <p:strVal val="visible"/>
                                      </p:to>
                                    </p:set>
                                    <p:animEffect transition="in" filter="fade">
                                      <p:cBhvr>
                                        <p:cTn id="28" dur="500"/>
                                        <p:tgtEl>
                                          <p:spTgt spid="12292"/>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right)">
                                      <p:cBhvr>
                                        <p:cTn id="3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1043608" y="1052736"/>
            <a:ext cx="7206952" cy="685800"/>
          </a:xfrm>
        </p:spPr>
        <p:txBody>
          <a:bodyPr/>
          <a:lstStyle/>
          <a:p>
            <a:pPr>
              <a:defRPr/>
            </a:pPr>
            <a:r>
              <a:rPr lang="en-GB" sz="3600">
                <a:latin typeface="HelveticaNeueLT Pro 45 Lt" pitchFamily="34" charset="0"/>
                <a:cs typeface="Arial" pitchFamily="34" charset="0"/>
              </a:rPr>
              <a:t>P</a:t>
            </a:r>
            <a:r>
              <a:rPr lang="en-GB" sz="3600" smtClean="0">
                <a:latin typeface="HelveticaNeueLT Pro 45 Lt" pitchFamily="34" charset="0"/>
                <a:cs typeface="Arial" pitchFamily="34" charset="0"/>
              </a:rPr>
              <a:t>rotein-protein </a:t>
            </a:r>
            <a:r>
              <a:rPr lang="en-GB" sz="3600" dirty="0">
                <a:latin typeface="HelveticaNeueLT Pro 45 Lt" pitchFamily="34" charset="0"/>
                <a:cs typeface="Arial" pitchFamily="34" charset="0"/>
              </a:rPr>
              <a:t>interactions (PPIs</a:t>
            </a:r>
            <a:r>
              <a:rPr lang="en-GB" sz="3600" dirty="0" smtClean="0">
                <a:latin typeface="HelveticaNeueLT Pro 45 Lt" pitchFamily="34" charset="0"/>
                <a:cs typeface="Arial" pitchFamily="34" charset="0"/>
              </a:rPr>
              <a:t>) and PPI databases</a:t>
            </a:r>
            <a:endParaRPr lang="en-US" dirty="0"/>
          </a:p>
        </p:txBody>
      </p:sp>
    </p:spTree>
    <p:extLst>
      <p:ext uri="{BB962C8B-B14F-4D97-AF65-F5344CB8AC3E}">
        <p14:creationId xmlns:p14="http://schemas.microsoft.com/office/powerpoint/2010/main" val="83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entral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4365104"/>
            <a:ext cx="2592288" cy="1885729"/>
          </a:xfrm>
          <a:prstGeom prst="rect">
            <a:avLst/>
          </a:prstGeom>
        </p:spPr>
      </p:pic>
      <p:pic>
        <p:nvPicPr>
          <p:cNvPr id="8" name="Picture 7" descr="sn3_undir_c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208" y="4509120"/>
            <a:ext cx="1397650" cy="1347541"/>
          </a:xfrm>
          <a:prstGeom prst="rect">
            <a:avLst/>
          </a:prstGeom>
        </p:spPr>
      </p:pic>
      <p:pic>
        <p:nvPicPr>
          <p:cNvPr id="9" name="Picture 8" descr="sn2_undir_ex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6521" y="1268760"/>
            <a:ext cx="2969655" cy="2160240"/>
          </a:xfrm>
          <a:prstGeom prst="rect">
            <a:avLst/>
          </a:prstGeom>
        </p:spPr>
      </p:pic>
      <p:pic>
        <p:nvPicPr>
          <p:cNvPr id="3" name="Picture 2" descr="n5_undir_enran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1988840"/>
            <a:ext cx="2880320" cy="2094969"/>
          </a:xfrm>
          <a:prstGeom prst="rect">
            <a:avLst/>
          </a:prstGeom>
        </p:spPr>
      </p:pic>
      <p:sp>
        <p:nvSpPr>
          <p:cNvPr id="12" name="TextBox 11"/>
          <p:cNvSpPr txBox="1"/>
          <p:nvPr/>
        </p:nvSpPr>
        <p:spPr>
          <a:xfrm>
            <a:off x="3419872" y="796642"/>
            <a:ext cx="2352927" cy="400110"/>
          </a:xfrm>
          <a:prstGeom prst="rect">
            <a:avLst/>
          </a:prstGeom>
          <a:noFill/>
        </p:spPr>
        <p:txBody>
          <a:bodyPr wrap="none" rtlCol="0">
            <a:spAutoFit/>
          </a:bodyPr>
          <a:lstStyle>
            <a:defPPr>
              <a:defRPr lang="de-DE"/>
            </a:defPPr>
            <a:lvl1pPr>
              <a:defRPr sz="2000">
                <a:latin typeface="American Typewriter"/>
                <a:cs typeface="American Typewriter"/>
              </a:defRPr>
            </a:lvl1pPr>
          </a:lstStyle>
          <a:p>
            <a:r>
              <a:rPr lang="en-US" dirty="0"/>
              <a:t>Base PPI network</a:t>
            </a:r>
          </a:p>
        </p:txBody>
      </p:sp>
      <p:sp>
        <p:nvSpPr>
          <p:cNvPr id="13" name="TextBox 12"/>
          <p:cNvSpPr txBox="1"/>
          <p:nvPr/>
        </p:nvSpPr>
        <p:spPr>
          <a:xfrm>
            <a:off x="4716016" y="4653136"/>
            <a:ext cx="2016224" cy="707886"/>
          </a:xfrm>
          <a:prstGeom prst="rect">
            <a:avLst/>
          </a:prstGeom>
          <a:noFill/>
        </p:spPr>
        <p:txBody>
          <a:bodyPr wrap="square" rtlCol="0">
            <a:spAutoFit/>
          </a:bodyPr>
          <a:lstStyle>
            <a:defPPr>
              <a:defRPr lang="de-DE"/>
            </a:defPPr>
            <a:lvl1pPr algn="ctr">
              <a:defRPr sz="2000">
                <a:latin typeface="American Typewriter"/>
                <a:cs typeface="American Typewriter"/>
              </a:defRPr>
            </a:lvl1pPr>
          </a:lstStyle>
          <a:p>
            <a:r>
              <a:rPr lang="en-US" dirty="0">
                <a:solidFill>
                  <a:schemeClr val="accent1">
                    <a:lumMod val="75000"/>
                  </a:schemeClr>
                </a:solidFill>
              </a:rPr>
              <a:t>Topological clustering</a:t>
            </a:r>
          </a:p>
        </p:txBody>
      </p:sp>
      <p:sp>
        <p:nvSpPr>
          <p:cNvPr id="14" name="TextBox 13"/>
          <p:cNvSpPr txBox="1"/>
          <p:nvPr/>
        </p:nvSpPr>
        <p:spPr>
          <a:xfrm>
            <a:off x="395536" y="1268760"/>
            <a:ext cx="1944215" cy="707886"/>
          </a:xfrm>
          <a:prstGeom prst="rect">
            <a:avLst/>
          </a:prstGeom>
          <a:noFill/>
        </p:spPr>
        <p:txBody>
          <a:bodyPr wrap="square" rtlCol="0">
            <a:spAutoFit/>
          </a:bodyPr>
          <a:lstStyle>
            <a:defPPr>
              <a:defRPr lang="de-DE"/>
            </a:defPPr>
            <a:lvl1pPr>
              <a:defRPr sz="2000">
                <a:latin typeface="American Typewriter"/>
                <a:cs typeface="American Typewriter"/>
              </a:defRPr>
            </a:lvl1pPr>
          </a:lstStyle>
          <a:p>
            <a:pPr algn="ctr"/>
            <a:r>
              <a:rPr lang="en-US" dirty="0">
                <a:solidFill>
                  <a:schemeClr val="accent1">
                    <a:lumMod val="75000"/>
                  </a:schemeClr>
                </a:solidFill>
              </a:rPr>
              <a:t>Annotation enrichment</a:t>
            </a:r>
          </a:p>
        </p:txBody>
      </p:sp>
      <p:cxnSp>
        <p:nvCxnSpPr>
          <p:cNvPr id="17" name="Straight Arrow Connector 16"/>
          <p:cNvCxnSpPr/>
          <p:nvPr/>
        </p:nvCxnSpPr>
        <p:spPr>
          <a:xfrm>
            <a:off x="5076056" y="3284984"/>
            <a:ext cx="936104" cy="1008112"/>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419872" y="3356992"/>
            <a:ext cx="648072" cy="93610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796136" y="2623257"/>
            <a:ext cx="792088" cy="216024"/>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39552" y="4581128"/>
            <a:ext cx="2016224" cy="707886"/>
          </a:xfrm>
          <a:prstGeom prst="rect">
            <a:avLst/>
          </a:prstGeom>
          <a:noFill/>
        </p:spPr>
        <p:txBody>
          <a:bodyPr wrap="square" rtlCol="0">
            <a:spAutoFit/>
          </a:bodyPr>
          <a:lstStyle>
            <a:defPPr>
              <a:defRPr lang="de-DE"/>
            </a:defPPr>
            <a:lvl1pPr algn="ctr">
              <a:defRPr sz="2000">
                <a:latin typeface="American Typewriter"/>
                <a:cs typeface="American Typewriter"/>
              </a:defRPr>
            </a:lvl1pPr>
          </a:lstStyle>
          <a:p>
            <a:r>
              <a:rPr lang="en-US" dirty="0" smtClean="0">
                <a:solidFill>
                  <a:schemeClr val="accent1">
                    <a:lumMod val="75000"/>
                  </a:schemeClr>
                </a:solidFill>
              </a:rPr>
              <a:t>Centrality analysis</a:t>
            </a:r>
            <a:endParaRPr lang="en-US" dirty="0">
              <a:solidFill>
                <a:schemeClr val="accent1">
                  <a:lumMod val="75000"/>
                </a:schemeClr>
              </a:solidFill>
            </a:endParaRPr>
          </a:p>
        </p:txBody>
      </p:sp>
      <p:cxnSp>
        <p:nvCxnSpPr>
          <p:cNvPr id="23" name="Straight Arrow Connector 22"/>
          <p:cNvCxnSpPr/>
          <p:nvPr/>
        </p:nvCxnSpPr>
        <p:spPr>
          <a:xfrm flipH="1">
            <a:off x="2627784" y="2636912"/>
            <a:ext cx="792088" cy="14401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60232" y="2276872"/>
            <a:ext cx="2520280" cy="1877437"/>
          </a:xfrm>
          <a:prstGeom prst="rect">
            <a:avLst/>
          </a:prstGeom>
          <a:noFill/>
        </p:spPr>
        <p:txBody>
          <a:bodyPr wrap="square" rtlCol="0">
            <a:spAutoFit/>
          </a:bodyPr>
          <a:lstStyle>
            <a:defPPr>
              <a:defRPr lang="de-DE"/>
            </a:defPPr>
            <a:lvl1pPr>
              <a:defRPr sz="2000">
                <a:latin typeface="American Typewriter"/>
                <a:cs typeface="American Typewriter"/>
              </a:defRPr>
            </a:lvl1pPr>
          </a:lstStyle>
          <a:p>
            <a:pPr algn="ctr"/>
            <a:r>
              <a:rPr lang="en-US" dirty="0" smtClean="0">
                <a:solidFill>
                  <a:schemeClr val="accent1">
                    <a:lumMod val="75000"/>
                  </a:schemeClr>
                </a:solidFill>
              </a:rPr>
              <a:t>Others:</a:t>
            </a:r>
          </a:p>
          <a:p>
            <a:pPr marL="342900" indent="-342900">
              <a:buFont typeface="Arial"/>
              <a:buChar char="•"/>
            </a:pPr>
            <a:r>
              <a:rPr lang="en-US" sz="1600" dirty="0" smtClean="0">
                <a:solidFill>
                  <a:schemeClr val="accent1">
                    <a:lumMod val="75000"/>
                  </a:schemeClr>
                </a:solidFill>
              </a:rPr>
              <a:t>Shortest paths</a:t>
            </a:r>
          </a:p>
          <a:p>
            <a:pPr marL="342900" indent="-342900">
              <a:buFont typeface="Arial"/>
              <a:buChar char="•"/>
            </a:pPr>
            <a:r>
              <a:rPr lang="en-US" sz="1600" dirty="0" smtClean="0">
                <a:solidFill>
                  <a:schemeClr val="accent1">
                    <a:lumMod val="75000"/>
                  </a:schemeClr>
                </a:solidFill>
              </a:rPr>
              <a:t>Motif search (directed networks)</a:t>
            </a:r>
          </a:p>
          <a:p>
            <a:pPr marL="342900" indent="-342900">
              <a:buFont typeface="Arial"/>
              <a:buChar char="•"/>
            </a:pPr>
            <a:r>
              <a:rPr lang="en-US" sz="1600" dirty="0" smtClean="0">
                <a:solidFill>
                  <a:schemeClr val="accent1">
                    <a:lumMod val="75000"/>
                  </a:schemeClr>
                </a:solidFill>
              </a:rPr>
              <a:t>Integrate external information</a:t>
            </a:r>
          </a:p>
          <a:p>
            <a:pPr marL="342900" indent="-342900">
              <a:buFont typeface="Arial"/>
              <a:buChar char="•"/>
            </a:pPr>
            <a:r>
              <a:rPr lang="en-US" sz="1600" dirty="0" smtClean="0">
                <a:solidFill>
                  <a:schemeClr val="accent1">
                    <a:lumMod val="75000"/>
                  </a:schemeClr>
                </a:solidFill>
              </a:rPr>
              <a:t>…</a:t>
            </a:r>
            <a:endParaRPr lang="en-US" sz="1600" dirty="0">
              <a:solidFill>
                <a:schemeClr val="accent1">
                  <a:lumMod val="75000"/>
                </a:schemeClr>
              </a:solidFill>
            </a:endParaRPr>
          </a:p>
        </p:txBody>
      </p:sp>
      <p:sp>
        <p:nvSpPr>
          <p:cNvPr id="27" name="TextBox 26"/>
          <p:cNvSpPr txBox="1"/>
          <p:nvPr/>
        </p:nvSpPr>
        <p:spPr>
          <a:xfrm>
            <a:off x="323850" y="115888"/>
            <a:ext cx="8820150" cy="584776"/>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PPIN </a:t>
            </a:r>
            <a:r>
              <a:rPr lang="en-GB" dirty="0"/>
              <a:t>analysis: </a:t>
            </a:r>
            <a:r>
              <a:rPr lang="en-GB" dirty="0" smtClean="0"/>
              <a:t>some strategies</a:t>
            </a:r>
            <a:endParaRPr lang="en-GB" dirty="0"/>
          </a:p>
        </p:txBody>
      </p:sp>
    </p:spTree>
    <p:extLst>
      <p:ext uri="{BB962C8B-B14F-4D97-AF65-F5344CB8AC3E}">
        <p14:creationId xmlns:p14="http://schemas.microsoft.com/office/powerpoint/2010/main" val="197031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940" y="1196752"/>
            <a:ext cx="8618540" cy="5400600"/>
            <a:chOff x="273940" y="1196752"/>
            <a:chExt cx="8618540" cy="540060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940" y="1196752"/>
              <a:ext cx="6765711" cy="4680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762" y="1467665"/>
              <a:ext cx="1658129" cy="1152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217" y="2697524"/>
              <a:ext cx="1663218" cy="18245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9173" y="4599789"/>
              <a:ext cx="1853307" cy="773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282803" y="6228020"/>
              <a:ext cx="6661941" cy="369332"/>
            </a:xfrm>
            <a:prstGeom prst="rect">
              <a:avLst/>
            </a:prstGeom>
            <a:noFill/>
          </p:spPr>
          <p:txBody>
            <a:bodyPr wrap="square" rtlCol="0">
              <a:spAutoFit/>
            </a:bodyPr>
            <a:lstStyle/>
            <a:p>
              <a:r>
                <a:rPr lang="en-GB" sz="1800" dirty="0" err="1" smtClean="0">
                  <a:solidFill>
                    <a:schemeClr val="accent1"/>
                  </a:solidFill>
                </a:rPr>
                <a:t>Blisson</a:t>
              </a:r>
              <a:r>
                <a:rPr lang="en-GB" sz="1800" dirty="0" smtClean="0">
                  <a:solidFill>
                    <a:schemeClr val="accent1"/>
                  </a:solidFill>
                </a:rPr>
                <a:t> et al., 2011, </a:t>
              </a:r>
              <a:r>
                <a:rPr lang="en-GB" sz="1800" dirty="0">
                  <a:solidFill>
                    <a:schemeClr val="accent1"/>
                  </a:solidFill>
                </a:rPr>
                <a:t>Nature </a:t>
              </a:r>
              <a:r>
                <a:rPr lang="en-GB" sz="1800" dirty="0" smtClean="0">
                  <a:solidFill>
                    <a:schemeClr val="accent1"/>
                  </a:solidFill>
                </a:rPr>
                <a:t>Biotechnology, PMID: 21706016</a:t>
              </a:r>
              <a:r>
                <a:rPr lang="en-GB" sz="1800" dirty="0">
                  <a:solidFill>
                    <a:schemeClr val="accent1"/>
                  </a:solidFill>
                </a:rPr>
                <a:t>. </a:t>
              </a:r>
            </a:p>
          </p:txBody>
        </p:sp>
      </p:grpSp>
      <p:sp>
        <p:nvSpPr>
          <p:cNvPr id="7" name="TextBox 6"/>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PPI Network </a:t>
            </a:r>
            <a:r>
              <a:rPr lang="en-GB" dirty="0"/>
              <a:t>representation challenges</a:t>
            </a: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8879" y="927760"/>
            <a:ext cx="5731669" cy="5093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4"/>
                                        </p:tgtEl>
                                      </p:cBhvr>
                                    </p:animEffect>
                                    <p:set>
                                      <p:cBhvr>
                                        <p:cTn id="7" dur="1" fill="hold">
                                          <p:stCondLst>
                                            <p:cond delay="499"/>
                                          </p:stCondLst>
                                        </p:cTn>
                                        <p:tgtEl>
                                          <p:spTgt spid="205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533401" y="1040419"/>
            <a:ext cx="7772400" cy="685718"/>
          </a:xfrm>
        </p:spPr>
        <p:txBody>
          <a:bodyPr rtlCol="0">
            <a:noAutofit/>
          </a:bodyPr>
          <a:lstStyle/>
          <a:p>
            <a:pPr fontAlgn="auto">
              <a:spcAft>
                <a:spcPts val="0"/>
              </a:spcAft>
              <a:defRPr/>
            </a:pPr>
            <a:r>
              <a:rPr lang="en-GB" sz="3600" dirty="0" smtClean="0">
                <a:latin typeface="HelveticaNeueLT Pro 45 Lt" pitchFamily="34" charset="0"/>
                <a:cs typeface="Arial" pitchFamily="34" charset="0"/>
              </a:rPr>
              <a:t>The problem of data integration and an example of a solution: </a:t>
            </a:r>
            <a:br>
              <a:rPr lang="en-GB" sz="3600" dirty="0" smtClean="0">
                <a:latin typeface="HelveticaNeueLT Pro 45 Lt" pitchFamily="34" charset="0"/>
                <a:cs typeface="Arial" pitchFamily="34" charset="0"/>
              </a:rPr>
            </a:br>
            <a:r>
              <a:rPr lang="en-GB" sz="3600" dirty="0" smtClean="0">
                <a:latin typeface="HelveticaNeueLT Pro 45 Lt" pitchFamily="34" charset="0"/>
                <a:cs typeface="Arial" pitchFamily="34" charset="0"/>
              </a:rPr>
              <a:t>PSICQUIC</a:t>
            </a:r>
            <a:endParaRPr lang="de-DE" sz="3600" dirty="0" smtClean="0">
              <a:latin typeface="HelveticaNeueLT Pro 45 Lt" pitchFamily="34" charset="0"/>
              <a:cs typeface="Arial" pitchFamily="34" charset="0"/>
            </a:endParaRPr>
          </a:p>
        </p:txBody>
      </p:sp>
      <p:pic>
        <p:nvPicPr>
          <p:cNvPr id="8" name="Picture 7"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3429000"/>
            <a:ext cx="1368152" cy="136815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Placeholder 6"/>
          <p:cNvSpPr>
            <a:spLocks noGrp="1"/>
          </p:cNvSpPr>
          <p:nvPr>
            <p:ph type="body" sz="quarter" idx="10"/>
          </p:nvPr>
        </p:nvSpPr>
        <p:spPr>
          <a:xfrm>
            <a:off x="395536" y="4077072"/>
            <a:ext cx="4487863" cy="614363"/>
          </a:xfrm>
        </p:spPr>
        <p:txBody>
          <a:bodyPr/>
          <a:lstStyle/>
          <a:p>
            <a:r>
              <a:rPr lang="en-US" sz="2800" dirty="0" smtClean="0">
                <a:latin typeface="Arial" pitchFamily="34" charset="0"/>
                <a:cs typeface="Arial" pitchFamily="34" charset="0"/>
              </a:rPr>
              <a:t>Sandra Orchard &amp;</a:t>
            </a:r>
          </a:p>
          <a:p>
            <a:r>
              <a:rPr lang="en-US" sz="2800" dirty="0" smtClean="0">
                <a:latin typeface="Arial" pitchFamily="34" charset="0"/>
                <a:cs typeface="Arial" pitchFamily="34" charset="0"/>
              </a:rPr>
              <a:t>Pablo </a:t>
            </a:r>
            <a:r>
              <a:rPr lang="en-US" sz="2800" dirty="0">
                <a:latin typeface="Arial" pitchFamily="34" charset="0"/>
                <a:cs typeface="Arial" pitchFamily="34" charset="0"/>
              </a:rPr>
              <a:t>Porras </a:t>
            </a:r>
            <a:r>
              <a:rPr lang="en-US" sz="2800" dirty="0" err="1">
                <a:latin typeface="Arial" pitchFamily="34" charset="0"/>
                <a:cs typeface="Arial" pitchFamily="34" charset="0"/>
              </a:rPr>
              <a:t>Millán</a:t>
            </a:r>
            <a:r>
              <a:rPr lang="en-US" sz="2800" dirty="0">
                <a:latin typeface="Arial" pitchFamily="34" charset="0"/>
                <a:cs typeface="Arial" pitchFamily="34" charset="0"/>
              </a:rPr>
              <a:t>, </a:t>
            </a:r>
            <a:r>
              <a:rPr lang="en-US" sz="2800" dirty="0" smtClean="0">
                <a:latin typeface="Arial" pitchFamily="34" charset="0"/>
                <a:cs typeface="Arial" pitchFamily="34" charset="0"/>
              </a:rPr>
              <a:t>IntAct</a:t>
            </a:r>
          </a:p>
          <a:p>
            <a:endParaRPr lang="en-US" sz="2800" dirty="0">
              <a:latin typeface="Arial" pitchFamily="34" charset="0"/>
              <a:cs typeface="Arial" pitchFamily="34" charset="0"/>
            </a:endParaRPr>
          </a:p>
          <a:p>
            <a:r>
              <a:rPr lang="en-US" sz="2400" i="1" dirty="0" err="1" smtClean="0">
                <a:latin typeface="Arial" pitchFamily="34" charset="0"/>
                <a:cs typeface="Arial" pitchFamily="34" charset="0"/>
              </a:rPr>
              <a:t>orchard@ebi.ac.uk</a:t>
            </a:r>
            <a:endParaRPr lang="en-US" sz="2400" i="1" dirty="0" smtClean="0">
              <a:latin typeface="Arial" pitchFamily="34" charset="0"/>
              <a:cs typeface="Arial" pitchFamily="34" charset="0"/>
            </a:endParaRPr>
          </a:p>
          <a:p>
            <a:r>
              <a:rPr lang="en-US" sz="2400" i="1" dirty="0" err="1" smtClean="0">
                <a:latin typeface="Arial" pitchFamily="34" charset="0"/>
                <a:cs typeface="Arial" pitchFamily="34" charset="0"/>
              </a:rPr>
              <a:t>pporras@ebi.ac.uk</a:t>
            </a:r>
            <a:endParaRPr lang="en-US" sz="2400" i="1" dirty="0">
              <a:latin typeface="Arial" pitchFamily="34" charset="0"/>
              <a:cs typeface="Arial" pitchFamily="34" charset="0"/>
            </a:endParaRPr>
          </a:p>
          <a:p>
            <a:endParaRPr lang="en-US" sz="2800" dirty="0">
              <a:latin typeface="HelveticaNeueLT Pro 35 Th" charset="0"/>
              <a:cs typeface="HelveticaNeueLT Pro 35 Th" charset="0"/>
            </a:endParaRPr>
          </a:p>
        </p:txBody>
      </p:sp>
    </p:spTree>
    <p:extLst>
      <p:ext uri="{BB962C8B-B14F-4D97-AF65-F5344CB8AC3E}">
        <p14:creationId xmlns:p14="http://schemas.microsoft.com/office/powerpoint/2010/main" val="11288722"/>
      </p:ext>
    </p:extLst>
  </p:cSld>
  <p:clrMapOvr>
    <a:masterClrMapping/>
  </p:clrMapOvr>
  <p:transition>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0" y="6165304"/>
            <a:ext cx="9144000" cy="692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ea typeface="Geneva" pitchFamily="-112" charset="0"/>
              <a:cs typeface="Arial" panose="020B0604020202020204" pitchFamily="34" charset="0"/>
            </a:endParaRPr>
          </a:p>
        </p:txBody>
      </p:sp>
      <p:sp>
        <p:nvSpPr>
          <p:cNvPr id="25603" name="Rectangle 1027"/>
          <p:cNvSpPr>
            <a:spLocks noChangeArrowheads="1"/>
          </p:cNvSpPr>
          <p:nvPr/>
        </p:nvSpPr>
        <p:spPr bwMode="auto">
          <a:xfrm>
            <a:off x="0" y="1340803"/>
            <a:ext cx="4427538" cy="4827587"/>
          </a:xfrm>
          <a:prstGeom prst="rect">
            <a:avLst/>
          </a:prstGeom>
          <a:solidFill>
            <a:srgbClr val="C0C0C0">
              <a:alpha val="30196"/>
            </a:srgbClr>
          </a:solidFill>
          <a:ln w="9525">
            <a:noFill/>
            <a:miter lim="800000"/>
            <a:headEnd/>
            <a:tailEnd/>
          </a:ln>
        </p:spPr>
        <p:txBody>
          <a:bodyPr wrap="none" anchor="ctr"/>
          <a:lstStyle/>
          <a:p>
            <a:endParaRPr lang="en-US">
              <a:cs typeface="Arial" panose="020B0604020202020204" pitchFamily="34" charset="0"/>
            </a:endParaRPr>
          </a:p>
        </p:txBody>
      </p:sp>
      <p:sp>
        <p:nvSpPr>
          <p:cNvPr id="25614" name="Rectangle 1042"/>
          <p:cNvSpPr>
            <a:spLocks noChangeArrowheads="1"/>
          </p:cNvSpPr>
          <p:nvPr/>
        </p:nvSpPr>
        <p:spPr bwMode="auto">
          <a:xfrm>
            <a:off x="4427538" y="1321753"/>
            <a:ext cx="4716462" cy="4846637"/>
          </a:xfrm>
          <a:prstGeom prst="rect">
            <a:avLst/>
          </a:prstGeom>
          <a:solidFill>
            <a:srgbClr val="C0C0C0">
              <a:alpha val="10196"/>
            </a:srgbClr>
          </a:solidFill>
          <a:ln w="9525">
            <a:noFill/>
            <a:miter lim="800000"/>
            <a:headEnd/>
            <a:tailEnd/>
          </a:ln>
        </p:spPr>
        <p:txBody>
          <a:bodyPr wrap="none" anchor="ctr"/>
          <a:lstStyle/>
          <a:p>
            <a:endParaRPr lang="en-US">
              <a:cs typeface="Arial" panose="020B0604020202020204" pitchFamily="34" charset="0"/>
            </a:endParaRPr>
          </a:p>
        </p:txBody>
      </p:sp>
      <p:sp>
        <p:nvSpPr>
          <p:cNvPr id="25619" name="Line 1047"/>
          <p:cNvSpPr>
            <a:spLocks noChangeShapeType="1"/>
          </p:cNvSpPr>
          <p:nvPr/>
        </p:nvSpPr>
        <p:spPr bwMode="auto">
          <a:xfrm>
            <a:off x="4427538" y="991553"/>
            <a:ext cx="0" cy="5176837"/>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sp>
        <p:nvSpPr>
          <p:cNvPr id="25620" name="Rectangle 1048"/>
          <p:cNvSpPr>
            <a:spLocks noChangeArrowheads="1"/>
          </p:cNvSpPr>
          <p:nvPr/>
        </p:nvSpPr>
        <p:spPr bwMode="auto">
          <a:xfrm>
            <a:off x="5187950" y="2070373"/>
            <a:ext cx="712788" cy="760412"/>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3" name="Group 1049"/>
          <p:cNvGrpSpPr>
            <a:grpSpLocks/>
          </p:cNvGrpSpPr>
          <p:nvPr/>
        </p:nvGrpSpPr>
        <p:grpSpPr bwMode="auto">
          <a:xfrm>
            <a:off x="5322888" y="2132856"/>
            <a:ext cx="449262" cy="615950"/>
            <a:chOff x="1680" y="3168"/>
            <a:chExt cx="768" cy="1056"/>
          </a:xfrm>
        </p:grpSpPr>
        <p:sp>
          <p:nvSpPr>
            <p:cNvPr id="25674" name="AutoShape 1050"/>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5" name="AutoShape 1051"/>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6" name="AutoShape 1052"/>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22" name="AutoShape 1053"/>
          <p:cNvSpPr>
            <a:spLocks noChangeArrowheads="1"/>
          </p:cNvSpPr>
          <p:nvPr/>
        </p:nvSpPr>
        <p:spPr bwMode="auto">
          <a:xfrm>
            <a:off x="5229225" y="3372123"/>
            <a:ext cx="633413" cy="633412"/>
          </a:xfrm>
          <a:prstGeom prst="roundRect">
            <a:avLst>
              <a:gd name="adj" fmla="val 16667"/>
            </a:avLst>
          </a:prstGeom>
          <a:solidFill>
            <a:srgbClr val="FF66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23" name="AutoShape 1054"/>
          <p:cNvCxnSpPr>
            <a:cxnSpLocks noChangeShapeType="1"/>
            <a:stCxn id="25620" idx="2"/>
            <a:endCxn id="25622" idx="0"/>
          </p:cNvCxnSpPr>
          <p:nvPr/>
        </p:nvCxnSpPr>
        <p:spPr bwMode="auto">
          <a:xfrm>
            <a:off x="5545138" y="2830785"/>
            <a:ext cx="1587" cy="541338"/>
          </a:xfrm>
          <a:prstGeom prst="straightConnector1">
            <a:avLst/>
          </a:prstGeom>
          <a:noFill/>
          <a:ln w="9525">
            <a:solidFill>
              <a:schemeClr val="tx1"/>
            </a:solidFill>
            <a:round/>
            <a:headEnd/>
            <a:tailEnd/>
          </a:ln>
        </p:spPr>
      </p:cxnSp>
      <p:sp>
        <p:nvSpPr>
          <p:cNvPr id="25624" name="AutoShape 1055"/>
          <p:cNvSpPr>
            <a:spLocks noChangeArrowheads="1"/>
          </p:cNvSpPr>
          <p:nvPr/>
        </p:nvSpPr>
        <p:spPr bwMode="auto">
          <a:xfrm>
            <a:off x="6559550" y="499613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anose="020B0604020202020204" pitchFamily="34" charset="0"/>
            </a:endParaRPr>
          </a:p>
        </p:txBody>
      </p:sp>
      <p:cxnSp>
        <p:nvCxnSpPr>
          <p:cNvPr id="25625" name="AutoShape 1056"/>
          <p:cNvCxnSpPr>
            <a:cxnSpLocks noChangeShapeType="1"/>
            <a:stCxn id="25624" idx="0"/>
            <a:endCxn id="25622" idx="2"/>
          </p:cNvCxnSpPr>
          <p:nvPr/>
        </p:nvCxnSpPr>
        <p:spPr bwMode="auto">
          <a:xfrm flipH="1" flipV="1">
            <a:off x="5546725" y="4005535"/>
            <a:ext cx="1241425" cy="990600"/>
          </a:xfrm>
          <a:prstGeom prst="straightConnector1">
            <a:avLst/>
          </a:prstGeom>
          <a:noFill/>
          <a:ln w="9525">
            <a:solidFill>
              <a:schemeClr val="tx1"/>
            </a:solidFill>
            <a:round/>
            <a:headEnd/>
            <a:tailEnd type="triangle" w="lg" len="lg"/>
          </a:ln>
        </p:spPr>
      </p:cxnSp>
      <p:sp>
        <p:nvSpPr>
          <p:cNvPr id="25626" name="Rectangle 1057"/>
          <p:cNvSpPr>
            <a:spLocks noChangeArrowheads="1"/>
          </p:cNvSpPr>
          <p:nvPr/>
        </p:nvSpPr>
        <p:spPr bwMode="auto">
          <a:xfrm>
            <a:off x="5999163" y="2070373"/>
            <a:ext cx="712787" cy="760412"/>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4" name="Group 1058"/>
          <p:cNvGrpSpPr>
            <a:grpSpLocks/>
          </p:cNvGrpSpPr>
          <p:nvPr/>
        </p:nvGrpSpPr>
        <p:grpSpPr bwMode="auto">
          <a:xfrm>
            <a:off x="6134100" y="2132856"/>
            <a:ext cx="449263" cy="615950"/>
            <a:chOff x="1680" y="3168"/>
            <a:chExt cx="768" cy="1056"/>
          </a:xfrm>
        </p:grpSpPr>
        <p:sp>
          <p:nvSpPr>
            <p:cNvPr id="25671" name="AutoShape 1059"/>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2" name="AutoShape 1060"/>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3" name="AutoShape 1061"/>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28" name="AutoShape 1062"/>
          <p:cNvSpPr>
            <a:spLocks noChangeArrowheads="1"/>
          </p:cNvSpPr>
          <p:nvPr/>
        </p:nvSpPr>
        <p:spPr bwMode="auto">
          <a:xfrm>
            <a:off x="6040438" y="3372123"/>
            <a:ext cx="633412" cy="633412"/>
          </a:xfrm>
          <a:prstGeom prst="roundRect">
            <a:avLst>
              <a:gd name="adj" fmla="val 16667"/>
            </a:avLst>
          </a:prstGeom>
          <a:solidFill>
            <a:srgbClr val="0080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29" name="AutoShape 1063"/>
          <p:cNvCxnSpPr>
            <a:cxnSpLocks noChangeShapeType="1"/>
            <a:stCxn id="25626" idx="2"/>
            <a:endCxn id="25628" idx="0"/>
          </p:cNvCxnSpPr>
          <p:nvPr/>
        </p:nvCxnSpPr>
        <p:spPr bwMode="auto">
          <a:xfrm>
            <a:off x="6356350" y="2830785"/>
            <a:ext cx="1588" cy="541338"/>
          </a:xfrm>
          <a:prstGeom prst="straightConnector1">
            <a:avLst/>
          </a:prstGeom>
          <a:noFill/>
          <a:ln w="9525">
            <a:solidFill>
              <a:schemeClr val="tx1"/>
            </a:solidFill>
            <a:round/>
            <a:headEnd/>
            <a:tailEnd/>
          </a:ln>
        </p:spPr>
      </p:cxnSp>
      <p:sp>
        <p:nvSpPr>
          <p:cNvPr id="25630" name="Rectangle 1064"/>
          <p:cNvSpPr>
            <a:spLocks noChangeArrowheads="1"/>
          </p:cNvSpPr>
          <p:nvPr/>
        </p:nvSpPr>
        <p:spPr bwMode="auto">
          <a:xfrm>
            <a:off x="6788150" y="2070373"/>
            <a:ext cx="712788" cy="760412"/>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5" name="Group 1065"/>
          <p:cNvGrpSpPr>
            <a:grpSpLocks/>
          </p:cNvGrpSpPr>
          <p:nvPr/>
        </p:nvGrpSpPr>
        <p:grpSpPr bwMode="auto">
          <a:xfrm>
            <a:off x="6923088" y="2132856"/>
            <a:ext cx="449262" cy="615950"/>
            <a:chOff x="1680" y="3168"/>
            <a:chExt cx="768" cy="1056"/>
          </a:xfrm>
        </p:grpSpPr>
        <p:sp>
          <p:nvSpPr>
            <p:cNvPr id="25668" name="AutoShape 1066"/>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69" name="AutoShape 1067"/>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0" name="AutoShape 1068"/>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32" name="AutoShape 1069"/>
          <p:cNvSpPr>
            <a:spLocks noChangeArrowheads="1"/>
          </p:cNvSpPr>
          <p:nvPr/>
        </p:nvSpPr>
        <p:spPr bwMode="auto">
          <a:xfrm>
            <a:off x="6829425" y="3372123"/>
            <a:ext cx="633413" cy="633412"/>
          </a:xfrm>
          <a:prstGeom prst="roundRect">
            <a:avLst>
              <a:gd name="adj" fmla="val 16667"/>
            </a:avLst>
          </a:prstGeom>
          <a:solidFill>
            <a:srgbClr val="80008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33" name="AutoShape 1070"/>
          <p:cNvCxnSpPr>
            <a:cxnSpLocks noChangeShapeType="1"/>
            <a:stCxn id="25630" idx="2"/>
            <a:endCxn id="25632" idx="0"/>
          </p:cNvCxnSpPr>
          <p:nvPr/>
        </p:nvCxnSpPr>
        <p:spPr bwMode="auto">
          <a:xfrm>
            <a:off x="7145338" y="2830785"/>
            <a:ext cx="1587" cy="541338"/>
          </a:xfrm>
          <a:prstGeom prst="straightConnector1">
            <a:avLst/>
          </a:prstGeom>
          <a:noFill/>
          <a:ln w="9525">
            <a:solidFill>
              <a:schemeClr val="tx1"/>
            </a:solidFill>
            <a:round/>
            <a:headEnd/>
            <a:tailEnd/>
          </a:ln>
        </p:spPr>
      </p:cxnSp>
      <p:sp>
        <p:nvSpPr>
          <p:cNvPr id="25634" name="Rectangle 1071"/>
          <p:cNvSpPr>
            <a:spLocks noChangeArrowheads="1"/>
          </p:cNvSpPr>
          <p:nvPr/>
        </p:nvSpPr>
        <p:spPr bwMode="auto">
          <a:xfrm>
            <a:off x="7599363" y="2070373"/>
            <a:ext cx="712787" cy="760412"/>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6" name="Group 1072"/>
          <p:cNvGrpSpPr>
            <a:grpSpLocks/>
          </p:cNvGrpSpPr>
          <p:nvPr/>
        </p:nvGrpSpPr>
        <p:grpSpPr bwMode="auto">
          <a:xfrm>
            <a:off x="7734300" y="2132856"/>
            <a:ext cx="449263" cy="615950"/>
            <a:chOff x="1680" y="3168"/>
            <a:chExt cx="768" cy="1056"/>
          </a:xfrm>
        </p:grpSpPr>
        <p:sp>
          <p:nvSpPr>
            <p:cNvPr id="25665" name="AutoShape 1073"/>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66" name="AutoShape 1074"/>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67" name="AutoShape 1075"/>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36" name="AutoShape 1076"/>
          <p:cNvSpPr>
            <a:spLocks noChangeArrowheads="1"/>
          </p:cNvSpPr>
          <p:nvPr/>
        </p:nvSpPr>
        <p:spPr bwMode="auto">
          <a:xfrm>
            <a:off x="7640638" y="3372123"/>
            <a:ext cx="633412" cy="633412"/>
          </a:xfrm>
          <a:prstGeom prst="roundRect">
            <a:avLst>
              <a:gd name="adj" fmla="val 16667"/>
            </a:avLst>
          </a:prstGeom>
          <a:solidFill>
            <a:srgbClr val="808000"/>
          </a:solidFill>
          <a:ln w="9525">
            <a:solidFill>
              <a:schemeClr val="tx1"/>
            </a:solidFill>
            <a:round/>
            <a:headEnd/>
            <a:tailEnd/>
          </a:ln>
        </p:spPr>
        <p:txBody>
          <a:bodyPr wrap="none" anchor="ctr"/>
          <a:lstStyle/>
          <a:p>
            <a:pPr algn="ctr"/>
            <a:r>
              <a:rPr lang="en-US" sz="1400" dirty="0" smtClean="0">
                <a:solidFill>
                  <a:schemeClr val="bg1"/>
                </a:solidFill>
                <a:cs typeface="Arial" panose="020B0604020202020204" pitchFamily="34" charset="0"/>
              </a:rPr>
              <a:t>I</a:t>
            </a:r>
            <a:endParaRPr lang="en-US" sz="1400" dirty="0">
              <a:solidFill>
                <a:schemeClr val="bg1"/>
              </a:solidFill>
              <a:cs typeface="Arial" panose="020B0604020202020204" pitchFamily="34" charset="0"/>
            </a:endParaRPr>
          </a:p>
        </p:txBody>
      </p:sp>
      <p:cxnSp>
        <p:nvCxnSpPr>
          <p:cNvPr id="25637" name="AutoShape 1077"/>
          <p:cNvCxnSpPr>
            <a:cxnSpLocks noChangeShapeType="1"/>
            <a:stCxn id="25634" idx="2"/>
            <a:endCxn id="25636" idx="0"/>
          </p:cNvCxnSpPr>
          <p:nvPr/>
        </p:nvCxnSpPr>
        <p:spPr bwMode="auto">
          <a:xfrm>
            <a:off x="7956550" y="2830785"/>
            <a:ext cx="1588" cy="541338"/>
          </a:xfrm>
          <a:prstGeom prst="straightConnector1">
            <a:avLst/>
          </a:prstGeom>
          <a:noFill/>
          <a:ln w="9525">
            <a:solidFill>
              <a:schemeClr val="tx1"/>
            </a:solidFill>
            <a:round/>
            <a:headEnd/>
            <a:tailEnd/>
          </a:ln>
        </p:spPr>
      </p:cxnSp>
      <p:cxnSp>
        <p:nvCxnSpPr>
          <p:cNvPr id="25638" name="AutoShape 1078"/>
          <p:cNvCxnSpPr>
            <a:cxnSpLocks noChangeShapeType="1"/>
            <a:stCxn id="25624" idx="0"/>
            <a:endCxn id="25628" idx="2"/>
          </p:cNvCxnSpPr>
          <p:nvPr/>
        </p:nvCxnSpPr>
        <p:spPr bwMode="auto">
          <a:xfrm flipH="1" flipV="1">
            <a:off x="6357938" y="4005535"/>
            <a:ext cx="430212" cy="990600"/>
          </a:xfrm>
          <a:prstGeom prst="straightConnector1">
            <a:avLst/>
          </a:prstGeom>
          <a:noFill/>
          <a:ln w="9525">
            <a:solidFill>
              <a:schemeClr val="tx1"/>
            </a:solidFill>
            <a:round/>
            <a:headEnd/>
            <a:tailEnd type="triangle" w="lg" len="lg"/>
          </a:ln>
        </p:spPr>
      </p:cxnSp>
      <p:cxnSp>
        <p:nvCxnSpPr>
          <p:cNvPr id="25639" name="AutoShape 1079"/>
          <p:cNvCxnSpPr>
            <a:cxnSpLocks noChangeShapeType="1"/>
            <a:stCxn id="25624" idx="0"/>
            <a:endCxn id="25632" idx="2"/>
          </p:cNvCxnSpPr>
          <p:nvPr/>
        </p:nvCxnSpPr>
        <p:spPr bwMode="auto">
          <a:xfrm flipV="1">
            <a:off x="6788150" y="4005535"/>
            <a:ext cx="358775" cy="990600"/>
          </a:xfrm>
          <a:prstGeom prst="straightConnector1">
            <a:avLst/>
          </a:prstGeom>
          <a:noFill/>
          <a:ln w="9525">
            <a:solidFill>
              <a:schemeClr val="tx1"/>
            </a:solidFill>
            <a:round/>
            <a:headEnd/>
            <a:tailEnd type="triangle" w="lg" len="lg"/>
          </a:ln>
        </p:spPr>
      </p:cxnSp>
      <p:cxnSp>
        <p:nvCxnSpPr>
          <p:cNvPr id="25640" name="AutoShape 1080"/>
          <p:cNvCxnSpPr>
            <a:cxnSpLocks noChangeShapeType="1"/>
            <a:stCxn id="25624" idx="0"/>
            <a:endCxn id="25636" idx="2"/>
          </p:cNvCxnSpPr>
          <p:nvPr/>
        </p:nvCxnSpPr>
        <p:spPr bwMode="auto">
          <a:xfrm flipV="1">
            <a:off x="6788150" y="4005535"/>
            <a:ext cx="1169988" cy="990600"/>
          </a:xfrm>
          <a:prstGeom prst="straightConnector1">
            <a:avLst/>
          </a:prstGeom>
          <a:noFill/>
          <a:ln w="9525">
            <a:solidFill>
              <a:schemeClr val="tx1"/>
            </a:solidFill>
            <a:round/>
            <a:headEnd/>
            <a:tailEnd type="triangle" w="lg" len="lg"/>
          </a:ln>
        </p:spPr>
      </p:cxnSp>
      <p:sp>
        <p:nvSpPr>
          <p:cNvPr id="25645" name="Line 1086"/>
          <p:cNvSpPr>
            <a:spLocks noChangeShapeType="1"/>
          </p:cNvSpPr>
          <p:nvPr/>
        </p:nvSpPr>
        <p:spPr bwMode="auto">
          <a:xfrm>
            <a:off x="0" y="1343978"/>
            <a:ext cx="9144000" cy="0"/>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grpSp>
        <p:nvGrpSpPr>
          <p:cNvPr id="83" name="Group 82"/>
          <p:cNvGrpSpPr/>
          <p:nvPr/>
        </p:nvGrpSpPr>
        <p:grpSpPr>
          <a:xfrm>
            <a:off x="1065213" y="2060848"/>
            <a:ext cx="2209800" cy="3487737"/>
            <a:chOff x="1065213" y="2537778"/>
            <a:chExt cx="2209800" cy="3487737"/>
          </a:xfrm>
        </p:grpSpPr>
        <p:sp>
          <p:nvSpPr>
            <p:cNvPr id="25604" name="Rectangle 1028"/>
            <p:cNvSpPr>
              <a:spLocks noChangeArrowheads="1"/>
            </p:cNvSpPr>
            <p:nvPr/>
          </p:nvSpPr>
          <p:spPr bwMode="auto">
            <a:xfrm>
              <a:off x="1065213" y="2537778"/>
              <a:ext cx="2209800" cy="1524000"/>
            </a:xfrm>
            <a:prstGeom prst="rect">
              <a:avLst/>
            </a:prstGeom>
            <a:solidFill>
              <a:srgbClr val="00008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2" name="Group 1029"/>
            <p:cNvGrpSpPr>
              <a:grpSpLocks/>
            </p:cNvGrpSpPr>
            <p:nvPr/>
          </p:nvGrpSpPr>
          <p:grpSpPr bwMode="auto">
            <a:xfrm>
              <a:off x="1827213" y="2852936"/>
              <a:ext cx="720725" cy="990600"/>
              <a:chOff x="1680" y="3168"/>
              <a:chExt cx="768" cy="1056"/>
            </a:xfrm>
          </p:grpSpPr>
          <p:sp>
            <p:nvSpPr>
              <p:cNvPr id="25677" name="AutoShape 1030"/>
              <p:cNvSpPr>
                <a:spLocks noChangeArrowheads="1"/>
              </p:cNvSpPr>
              <p:nvPr/>
            </p:nvSpPr>
            <p:spPr bwMode="auto">
              <a:xfrm>
                <a:off x="1680" y="3840"/>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8" name="AutoShape 1031"/>
              <p:cNvSpPr>
                <a:spLocks noChangeArrowheads="1"/>
              </p:cNvSpPr>
              <p:nvPr/>
            </p:nvSpPr>
            <p:spPr bwMode="auto">
              <a:xfrm>
                <a:off x="1680" y="3504"/>
                <a:ext cx="768" cy="384"/>
              </a:xfrm>
              <a:prstGeom prst="can">
                <a:avLst>
                  <a:gd name="adj" fmla="val 25000"/>
                </a:avLst>
              </a:prstGeom>
              <a:solidFill>
                <a:srgbClr val="5859A8"/>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dirty="0">
                    <a:solidFill>
                      <a:schemeClr val="bg1"/>
                    </a:solidFill>
                    <a:cs typeface="Arial" panose="020B0604020202020204" pitchFamily="34" charset="0"/>
                  </a:rPr>
                  <a:t>DB</a:t>
                </a:r>
              </a:p>
            </p:txBody>
          </p:sp>
          <p:sp>
            <p:nvSpPr>
              <p:cNvPr id="25679" name="AutoShape 1032"/>
              <p:cNvSpPr>
                <a:spLocks noChangeArrowheads="1"/>
              </p:cNvSpPr>
              <p:nvPr/>
            </p:nvSpPr>
            <p:spPr bwMode="auto">
              <a:xfrm>
                <a:off x="1680" y="3168"/>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10" name="AutoShape 1037"/>
            <p:cNvSpPr>
              <a:spLocks noChangeArrowheads="1"/>
            </p:cNvSpPr>
            <p:nvPr/>
          </p:nvSpPr>
          <p:spPr bwMode="auto">
            <a:xfrm>
              <a:off x="1792288" y="4272915"/>
              <a:ext cx="762000" cy="762000"/>
            </a:xfrm>
            <a:prstGeom prst="roundRect">
              <a:avLst>
                <a:gd name="adj" fmla="val 16667"/>
              </a:avLst>
            </a:prstGeom>
            <a:solidFill>
              <a:srgbClr val="800000"/>
            </a:solidFill>
            <a:ln w="9525">
              <a:solidFill>
                <a:schemeClr val="tx1"/>
              </a:solidFill>
              <a:round/>
              <a:headEnd/>
              <a:tailEnd/>
            </a:ln>
          </p:spPr>
          <p:txBody>
            <a:bodyPr wrap="none" anchor="ctr"/>
            <a:lstStyle/>
            <a:p>
              <a:pPr algn="ctr"/>
              <a:r>
                <a:rPr lang="en-US" sz="1600" dirty="0" smtClean="0">
                  <a:solidFill>
                    <a:schemeClr val="bg1"/>
                  </a:solidFill>
                  <a:cs typeface="Arial" panose="020B0604020202020204" pitchFamily="34" charset="0"/>
                </a:rPr>
                <a:t>I</a:t>
              </a:r>
              <a:endParaRPr lang="en-US" sz="1600" dirty="0">
                <a:solidFill>
                  <a:schemeClr val="bg1"/>
                </a:solidFill>
                <a:cs typeface="Arial" panose="020B0604020202020204" pitchFamily="34" charset="0"/>
              </a:endParaRPr>
            </a:p>
          </p:txBody>
        </p:sp>
        <p:cxnSp>
          <p:nvCxnSpPr>
            <p:cNvPr id="25611" name="AutoShape 1038"/>
            <p:cNvCxnSpPr>
              <a:cxnSpLocks noChangeShapeType="1"/>
              <a:stCxn id="25604" idx="2"/>
              <a:endCxn id="25610" idx="0"/>
            </p:cNvCxnSpPr>
            <p:nvPr/>
          </p:nvCxnSpPr>
          <p:spPr bwMode="auto">
            <a:xfrm>
              <a:off x="2170113" y="4061778"/>
              <a:ext cx="3175" cy="211137"/>
            </a:xfrm>
            <a:prstGeom prst="straightConnector1">
              <a:avLst/>
            </a:prstGeom>
            <a:noFill/>
            <a:ln w="9525">
              <a:solidFill>
                <a:schemeClr val="tx1"/>
              </a:solidFill>
              <a:round/>
              <a:headEnd/>
              <a:tailEnd/>
            </a:ln>
          </p:spPr>
        </p:cxnSp>
        <p:sp>
          <p:nvSpPr>
            <p:cNvPr id="25612" name="AutoShape 1039"/>
            <p:cNvSpPr>
              <a:spLocks noChangeArrowheads="1"/>
            </p:cNvSpPr>
            <p:nvPr/>
          </p:nvSpPr>
          <p:spPr bwMode="auto">
            <a:xfrm>
              <a:off x="1944688" y="556831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anose="020B0604020202020204" pitchFamily="34" charset="0"/>
              </a:endParaRPr>
            </a:p>
          </p:txBody>
        </p:sp>
        <p:cxnSp>
          <p:nvCxnSpPr>
            <p:cNvPr id="25613" name="AutoShape 1040"/>
            <p:cNvCxnSpPr>
              <a:cxnSpLocks noChangeShapeType="1"/>
              <a:stCxn id="25612" idx="0"/>
              <a:endCxn id="25610" idx="2"/>
            </p:cNvCxnSpPr>
            <p:nvPr/>
          </p:nvCxnSpPr>
          <p:spPr bwMode="auto">
            <a:xfrm flipV="1">
              <a:off x="2173288" y="5034915"/>
              <a:ext cx="0" cy="533400"/>
            </a:xfrm>
            <a:prstGeom prst="straightConnector1">
              <a:avLst/>
            </a:prstGeom>
            <a:noFill/>
            <a:ln w="9525">
              <a:solidFill>
                <a:schemeClr val="tx1"/>
              </a:solidFill>
              <a:round/>
              <a:headEnd/>
              <a:tailEnd type="triangle" w="lg" len="lg"/>
            </a:ln>
          </p:spPr>
        </p:cxnSp>
      </p:grpSp>
      <p:sp>
        <p:nvSpPr>
          <p:cNvPr id="25650" name="Line 1091"/>
          <p:cNvSpPr>
            <a:spLocks noChangeShapeType="1"/>
          </p:cNvSpPr>
          <p:nvPr/>
        </p:nvSpPr>
        <p:spPr bwMode="auto">
          <a:xfrm>
            <a:off x="0" y="6168390"/>
            <a:ext cx="9144000" cy="0"/>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sp>
        <p:nvSpPr>
          <p:cNvPr id="25653" name="Text Box 1094"/>
          <p:cNvSpPr txBox="1">
            <a:spLocks noChangeArrowheads="1"/>
          </p:cNvSpPr>
          <p:nvPr/>
        </p:nvSpPr>
        <p:spPr bwMode="auto">
          <a:xfrm>
            <a:off x="452562" y="6342063"/>
            <a:ext cx="1010213"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dirty="0">
                <a:cs typeface="Arial" panose="020B0604020202020204" pitchFamily="34" charset="0"/>
              </a:rPr>
              <a:t>Database</a:t>
            </a:r>
          </a:p>
        </p:txBody>
      </p:sp>
      <p:grpSp>
        <p:nvGrpSpPr>
          <p:cNvPr id="7" name="Group 1095"/>
          <p:cNvGrpSpPr>
            <a:grpSpLocks/>
          </p:cNvGrpSpPr>
          <p:nvPr/>
        </p:nvGrpSpPr>
        <p:grpSpPr bwMode="auto">
          <a:xfrm>
            <a:off x="179512" y="6302375"/>
            <a:ext cx="269875" cy="369888"/>
            <a:chOff x="1680" y="3168"/>
            <a:chExt cx="768" cy="1056"/>
          </a:xfrm>
        </p:grpSpPr>
        <p:sp>
          <p:nvSpPr>
            <p:cNvPr id="25662" name="AutoShape 1096"/>
            <p:cNvSpPr>
              <a:spLocks noChangeArrowheads="1"/>
            </p:cNvSpPr>
            <p:nvPr/>
          </p:nvSpPr>
          <p:spPr bwMode="auto">
            <a:xfrm>
              <a:off x="1680" y="3840"/>
              <a:ext cx="768" cy="384"/>
            </a:xfrm>
            <a:prstGeom prst="can">
              <a:avLst>
                <a:gd name="adj" fmla="val 25000"/>
              </a:avLst>
            </a:prstGeom>
            <a:solidFill>
              <a:srgbClr val="B2B2B2"/>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25663" name="AutoShape 1097"/>
            <p:cNvSpPr>
              <a:spLocks noChangeArrowheads="1"/>
            </p:cNvSpPr>
            <p:nvPr/>
          </p:nvSpPr>
          <p:spPr bwMode="auto">
            <a:xfrm>
              <a:off x="1680" y="3504"/>
              <a:ext cx="768" cy="384"/>
            </a:xfrm>
            <a:prstGeom prst="can">
              <a:avLst>
                <a:gd name="adj" fmla="val 25000"/>
              </a:avLst>
            </a:prstGeom>
            <a:solidFill>
              <a:srgbClr val="B2B2B2"/>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sz="1500">
                <a:solidFill>
                  <a:schemeClr val="bg1"/>
                </a:solidFill>
                <a:cs typeface="Arial" panose="020B0604020202020204" pitchFamily="34" charset="0"/>
              </a:endParaRPr>
            </a:p>
          </p:txBody>
        </p:sp>
        <p:sp>
          <p:nvSpPr>
            <p:cNvPr id="25664" name="AutoShape 1098"/>
            <p:cNvSpPr>
              <a:spLocks noChangeArrowheads="1"/>
            </p:cNvSpPr>
            <p:nvPr/>
          </p:nvSpPr>
          <p:spPr bwMode="auto">
            <a:xfrm>
              <a:off x="1680" y="3168"/>
              <a:ext cx="768" cy="384"/>
            </a:xfrm>
            <a:prstGeom prst="can">
              <a:avLst>
                <a:gd name="adj" fmla="val 25000"/>
              </a:avLst>
            </a:prstGeom>
            <a:solidFill>
              <a:srgbClr val="B2B2B2"/>
            </a:solidFill>
            <a:ln w="9525">
              <a:solidFill>
                <a:schemeClr val="tx1"/>
              </a:solidFill>
              <a:round/>
              <a:headEnd/>
              <a:tailEnd/>
            </a:ln>
          </p:spPr>
          <p:txBody>
            <a:bodyPr wrap="none" anchor="ctr"/>
            <a:lstStyle/>
            <a:p>
              <a:endParaRPr lang="en-US">
                <a:cs typeface="Arial" panose="020B0604020202020204" pitchFamily="34" charset="0"/>
              </a:endParaRPr>
            </a:p>
          </p:txBody>
        </p:sp>
      </p:grpSp>
      <p:sp>
        <p:nvSpPr>
          <p:cNvPr id="25656" name="AutoShape 1100"/>
          <p:cNvSpPr>
            <a:spLocks noChangeArrowheads="1"/>
          </p:cNvSpPr>
          <p:nvPr/>
        </p:nvSpPr>
        <p:spPr bwMode="auto">
          <a:xfrm>
            <a:off x="1554287" y="6329363"/>
            <a:ext cx="350837" cy="350837"/>
          </a:xfrm>
          <a:prstGeom prst="roundRect">
            <a:avLst>
              <a:gd name="adj" fmla="val 16667"/>
            </a:avLst>
          </a:prstGeom>
          <a:solidFill>
            <a:srgbClr val="808080"/>
          </a:solidFill>
          <a:ln w="9525">
            <a:solidFill>
              <a:schemeClr val="tx1"/>
            </a:solidFill>
            <a:round/>
            <a:headEnd/>
            <a:tailEnd/>
          </a:ln>
        </p:spPr>
        <p:txBody>
          <a:bodyPr wrap="none" anchor="ctr"/>
          <a:lstStyle/>
          <a:p>
            <a:pPr algn="ctr"/>
            <a:r>
              <a:rPr lang="en-US" sz="800" dirty="0" smtClean="0">
                <a:solidFill>
                  <a:schemeClr val="bg1"/>
                </a:solidFill>
                <a:cs typeface="Arial" panose="020B0604020202020204" pitchFamily="34" charset="0"/>
              </a:rPr>
              <a:t>I</a:t>
            </a:r>
            <a:endParaRPr lang="en-US" sz="800" dirty="0">
              <a:solidFill>
                <a:schemeClr val="bg1"/>
              </a:solidFill>
              <a:cs typeface="Arial" panose="020B0604020202020204" pitchFamily="34" charset="0"/>
            </a:endParaRPr>
          </a:p>
        </p:txBody>
      </p:sp>
      <p:sp>
        <p:nvSpPr>
          <p:cNvPr id="25657" name="AutoShape 1101"/>
          <p:cNvSpPr>
            <a:spLocks noChangeArrowheads="1"/>
          </p:cNvSpPr>
          <p:nvPr/>
        </p:nvSpPr>
        <p:spPr bwMode="auto">
          <a:xfrm>
            <a:off x="2965450" y="6321425"/>
            <a:ext cx="285750" cy="284163"/>
          </a:xfrm>
          <a:prstGeom prst="smileyFace">
            <a:avLst>
              <a:gd name="adj" fmla="val 4653"/>
            </a:avLst>
          </a:prstGeom>
          <a:solidFill>
            <a:srgbClr val="C0C0C0">
              <a:alpha val="23921"/>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25658" name="Text Box 1102"/>
          <p:cNvSpPr txBox="1">
            <a:spLocks noChangeArrowheads="1"/>
          </p:cNvSpPr>
          <p:nvPr/>
        </p:nvSpPr>
        <p:spPr bwMode="auto">
          <a:xfrm>
            <a:off x="3251200" y="6342063"/>
            <a:ext cx="591829"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a:cs typeface="Arial" panose="020B0604020202020204" pitchFamily="34" charset="0"/>
              </a:rPr>
              <a:t>User</a:t>
            </a:r>
          </a:p>
        </p:txBody>
      </p:sp>
      <p:sp>
        <p:nvSpPr>
          <p:cNvPr id="25659" name="Rectangle 2"/>
          <p:cNvSpPr>
            <a:spLocks noGrp="1" noChangeArrowheads="1"/>
          </p:cNvSpPr>
          <p:nvPr>
            <p:ph type="title"/>
          </p:nvPr>
        </p:nvSpPr>
        <p:spPr>
          <a:xfrm>
            <a:off x="323528" y="35913"/>
            <a:ext cx="8229600" cy="584775"/>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Molecular interaction information</a:t>
            </a:r>
          </a:p>
        </p:txBody>
      </p:sp>
      <p:sp>
        <p:nvSpPr>
          <p:cNvPr id="25660" name="Text Box 89"/>
          <p:cNvSpPr txBox="1">
            <a:spLocks noChangeArrowheads="1"/>
          </p:cNvSpPr>
          <p:nvPr/>
        </p:nvSpPr>
        <p:spPr bwMode="auto">
          <a:xfrm>
            <a:off x="762000" y="937578"/>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dirty="0">
                <a:cs typeface="Arial" panose="020B0604020202020204" pitchFamily="34" charset="0"/>
              </a:rPr>
              <a:t>Ideally</a:t>
            </a:r>
          </a:p>
        </p:txBody>
      </p:sp>
      <p:sp>
        <p:nvSpPr>
          <p:cNvPr id="25661" name="Text Box 90"/>
          <p:cNvSpPr txBox="1">
            <a:spLocks noChangeArrowheads="1"/>
          </p:cNvSpPr>
          <p:nvPr/>
        </p:nvSpPr>
        <p:spPr bwMode="auto">
          <a:xfrm>
            <a:off x="5181600" y="920115"/>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a:cs typeface="Arial" panose="020B0604020202020204" pitchFamily="34" charset="0"/>
              </a:rPr>
              <a:t>Reality</a:t>
            </a:r>
          </a:p>
        </p:txBody>
      </p:sp>
      <p:sp>
        <p:nvSpPr>
          <p:cNvPr id="82" name="Text Box 1094"/>
          <p:cNvSpPr txBox="1">
            <a:spLocks noChangeArrowheads="1"/>
          </p:cNvSpPr>
          <p:nvPr/>
        </p:nvSpPr>
        <p:spPr bwMode="auto">
          <a:xfrm>
            <a:off x="1894602" y="6339800"/>
            <a:ext cx="933269" cy="33239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dirty="0" smtClean="0">
                <a:cs typeface="Arial" panose="020B0604020202020204" pitchFamily="34" charset="0"/>
              </a:rPr>
              <a:t>Interface</a:t>
            </a:r>
            <a:endParaRPr lang="en-US" sz="1500" i="1" dirty="0">
              <a:cs typeface="Arial" panose="020B0604020202020204" pitchFamily="34" charset="0"/>
            </a:endParaRPr>
          </a:p>
        </p:txBody>
      </p:sp>
    </p:spTree>
    <p:extLst>
      <p:ext uri="{BB962C8B-B14F-4D97-AF65-F5344CB8AC3E}">
        <p14:creationId xmlns:p14="http://schemas.microsoft.com/office/powerpoint/2010/main" val="75098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51520" y="35913"/>
            <a:ext cx="8229600" cy="584775"/>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Molecular interaction resources</a:t>
            </a:r>
          </a:p>
        </p:txBody>
      </p:sp>
      <p:graphicFrame>
        <p:nvGraphicFramePr>
          <p:cNvPr id="7" name="Chart 6"/>
          <p:cNvGraphicFramePr/>
          <p:nvPr>
            <p:extLst/>
          </p:nvPr>
        </p:nvGraphicFramePr>
        <p:xfrm>
          <a:off x="-324544" y="836712"/>
          <a:ext cx="9324528" cy="406400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descr="pathguide.gif"/>
          <p:cNvPicPr>
            <a:picLocks noChangeAspect="1"/>
          </p:cNvPicPr>
          <p:nvPr/>
        </p:nvPicPr>
        <p:blipFill>
          <a:blip r:embed="rId3"/>
          <a:stretch>
            <a:fillRect/>
          </a:stretch>
        </p:blipFill>
        <p:spPr>
          <a:xfrm>
            <a:off x="1547664" y="5721821"/>
            <a:ext cx="3514725" cy="371475"/>
          </a:xfrm>
          <a:prstGeom prst="rect">
            <a:avLst/>
          </a:prstGeom>
        </p:spPr>
      </p:pic>
      <p:sp>
        <p:nvSpPr>
          <p:cNvPr id="9" name="TextBox 8"/>
          <p:cNvSpPr txBox="1"/>
          <p:nvPr/>
        </p:nvSpPr>
        <p:spPr>
          <a:xfrm>
            <a:off x="5094108" y="5719474"/>
            <a:ext cx="2214196" cy="369332"/>
          </a:xfrm>
          <a:prstGeom prst="rect">
            <a:avLst/>
          </a:prstGeom>
          <a:noFill/>
        </p:spPr>
        <p:txBody>
          <a:bodyPr wrap="none" rtlCol="0">
            <a:spAutoFit/>
          </a:bodyPr>
          <a:lstStyle/>
          <a:p>
            <a:r>
              <a:rPr lang="en-GB" sz="1800" dirty="0" smtClean="0">
                <a:cs typeface="Arial" panose="020B0604020202020204" pitchFamily="34" charset="0"/>
                <a:hlinkClick r:id="rId4"/>
              </a:rPr>
              <a:t>www.pathguide.org/</a:t>
            </a:r>
            <a:endParaRPr lang="en-GB" sz="1800" dirty="0">
              <a:cs typeface="Arial" panose="020B0604020202020204" pitchFamily="34" charset="0"/>
            </a:endParaRPr>
          </a:p>
        </p:txBody>
      </p:sp>
      <p:sp>
        <p:nvSpPr>
          <p:cNvPr id="10" name="TextBox 9"/>
          <p:cNvSpPr txBox="1"/>
          <p:nvPr/>
        </p:nvSpPr>
        <p:spPr>
          <a:xfrm>
            <a:off x="3203848" y="4860449"/>
            <a:ext cx="3081893" cy="584776"/>
          </a:xfrm>
          <a:prstGeom prst="rect">
            <a:avLst/>
          </a:prstGeom>
          <a:noFill/>
        </p:spPr>
        <p:txBody>
          <a:bodyPr wrap="none" rtlCol="0">
            <a:spAutoFit/>
          </a:bodyPr>
          <a:lstStyle/>
          <a:p>
            <a:r>
              <a:rPr lang="en-GB" sz="3200" b="1" dirty="0" smtClean="0">
                <a:cs typeface="Arial" panose="020B0604020202020204" pitchFamily="34" charset="0"/>
              </a:rPr>
              <a:t>547 resources!</a:t>
            </a:r>
            <a:endParaRPr lang="en-GB" sz="3200" b="1" dirty="0">
              <a:cs typeface="Arial" panose="020B0604020202020204" pitchFamily="34" charset="0"/>
            </a:endParaRPr>
          </a:p>
        </p:txBody>
      </p:sp>
    </p:spTree>
    <p:extLst>
      <p:ext uri="{BB962C8B-B14F-4D97-AF65-F5344CB8AC3E}">
        <p14:creationId xmlns:p14="http://schemas.microsoft.com/office/powerpoint/2010/main" val="9104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bwMode="auto">
          <a:xfrm>
            <a:off x="0" y="6165304"/>
            <a:ext cx="9144000" cy="692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ea typeface="Geneva" pitchFamily="-112" charset="0"/>
              <a:cs typeface="Arial" pitchFamily="34" charset="0"/>
            </a:endParaRPr>
          </a:p>
        </p:txBody>
      </p:sp>
      <p:sp>
        <p:nvSpPr>
          <p:cNvPr id="2" name="Title 1"/>
          <p:cNvSpPr>
            <a:spLocks noGrp="1"/>
          </p:cNvSpPr>
          <p:nvPr>
            <p:ph type="title"/>
          </p:nvPr>
        </p:nvSpPr>
        <p:spPr>
          <a:xfrm>
            <a:off x="323528" y="44623"/>
            <a:ext cx="8677568" cy="584776"/>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Data integration</a:t>
            </a:r>
          </a:p>
        </p:txBody>
      </p:sp>
      <p:sp>
        <p:nvSpPr>
          <p:cNvPr id="6" name="Rectangle 4"/>
          <p:cNvSpPr>
            <a:spLocks noChangeArrowheads="1"/>
          </p:cNvSpPr>
          <p:nvPr/>
        </p:nvSpPr>
        <p:spPr bwMode="auto">
          <a:xfrm>
            <a:off x="2483768" y="2356570"/>
            <a:ext cx="3240360" cy="3810000"/>
          </a:xfrm>
          <a:prstGeom prst="rect">
            <a:avLst/>
          </a:prstGeom>
          <a:solidFill>
            <a:srgbClr val="C0C0C0">
              <a:alpha val="30196"/>
            </a:srgbClr>
          </a:solidFill>
          <a:ln w="9525">
            <a:noFill/>
            <a:miter lim="800000"/>
            <a:headEnd/>
            <a:tailEnd/>
          </a:ln>
        </p:spPr>
        <p:txBody>
          <a:bodyPr wrap="none" anchor="ctr"/>
          <a:lstStyle/>
          <a:p>
            <a:endParaRPr lang="en-US">
              <a:cs typeface="Arial" pitchFamily="34" charset="0"/>
            </a:endParaRPr>
          </a:p>
        </p:txBody>
      </p:sp>
      <p:sp>
        <p:nvSpPr>
          <p:cNvPr id="35" name="Rectangle 44"/>
          <p:cNvSpPr>
            <a:spLocks noChangeArrowheads="1"/>
          </p:cNvSpPr>
          <p:nvPr/>
        </p:nvSpPr>
        <p:spPr bwMode="auto">
          <a:xfrm>
            <a:off x="0" y="2356570"/>
            <a:ext cx="2555776" cy="3810000"/>
          </a:xfrm>
          <a:prstGeom prst="rect">
            <a:avLst/>
          </a:prstGeom>
          <a:solidFill>
            <a:srgbClr val="C0C0C0">
              <a:alpha val="10196"/>
            </a:srgbClr>
          </a:solidFill>
          <a:ln w="9525">
            <a:noFill/>
            <a:miter lim="800000"/>
            <a:headEnd/>
            <a:tailEnd/>
          </a:ln>
        </p:spPr>
        <p:txBody>
          <a:bodyPr wrap="none" anchor="ctr"/>
          <a:lstStyle/>
          <a:p>
            <a:endParaRPr lang="en-US">
              <a:cs typeface="Arial" pitchFamily="34" charset="0"/>
            </a:endParaRPr>
          </a:p>
        </p:txBody>
      </p:sp>
      <p:sp>
        <p:nvSpPr>
          <p:cNvPr id="36" name="Line 50"/>
          <p:cNvSpPr>
            <a:spLocks noChangeShapeType="1"/>
          </p:cNvSpPr>
          <p:nvPr/>
        </p:nvSpPr>
        <p:spPr bwMode="auto">
          <a:xfrm>
            <a:off x="2483768" y="2015257"/>
            <a:ext cx="0" cy="4151313"/>
          </a:xfrm>
          <a:prstGeom prst="line">
            <a:avLst/>
          </a:prstGeom>
          <a:noFill/>
          <a:ln w="9525">
            <a:solidFill>
              <a:schemeClr val="bg2"/>
            </a:solidFill>
            <a:round/>
            <a:headEnd/>
            <a:tailEnd/>
          </a:ln>
        </p:spPr>
        <p:txBody>
          <a:bodyPr wrap="none" anchor="ctr"/>
          <a:lstStyle/>
          <a:p>
            <a:endParaRPr lang="en-GB">
              <a:cs typeface="Arial" pitchFamily="34" charset="0"/>
            </a:endParaRPr>
          </a:p>
        </p:txBody>
      </p:sp>
      <p:grpSp>
        <p:nvGrpSpPr>
          <p:cNvPr id="85" name="Group 84"/>
          <p:cNvGrpSpPr/>
          <p:nvPr/>
        </p:nvGrpSpPr>
        <p:grpSpPr>
          <a:xfrm>
            <a:off x="2771800" y="2935098"/>
            <a:ext cx="2646914" cy="2866147"/>
            <a:chOff x="838200" y="2615332"/>
            <a:chExt cx="3124200" cy="3382963"/>
          </a:xfrm>
        </p:grpSpPr>
        <p:sp>
          <p:nvSpPr>
            <p:cNvPr id="37" name="Rectangle 52"/>
            <p:cNvSpPr>
              <a:spLocks noChangeArrowheads="1"/>
            </p:cNvSpPr>
            <p:nvPr/>
          </p:nvSpPr>
          <p:spPr bwMode="auto">
            <a:xfrm>
              <a:off x="838200" y="2615332"/>
              <a:ext cx="712788" cy="760413"/>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38" name="Group 53"/>
            <p:cNvGrpSpPr>
              <a:grpSpLocks/>
            </p:cNvGrpSpPr>
            <p:nvPr/>
          </p:nvGrpSpPr>
          <p:grpSpPr bwMode="auto">
            <a:xfrm>
              <a:off x="973138" y="2691532"/>
              <a:ext cx="449262" cy="615950"/>
              <a:chOff x="1680" y="3168"/>
              <a:chExt cx="768" cy="1056"/>
            </a:xfrm>
          </p:grpSpPr>
          <p:sp>
            <p:nvSpPr>
              <p:cNvPr id="39" name="AutoShape 54"/>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40" name="AutoShape 55"/>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41" name="AutoShape 56"/>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42" name="AutoShape 57"/>
            <p:cNvSpPr>
              <a:spLocks noChangeArrowheads="1"/>
            </p:cNvSpPr>
            <p:nvPr/>
          </p:nvSpPr>
          <p:spPr bwMode="auto">
            <a:xfrm>
              <a:off x="879475" y="3917082"/>
              <a:ext cx="633413" cy="633413"/>
            </a:xfrm>
            <a:prstGeom prst="roundRect">
              <a:avLst>
                <a:gd name="adj" fmla="val 16667"/>
              </a:avLst>
            </a:prstGeom>
            <a:solidFill>
              <a:srgbClr val="FF66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43" name="AutoShape 58"/>
            <p:cNvCxnSpPr>
              <a:cxnSpLocks noChangeShapeType="1"/>
              <a:stCxn id="37" idx="2"/>
              <a:endCxn id="42" idx="0"/>
            </p:cNvCxnSpPr>
            <p:nvPr/>
          </p:nvCxnSpPr>
          <p:spPr bwMode="auto">
            <a:xfrm>
              <a:off x="1195388" y="3375745"/>
              <a:ext cx="1587" cy="541337"/>
            </a:xfrm>
            <a:prstGeom prst="straightConnector1">
              <a:avLst/>
            </a:prstGeom>
            <a:noFill/>
            <a:ln w="9525">
              <a:solidFill>
                <a:schemeClr val="tx1"/>
              </a:solidFill>
              <a:round/>
              <a:headEnd/>
              <a:tailEnd/>
            </a:ln>
          </p:spPr>
        </p:cxnSp>
        <p:sp>
          <p:nvSpPr>
            <p:cNvPr id="44" name="AutoShape 59"/>
            <p:cNvSpPr>
              <a:spLocks noChangeArrowheads="1"/>
            </p:cNvSpPr>
            <p:nvPr/>
          </p:nvSpPr>
          <p:spPr bwMode="auto">
            <a:xfrm>
              <a:off x="2209800" y="554109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45" name="AutoShape 60"/>
            <p:cNvCxnSpPr>
              <a:cxnSpLocks noChangeShapeType="1"/>
              <a:stCxn id="44" idx="0"/>
              <a:endCxn id="42" idx="2"/>
            </p:cNvCxnSpPr>
            <p:nvPr/>
          </p:nvCxnSpPr>
          <p:spPr bwMode="auto">
            <a:xfrm flipH="1" flipV="1">
              <a:off x="1196975" y="4550495"/>
              <a:ext cx="1241425" cy="990600"/>
            </a:xfrm>
            <a:prstGeom prst="straightConnector1">
              <a:avLst/>
            </a:prstGeom>
            <a:noFill/>
            <a:ln w="9525">
              <a:solidFill>
                <a:schemeClr val="tx1"/>
              </a:solidFill>
              <a:round/>
              <a:headEnd/>
              <a:tailEnd type="triangle" w="lg" len="lg"/>
            </a:ln>
          </p:spPr>
        </p:cxnSp>
        <p:sp>
          <p:nvSpPr>
            <p:cNvPr id="46" name="Rectangle 61"/>
            <p:cNvSpPr>
              <a:spLocks noChangeArrowheads="1"/>
            </p:cNvSpPr>
            <p:nvPr/>
          </p:nvSpPr>
          <p:spPr bwMode="auto">
            <a:xfrm>
              <a:off x="1649413" y="2615332"/>
              <a:ext cx="712787" cy="760413"/>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47" name="Group 62"/>
            <p:cNvGrpSpPr>
              <a:grpSpLocks/>
            </p:cNvGrpSpPr>
            <p:nvPr/>
          </p:nvGrpSpPr>
          <p:grpSpPr bwMode="auto">
            <a:xfrm>
              <a:off x="1784350" y="2691532"/>
              <a:ext cx="449263" cy="615950"/>
              <a:chOff x="1680" y="3168"/>
              <a:chExt cx="768" cy="1056"/>
            </a:xfrm>
          </p:grpSpPr>
          <p:sp>
            <p:nvSpPr>
              <p:cNvPr id="48" name="AutoShape 63"/>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49" name="AutoShape 64"/>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50" name="AutoShape 65"/>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51" name="AutoShape 66"/>
            <p:cNvSpPr>
              <a:spLocks noChangeArrowheads="1"/>
            </p:cNvSpPr>
            <p:nvPr/>
          </p:nvSpPr>
          <p:spPr bwMode="auto">
            <a:xfrm>
              <a:off x="1690688" y="3917082"/>
              <a:ext cx="633412" cy="633413"/>
            </a:xfrm>
            <a:prstGeom prst="roundRect">
              <a:avLst>
                <a:gd name="adj" fmla="val 16667"/>
              </a:avLst>
            </a:prstGeom>
            <a:solidFill>
              <a:srgbClr val="008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52" name="AutoShape 67"/>
            <p:cNvCxnSpPr>
              <a:cxnSpLocks noChangeShapeType="1"/>
              <a:stCxn id="46" idx="2"/>
              <a:endCxn id="51" idx="0"/>
            </p:cNvCxnSpPr>
            <p:nvPr/>
          </p:nvCxnSpPr>
          <p:spPr bwMode="auto">
            <a:xfrm>
              <a:off x="2006600" y="3375745"/>
              <a:ext cx="1588" cy="541337"/>
            </a:xfrm>
            <a:prstGeom prst="straightConnector1">
              <a:avLst/>
            </a:prstGeom>
            <a:noFill/>
            <a:ln w="9525">
              <a:solidFill>
                <a:schemeClr val="tx1"/>
              </a:solidFill>
              <a:round/>
              <a:headEnd/>
              <a:tailEnd/>
            </a:ln>
          </p:spPr>
        </p:cxnSp>
        <p:sp>
          <p:nvSpPr>
            <p:cNvPr id="53" name="Rectangle 68"/>
            <p:cNvSpPr>
              <a:spLocks noChangeArrowheads="1"/>
            </p:cNvSpPr>
            <p:nvPr/>
          </p:nvSpPr>
          <p:spPr bwMode="auto">
            <a:xfrm>
              <a:off x="2438400" y="2615332"/>
              <a:ext cx="712788" cy="760413"/>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54" name="Group 69"/>
            <p:cNvGrpSpPr>
              <a:grpSpLocks/>
            </p:cNvGrpSpPr>
            <p:nvPr/>
          </p:nvGrpSpPr>
          <p:grpSpPr bwMode="auto">
            <a:xfrm>
              <a:off x="2573338" y="2691532"/>
              <a:ext cx="449262" cy="615950"/>
              <a:chOff x="1680" y="3168"/>
              <a:chExt cx="768" cy="1056"/>
            </a:xfrm>
          </p:grpSpPr>
          <p:sp>
            <p:nvSpPr>
              <p:cNvPr id="55" name="AutoShape 70"/>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56" name="AutoShape 71"/>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57" name="AutoShape 72"/>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58" name="AutoShape 73"/>
            <p:cNvSpPr>
              <a:spLocks noChangeArrowheads="1"/>
            </p:cNvSpPr>
            <p:nvPr/>
          </p:nvSpPr>
          <p:spPr bwMode="auto">
            <a:xfrm>
              <a:off x="2479675" y="3917082"/>
              <a:ext cx="633413" cy="633413"/>
            </a:xfrm>
            <a:prstGeom prst="roundRect">
              <a:avLst>
                <a:gd name="adj" fmla="val 16667"/>
              </a:avLst>
            </a:prstGeom>
            <a:solidFill>
              <a:srgbClr val="80008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sz="1300" dirty="0">
                <a:solidFill>
                  <a:schemeClr val="bg1"/>
                </a:solidFill>
                <a:cs typeface="Arial" pitchFamily="34" charset="0"/>
              </a:endParaRPr>
            </a:p>
          </p:txBody>
        </p:sp>
        <p:cxnSp>
          <p:nvCxnSpPr>
            <p:cNvPr id="59" name="AutoShape 74"/>
            <p:cNvCxnSpPr>
              <a:cxnSpLocks noChangeShapeType="1"/>
              <a:stCxn id="53" idx="2"/>
              <a:endCxn id="58" idx="0"/>
            </p:cNvCxnSpPr>
            <p:nvPr/>
          </p:nvCxnSpPr>
          <p:spPr bwMode="auto">
            <a:xfrm>
              <a:off x="2795588" y="3375745"/>
              <a:ext cx="1587" cy="541337"/>
            </a:xfrm>
            <a:prstGeom prst="straightConnector1">
              <a:avLst/>
            </a:prstGeom>
            <a:noFill/>
            <a:ln w="9525">
              <a:solidFill>
                <a:schemeClr val="tx1"/>
              </a:solidFill>
              <a:round/>
              <a:headEnd/>
              <a:tailEnd/>
            </a:ln>
          </p:spPr>
        </p:cxnSp>
        <p:sp>
          <p:nvSpPr>
            <p:cNvPr id="60" name="Rectangle 75"/>
            <p:cNvSpPr>
              <a:spLocks noChangeArrowheads="1"/>
            </p:cNvSpPr>
            <p:nvPr/>
          </p:nvSpPr>
          <p:spPr bwMode="auto">
            <a:xfrm>
              <a:off x="3249613" y="2615332"/>
              <a:ext cx="712787" cy="760413"/>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61" name="Group 76"/>
            <p:cNvGrpSpPr>
              <a:grpSpLocks/>
            </p:cNvGrpSpPr>
            <p:nvPr/>
          </p:nvGrpSpPr>
          <p:grpSpPr bwMode="auto">
            <a:xfrm>
              <a:off x="3384550" y="2691532"/>
              <a:ext cx="449263" cy="615950"/>
              <a:chOff x="1680" y="3168"/>
              <a:chExt cx="768" cy="1056"/>
            </a:xfrm>
          </p:grpSpPr>
          <p:sp>
            <p:nvSpPr>
              <p:cNvPr id="62" name="AutoShape 77"/>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63" name="AutoShape 78"/>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64" name="AutoShape 79"/>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65" name="AutoShape 80"/>
            <p:cNvSpPr>
              <a:spLocks noChangeArrowheads="1"/>
            </p:cNvSpPr>
            <p:nvPr/>
          </p:nvSpPr>
          <p:spPr bwMode="auto">
            <a:xfrm>
              <a:off x="3290888" y="3917082"/>
              <a:ext cx="633412" cy="633413"/>
            </a:xfrm>
            <a:prstGeom prst="roundRect">
              <a:avLst>
                <a:gd name="adj" fmla="val 16667"/>
              </a:avLst>
            </a:prstGeom>
            <a:solidFill>
              <a:srgbClr val="808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smtClean="0">
                  <a:solidFill>
                    <a:schemeClr val="bg1"/>
                  </a:solidFill>
                  <a:cs typeface="Arial" pitchFamily="34" charset="0"/>
                </a:rPr>
                <a:t>I</a:t>
              </a:r>
              <a:endParaRPr lang="en-US" dirty="0">
                <a:solidFill>
                  <a:schemeClr val="bg1"/>
                </a:solidFill>
                <a:cs typeface="Arial" pitchFamily="34" charset="0"/>
              </a:endParaRPr>
            </a:p>
          </p:txBody>
        </p:sp>
        <p:cxnSp>
          <p:nvCxnSpPr>
            <p:cNvPr id="66" name="AutoShape 81"/>
            <p:cNvCxnSpPr>
              <a:cxnSpLocks noChangeShapeType="1"/>
              <a:stCxn id="60" idx="2"/>
              <a:endCxn id="65" idx="0"/>
            </p:cNvCxnSpPr>
            <p:nvPr/>
          </p:nvCxnSpPr>
          <p:spPr bwMode="auto">
            <a:xfrm>
              <a:off x="3606800" y="3375745"/>
              <a:ext cx="1588" cy="541337"/>
            </a:xfrm>
            <a:prstGeom prst="straightConnector1">
              <a:avLst/>
            </a:prstGeom>
            <a:noFill/>
            <a:ln w="9525">
              <a:solidFill>
                <a:schemeClr val="tx1"/>
              </a:solidFill>
              <a:round/>
              <a:headEnd/>
              <a:tailEnd/>
            </a:ln>
          </p:spPr>
        </p:cxnSp>
        <p:cxnSp>
          <p:nvCxnSpPr>
            <p:cNvPr id="67" name="AutoShape 82"/>
            <p:cNvCxnSpPr>
              <a:cxnSpLocks noChangeShapeType="1"/>
              <a:stCxn id="44" idx="0"/>
              <a:endCxn id="51" idx="2"/>
            </p:cNvCxnSpPr>
            <p:nvPr/>
          </p:nvCxnSpPr>
          <p:spPr bwMode="auto">
            <a:xfrm flipH="1" flipV="1">
              <a:off x="2008188" y="4550495"/>
              <a:ext cx="430212" cy="990600"/>
            </a:xfrm>
            <a:prstGeom prst="straightConnector1">
              <a:avLst/>
            </a:prstGeom>
            <a:noFill/>
            <a:ln w="9525">
              <a:solidFill>
                <a:schemeClr val="tx1"/>
              </a:solidFill>
              <a:round/>
              <a:headEnd/>
              <a:tailEnd type="triangle" w="lg" len="lg"/>
            </a:ln>
          </p:spPr>
        </p:cxnSp>
        <p:cxnSp>
          <p:nvCxnSpPr>
            <p:cNvPr id="68" name="AutoShape 83"/>
            <p:cNvCxnSpPr>
              <a:cxnSpLocks noChangeShapeType="1"/>
              <a:stCxn id="44" idx="0"/>
              <a:endCxn id="58" idx="2"/>
            </p:cNvCxnSpPr>
            <p:nvPr/>
          </p:nvCxnSpPr>
          <p:spPr bwMode="auto">
            <a:xfrm flipV="1">
              <a:off x="2438400" y="4550495"/>
              <a:ext cx="358775" cy="990600"/>
            </a:xfrm>
            <a:prstGeom prst="straightConnector1">
              <a:avLst/>
            </a:prstGeom>
            <a:noFill/>
            <a:ln w="9525">
              <a:solidFill>
                <a:schemeClr val="tx1"/>
              </a:solidFill>
              <a:round/>
              <a:headEnd/>
              <a:tailEnd type="triangle" w="lg" len="lg"/>
            </a:ln>
          </p:spPr>
        </p:cxnSp>
        <p:cxnSp>
          <p:nvCxnSpPr>
            <p:cNvPr id="69" name="AutoShape 84"/>
            <p:cNvCxnSpPr>
              <a:cxnSpLocks noChangeShapeType="1"/>
              <a:stCxn id="44" idx="0"/>
              <a:endCxn id="65" idx="2"/>
            </p:cNvCxnSpPr>
            <p:nvPr/>
          </p:nvCxnSpPr>
          <p:spPr bwMode="auto">
            <a:xfrm flipV="1">
              <a:off x="2438400" y="4550495"/>
              <a:ext cx="1169988" cy="990600"/>
            </a:xfrm>
            <a:prstGeom prst="straightConnector1">
              <a:avLst/>
            </a:prstGeom>
            <a:noFill/>
            <a:ln w="9525">
              <a:solidFill>
                <a:schemeClr val="tx1"/>
              </a:solidFill>
              <a:round/>
              <a:headEnd/>
              <a:tailEnd type="triangle" w="lg" len="lg"/>
            </a:ln>
          </p:spPr>
        </p:cxnSp>
      </p:grpSp>
      <p:sp>
        <p:nvSpPr>
          <p:cNvPr id="70" name="Text Box 89"/>
          <p:cNvSpPr txBox="1">
            <a:spLocks noChangeArrowheads="1"/>
          </p:cNvSpPr>
          <p:nvPr/>
        </p:nvSpPr>
        <p:spPr bwMode="auto">
          <a:xfrm>
            <a:off x="108392" y="1934295"/>
            <a:ext cx="2304256" cy="444417"/>
          </a:xfrm>
          <a:prstGeom prst="rect">
            <a:avLst/>
          </a:prstGeom>
          <a:noFill/>
          <a:ln w="9525">
            <a:noFill/>
            <a:miter lim="800000"/>
            <a:headEnd/>
            <a:tailEnd/>
          </a:ln>
        </p:spPr>
        <p:txBody>
          <a:bodyPr wrap="square">
            <a:spAutoFit/>
          </a:bodyPr>
          <a:lstStyle/>
          <a:p>
            <a:pPr algn="ctr">
              <a:lnSpc>
                <a:spcPct val="104000"/>
              </a:lnSpc>
              <a:buClr>
                <a:srgbClr val="000000"/>
              </a:buClr>
              <a:buSzPct val="45000"/>
              <a:buFont typeface="Wingdings" pitchFamily="2" charset="2"/>
              <a:buNone/>
            </a:pPr>
            <a:r>
              <a:rPr lang="en-US" sz="2200" dirty="0" smtClean="0">
                <a:cs typeface="Arial" pitchFamily="34" charset="0"/>
              </a:rPr>
              <a:t>Ideally</a:t>
            </a:r>
            <a:endParaRPr lang="en-US" sz="2200" dirty="0">
              <a:cs typeface="Arial" pitchFamily="34" charset="0"/>
            </a:endParaRPr>
          </a:p>
        </p:txBody>
      </p:sp>
      <p:sp>
        <p:nvSpPr>
          <p:cNvPr id="71" name="Text Box 90"/>
          <p:cNvSpPr txBox="1">
            <a:spLocks noChangeArrowheads="1"/>
          </p:cNvSpPr>
          <p:nvPr/>
        </p:nvSpPr>
        <p:spPr bwMode="auto">
          <a:xfrm>
            <a:off x="5796136" y="1916832"/>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dirty="0" smtClean="0">
                <a:cs typeface="Arial" pitchFamily="34" charset="0"/>
              </a:rPr>
              <a:t>Compromise</a:t>
            </a:r>
            <a:endParaRPr lang="en-US" sz="2200" dirty="0">
              <a:cs typeface="Arial" pitchFamily="34" charset="0"/>
            </a:endParaRPr>
          </a:p>
        </p:txBody>
      </p:sp>
      <p:sp>
        <p:nvSpPr>
          <p:cNvPr id="72" name="Line 91"/>
          <p:cNvSpPr>
            <a:spLocks noChangeShapeType="1"/>
          </p:cNvSpPr>
          <p:nvPr/>
        </p:nvSpPr>
        <p:spPr bwMode="auto">
          <a:xfrm>
            <a:off x="0" y="6166570"/>
            <a:ext cx="9144000" cy="0"/>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73" name="Text Box 94"/>
          <p:cNvSpPr txBox="1">
            <a:spLocks noChangeArrowheads="1"/>
          </p:cNvSpPr>
          <p:nvPr/>
        </p:nvSpPr>
        <p:spPr bwMode="auto">
          <a:xfrm>
            <a:off x="497507" y="6373813"/>
            <a:ext cx="1054100" cy="346075"/>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dirty="0">
                <a:cs typeface="Arial" pitchFamily="34" charset="0"/>
              </a:rPr>
              <a:t>Database</a:t>
            </a:r>
          </a:p>
        </p:txBody>
      </p:sp>
      <p:grpSp>
        <p:nvGrpSpPr>
          <p:cNvPr id="74" name="Group 95"/>
          <p:cNvGrpSpPr>
            <a:grpSpLocks/>
          </p:cNvGrpSpPr>
          <p:nvPr/>
        </p:nvGrpSpPr>
        <p:grpSpPr bwMode="auto">
          <a:xfrm>
            <a:off x="205407" y="6345238"/>
            <a:ext cx="288925" cy="396875"/>
            <a:chOff x="1680" y="3168"/>
            <a:chExt cx="768" cy="1056"/>
          </a:xfrm>
        </p:grpSpPr>
        <p:sp>
          <p:nvSpPr>
            <p:cNvPr id="75" name="AutoShape 96"/>
            <p:cNvSpPr>
              <a:spLocks noChangeArrowheads="1"/>
            </p:cNvSpPr>
            <p:nvPr/>
          </p:nvSpPr>
          <p:spPr bwMode="auto">
            <a:xfrm>
              <a:off x="1680" y="3840"/>
              <a:ext cx="768" cy="384"/>
            </a:xfrm>
            <a:prstGeom prst="can">
              <a:avLst>
                <a:gd name="adj" fmla="val 25000"/>
              </a:avLst>
            </a:prstGeom>
            <a:solidFill>
              <a:srgbClr val="969696"/>
            </a:solidFill>
            <a:ln w="9525">
              <a:solidFill>
                <a:schemeClr val="tx1"/>
              </a:solidFill>
              <a:round/>
              <a:headEnd/>
              <a:tailEnd/>
            </a:ln>
          </p:spPr>
          <p:txBody>
            <a:bodyPr wrap="none" anchor="ctr"/>
            <a:lstStyle/>
            <a:p>
              <a:endParaRPr lang="en-US">
                <a:cs typeface="Arial" pitchFamily="34" charset="0"/>
              </a:endParaRPr>
            </a:p>
          </p:txBody>
        </p:sp>
        <p:sp>
          <p:nvSpPr>
            <p:cNvPr id="76" name="AutoShape 97"/>
            <p:cNvSpPr>
              <a:spLocks noChangeArrowheads="1"/>
            </p:cNvSpPr>
            <p:nvPr/>
          </p:nvSpPr>
          <p:spPr bwMode="auto">
            <a:xfrm>
              <a:off x="1680" y="3504"/>
              <a:ext cx="768" cy="384"/>
            </a:xfrm>
            <a:prstGeom prst="can">
              <a:avLst>
                <a:gd name="adj" fmla="val 25000"/>
              </a:avLst>
            </a:prstGeom>
            <a:solidFill>
              <a:srgbClr val="969696"/>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itchFamily="34" charset="0"/>
              </a:endParaRPr>
            </a:p>
          </p:txBody>
        </p:sp>
        <p:sp>
          <p:nvSpPr>
            <p:cNvPr id="77" name="AutoShape 98"/>
            <p:cNvSpPr>
              <a:spLocks noChangeArrowheads="1"/>
            </p:cNvSpPr>
            <p:nvPr/>
          </p:nvSpPr>
          <p:spPr bwMode="auto">
            <a:xfrm>
              <a:off x="1680" y="3168"/>
              <a:ext cx="768" cy="384"/>
            </a:xfrm>
            <a:prstGeom prst="can">
              <a:avLst>
                <a:gd name="adj" fmla="val 25000"/>
              </a:avLst>
            </a:prstGeom>
            <a:solidFill>
              <a:srgbClr val="969696"/>
            </a:solidFill>
            <a:ln w="9525">
              <a:solidFill>
                <a:schemeClr val="tx1"/>
              </a:solidFill>
              <a:round/>
              <a:headEnd/>
              <a:tailEnd/>
            </a:ln>
          </p:spPr>
          <p:txBody>
            <a:bodyPr wrap="none" anchor="ctr"/>
            <a:lstStyle/>
            <a:p>
              <a:endParaRPr lang="en-US">
                <a:cs typeface="Arial" pitchFamily="34" charset="0"/>
              </a:endParaRPr>
            </a:p>
          </p:txBody>
        </p:sp>
      </p:grpSp>
      <p:sp>
        <p:nvSpPr>
          <p:cNvPr id="78" name="Text Box 99"/>
          <p:cNvSpPr txBox="1">
            <a:spLocks noChangeArrowheads="1"/>
          </p:cNvSpPr>
          <p:nvPr/>
        </p:nvSpPr>
        <p:spPr bwMode="auto">
          <a:xfrm>
            <a:off x="2059607" y="6373813"/>
            <a:ext cx="984565" cy="348429"/>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dirty="0" smtClean="0">
                <a:cs typeface="Arial" pitchFamily="34" charset="0"/>
              </a:rPr>
              <a:t>Interface</a:t>
            </a:r>
            <a:endParaRPr lang="en-US" sz="1600" i="1" dirty="0">
              <a:cs typeface="Arial" pitchFamily="34" charset="0"/>
            </a:endParaRPr>
          </a:p>
        </p:txBody>
      </p:sp>
      <p:sp>
        <p:nvSpPr>
          <p:cNvPr id="79" name="AutoShape 100"/>
          <p:cNvSpPr>
            <a:spLocks noChangeArrowheads="1"/>
          </p:cNvSpPr>
          <p:nvPr/>
        </p:nvSpPr>
        <p:spPr bwMode="auto">
          <a:xfrm>
            <a:off x="1757982" y="6373813"/>
            <a:ext cx="328613" cy="328612"/>
          </a:xfrm>
          <a:prstGeom prst="roundRect">
            <a:avLst>
              <a:gd name="adj" fmla="val 16667"/>
            </a:avLst>
          </a:prstGeom>
          <a:solidFill>
            <a:srgbClr val="80808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000" dirty="0" smtClean="0">
                <a:solidFill>
                  <a:schemeClr val="bg1"/>
                </a:solidFill>
                <a:cs typeface="Arial" pitchFamily="34" charset="0"/>
              </a:rPr>
              <a:t>I</a:t>
            </a:r>
            <a:endParaRPr lang="en-US" sz="1000" dirty="0">
              <a:solidFill>
                <a:schemeClr val="bg1"/>
              </a:solidFill>
              <a:cs typeface="Arial" pitchFamily="34" charset="0"/>
            </a:endParaRPr>
          </a:p>
        </p:txBody>
      </p:sp>
      <p:sp>
        <p:nvSpPr>
          <p:cNvPr id="80" name="AutoShape 101"/>
          <p:cNvSpPr>
            <a:spLocks noChangeArrowheads="1"/>
          </p:cNvSpPr>
          <p:nvPr/>
        </p:nvSpPr>
        <p:spPr bwMode="auto">
          <a:xfrm>
            <a:off x="3220789" y="6365875"/>
            <a:ext cx="304800" cy="304800"/>
          </a:xfrm>
          <a:prstGeom prst="smileyFace">
            <a:avLst>
              <a:gd name="adj" fmla="val 4653"/>
            </a:avLst>
          </a:prstGeom>
          <a:solidFill>
            <a:srgbClr val="C0C0C0">
              <a:alpha val="23921"/>
            </a:srgbClr>
          </a:solidFill>
          <a:ln w="9525">
            <a:solidFill>
              <a:schemeClr val="tx1"/>
            </a:solidFill>
            <a:round/>
            <a:headEnd/>
            <a:tailEnd/>
          </a:ln>
        </p:spPr>
        <p:txBody>
          <a:bodyPr wrap="none" anchor="ctr"/>
          <a:lstStyle/>
          <a:p>
            <a:endParaRPr lang="en-US">
              <a:cs typeface="Arial" pitchFamily="34" charset="0"/>
            </a:endParaRPr>
          </a:p>
        </p:txBody>
      </p:sp>
      <p:sp>
        <p:nvSpPr>
          <p:cNvPr id="81" name="Text Box 102"/>
          <p:cNvSpPr txBox="1">
            <a:spLocks noChangeArrowheads="1"/>
          </p:cNvSpPr>
          <p:nvPr/>
        </p:nvSpPr>
        <p:spPr bwMode="auto">
          <a:xfrm>
            <a:off x="3527177" y="6373813"/>
            <a:ext cx="612775" cy="346075"/>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a:cs typeface="Arial" pitchFamily="34" charset="0"/>
              </a:rPr>
              <a:t>User</a:t>
            </a:r>
          </a:p>
        </p:txBody>
      </p:sp>
      <p:sp>
        <p:nvSpPr>
          <p:cNvPr id="82" name="Line 105"/>
          <p:cNvSpPr>
            <a:spLocks noChangeShapeType="1"/>
          </p:cNvSpPr>
          <p:nvPr/>
        </p:nvSpPr>
        <p:spPr bwMode="auto">
          <a:xfrm>
            <a:off x="0" y="2356570"/>
            <a:ext cx="9144000" cy="0"/>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83" name="Rectangle 6"/>
          <p:cNvSpPr>
            <a:spLocks noChangeArrowheads="1"/>
          </p:cNvSpPr>
          <p:nvPr/>
        </p:nvSpPr>
        <p:spPr bwMode="auto">
          <a:xfrm>
            <a:off x="355600" y="764704"/>
            <a:ext cx="8464550" cy="1348061"/>
          </a:xfrm>
          <a:prstGeom prst="rect">
            <a:avLst/>
          </a:prstGeom>
          <a:noFill/>
          <a:ln w="9525">
            <a:noFill/>
            <a:miter lim="800000"/>
            <a:headEnd/>
            <a:tailEnd/>
          </a:ln>
        </p:spPr>
        <p:txBody>
          <a:bodyPr>
            <a:spAutoFit/>
          </a:bodyPr>
          <a:lstStyle/>
          <a:p>
            <a:pPr algn="ctr">
              <a:lnSpc>
                <a:spcPct val="90000"/>
              </a:lnSpc>
              <a:spcBef>
                <a:spcPct val="20000"/>
              </a:spcBef>
            </a:pPr>
            <a:r>
              <a:rPr lang="en-US" b="1" dirty="0">
                <a:cs typeface="Arial" pitchFamily="34" charset="0"/>
              </a:rPr>
              <a:t>Combining </a:t>
            </a:r>
            <a:r>
              <a:rPr lang="en-US" sz="3200" b="1" dirty="0">
                <a:cs typeface="Arial" pitchFamily="34" charset="0"/>
              </a:rPr>
              <a:t>data</a:t>
            </a:r>
            <a:r>
              <a:rPr lang="en-US" dirty="0">
                <a:cs typeface="Arial" pitchFamily="34" charset="0"/>
              </a:rPr>
              <a:t> residing in </a:t>
            </a:r>
            <a:r>
              <a:rPr lang="en-US" b="1" dirty="0">
                <a:cs typeface="Arial" pitchFamily="34" charset="0"/>
              </a:rPr>
              <a:t>different sources</a:t>
            </a:r>
            <a:endParaRPr lang="en-US" dirty="0">
              <a:cs typeface="Arial" pitchFamily="34" charset="0"/>
            </a:endParaRPr>
          </a:p>
          <a:p>
            <a:pPr algn="ctr">
              <a:lnSpc>
                <a:spcPct val="90000"/>
              </a:lnSpc>
              <a:spcBef>
                <a:spcPct val="20000"/>
              </a:spcBef>
            </a:pPr>
            <a:r>
              <a:rPr lang="en-US" dirty="0">
                <a:cs typeface="Arial" pitchFamily="34" charset="0"/>
              </a:rPr>
              <a:t>… providing users with a </a:t>
            </a:r>
            <a:r>
              <a:rPr lang="en-US" b="1" dirty="0">
                <a:cs typeface="Arial" pitchFamily="34" charset="0"/>
              </a:rPr>
              <a:t>unified view</a:t>
            </a:r>
            <a:r>
              <a:rPr lang="en-US" dirty="0">
                <a:cs typeface="Arial" pitchFamily="34" charset="0"/>
              </a:rPr>
              <a:t> of these data.</a:t>
            </a:r>
            <a:endParaRPr lang="en-US" sz="2000" dirty="0">
              <a:cs typeface="Arial" pitchFamily="34" charset="0"/>
            </a:endParaRPr>
          </a:p>
          <a:p>
            <a:pPr algn="ctr">
              <a:lnSpc>
                <a:spcPct val="90000"/>
              </a:lnSpc>
              <a:spcBef>
                <a:spcPct val="20000"/>
              </a:spcBef>
            </a:pPr>
            <a:endParaRPr lang="en-US" dirty="0">
              <a:cs typeface="Arial" pitchFamily="34" charset="0"/>
            </a:endParaRPr>
          </a:p>
        </p:txBody>
      </p:sp>
      <p:grpSp>
        <p:nvGrpSpPr>
          <p:cNvPr id="86" name="Group 85"/>
          <p:cNvGrpSpPr/>
          <p:nvPr/>
        </p:nvGrpSpPr>
        <p:grpSpPr>
          <a:xfrm>
            <a:off x="5940151" y="2777929"/>
            <a:ext cx="2988539" cy="3003334"/>
            <a:chOff x="5138738" y="2469282"/>
            <a:chExt cx="3527425" cy="3544888"/>
          </a:xfrm>
        </p:grpSpPr>
        <p:sp>
          <p:nvSpPr>
            <p:cNvPr id="7" name="Rectangle 75"/>
            <p:cNvSpPr>
              <a:spLocks noChangeArrowheads="1"/>
            </p:cNvSpPr>
            <p:nvPr/>
          </p:nvSpPr>
          <p:spPr bwMode="auto">
            <a:xfrm>
              <a:off x="5138738" y="2469282"/>
              <a:ext cx="3527425" cy="1104900"/>
            </a:xfrm>
            <a:prstGeom prst="rect">
              <a:avLst/>
            </a:prstGeom>
            <a:solidFill>
              <a:schemeClr val="bg1"/>
            </a:solidFill>
            <a:ln w="12700">
              <a:solidFill>
                <a:schemeClr val="tx1"/>
              </a:solidFill>
              <a:prstDash val="sysDot"/>
              <a:miter lim="800000"/>
              <a:headEnd/>
              <a:tailEnd/>
            </a:ln>
          </p:spPr>
          <p:txBody>
            <a:bodyPr wrap="none" anchor="ctr"/>
            <a:lstStyle/>
            <a:p>
              <a:endParaRPr lang="en-US">
                <a:cs typeface="Arial" pitchFamily="34" charset="0"/>
              </a:endParaRPr>
            </a:p>
          </p:txBody>
        </p:sp>
        <p:grpSp>
          <p:nvGrpSpPr>
            <p:cNvPr id="11" name="Group 8"/>
            <p:cNvGrpSpPr>
              <a:grpSpLocks/>
            </p:cNvGrpSpPr>
            <p:nvPr/>
          </p:nvGrpSpPr>
          <p:grpSpPr bwMode="auto">
            <a:xfrm>
              <a:off x="5334000" y="2623270"/>
              <a:ext cx="3124200" cy="3390900"/>
              <a:chOff x="5334000" y="2740868"/>
              <a:chExt cx="3124200" cy="3390900"/>
            </a:xfrm>
          </p:grpSpPr>
          <p:sp>
            <p:nvSpPr>
              <p:cNvPr id="12" name="Rectangle 9"/>
              <p:cNvSpPr>
                <a:spLocks noChangeArrowheads="1"/>
              </p:cNvSpPr>
              <p:nvPr/>
            </p:nvSpPr>
            <p:spPr bwMode="auto">
              <a:xfrm>
                <a:off x="5334000" y="2748806"/>
                <a:ext cx="712788" cy="760412"/>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13" name="Group 10"/>
              <p:cNvGrpSpPr>
                <a:grpSpLocks/>
              </p:cNvGrpSpPr>
              <p:nvPr/>
            </p:nvGrpSpPr>
            <p:grpSpPr bwMode="auto">
              <a:xfrm>
                <a:off x="5468938" y="2825006"/>
                <a:ext cx="449262" cy="615950"/>
                <a:chOff x="1680" y="3168"/>
                <a:chExt cx="768" cy="1056"/>
              </a:xfrm>
            </p:grpSpPr>
            <p:sp>
              <p:nvSpPr>
                <p:cNvPr id="32" name="AutoShape 11"/>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33" name="AutoShape 12"/>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34" name="AutoShape 13"/>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14" name="AutoShape 14"/>
              <p:cNvSpPr>
                <a:spLocks noChangeArrowheads="1"/>
              </p:cNvSpPr>
              <p:nvPr/>
            </p:nvSpPr>
            <p:spPr bwMode="auto">
              <a:xfrm>
                <a:off x="6550124" y="4431556"/>
                <a:ext cx="709612" cy="709612"/>
              </a:xfrm>
              <a:prstGeom prst="roundRect">
                <a:avLst>
                  <a:gd name="adj" fmla="val 16667"/>
                </a:avLst>
              </a:prstGeom>
              <a:solidFill>
                <a:srgbClr val="800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a:solidFill>
                      <a:schemeClr val="bg1"/>
                    </a:solidFill>
                    <a:cs typeface="Arial" pitchFamily="34" charset="0"/>
                  </a:rPr>
                  <a:t>I</a:t>
                </a:r>
              </a:p>
            </p:txBody>
          </p:sp>
          <p:sp>
            <p:nvSpPr>
              <p:cNvPr id="15" name="AutoShape 16"/>
              <p:cNvSpPr>
                <a:spLocks noChangeArrowheads="1"/>
              </p:cNvSpPr>
              <p:nvPr/>
            </p:nvSpPr>
            <p:spPr bwMode="auto">
              <a:xfrm>
                <a:off x="6672361" y="5674568"/>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16" name="AutoShape 17"/>
              <p:cNvCxnSpPr>
                <a:cxnSpLocks noChangeShapeType="1"/>
                <a:stCxn id="15" idx="0"/>
                <a:endCxn id="14" idx="2"/>
              </p:cNvCxnSpPr>
              <p:nvPr/>
            </p:nvCxnSpPr>
            <p:spPr bwMode="auto">
              <a:xfrm flipV="1">
                <a:off x="6900961" y="5141168"/>
                <a:ext cx="4763" cy="533400"/>
              </a:xfrm>
              <a:prstGeom prst="straightConnector1">
                <a:avLst/>
              </a:prstGeom>
              <a:noFill/>
              <a:ln w="9525">
                <a:solidFill>
                  <a:schemeClr val="tx1"/>
                </a:solidFill>
                <a:round/>
                <a:headEnd/>
                <a:tailEnd type="triangle" w="lg" len="lg"/>
              </a:ln>
            </p:spPr>
          </p:cxnSp>
          <p:sp>
            <p:nvSpPr>
              <p:cNvPr id="17" name="Rectangle 18"/>
              <p:cNvSpPr>
                <a:spLocks noChangeArrowheads="1"/>
              </p:cNvSpPr>
              <p:nvPr/>
            </p:nvSpPr>
            <p:spPr bwMode="auto">
              <a:xfrm>
                <a:off x="6145213" y="2740868"/>
                <a:ext cx="712787" cy="760413"/>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18" name="Group 19"/>
              <p:cNvGrpSpPr>
                <a:grpSpLocks/>
              </p:cNvGrpSpPr>
              <p:nvPr/>
            </p:nvGrpSpPr>
            <p:grpSpPr bwMode="auto">
              <a:xfrm>
                <a:off x="6280150" y="2807544"/>
                <a:ext cx="449263" cy="625283"/>
                <a:chOff x="1680" y="3168"/>
                <a:chExt cx="768" cy="1072"/>
              </a:xfrm>
            </p:grpSpPr>
            <p:sp>
              <p:nvSpPr>
                <p:cNvPr id="29" name="AutoShape 20"/>
                <p:cNvSpPr>
                  <a:spLocks noChangeArrowheads="1"/>
                </p:cNvSpPr>
                <p:nvPr/>
              </p:nvSpPr>
              <p:spPr bwMode="auto">
                <a:xfrm>
                  <a:off x="1680" y="3856"/>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30" name="AutoShape 21"/>
                <p:cNvSpPr>
                  <a:spLocks noChangeArrowheads="1"/>
                </p:cNvSpPr>
                <p:nvPr/>
              </p:nvSpPr>
              <p:spPr bwMode="auto">
                <a:xfrm>
                  <a:off x="1680" y="352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31" name="AutoShape 22"/>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19" name="Rectangle 24"/>
              <p:cNvSpPr>
                <a:spLocks noChangeArrowheads="1"/>
              </p:cNvSpPr>
              <p:nvPr/>
            </p:nvSpPr>
            <p:spPr bwMode="auto">
              <a:xfrm>
                <a:off x="6934200" y="2748806"/>
                <a:ext cx="712788" cy="760412"/>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20" name="Group 25"/>
              <p:cNvGrpSpPr>
                <a:grpSpLocks/>
              </p:cNvGrpSpPr>
              <p:nvPr/>
            </p:nvGrpSpPr>
            <p:grpSpPr bwMode="auto">
              <a:xfrm>
                <a:off x="7069138" y="2825006"/>
                <a:ext cx="449262" cy="615950"/>
                <a:chOff x="1680" y="3168"/>
                <a:chExt cx="768" cy="1056"/>
              </a:xfrm>
            </p:grpSpPr>
            <p:sp>
              <p:nvSpPr>
                <p:cNvPr id="26" name="AutoShape 26"/>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27" name="AutoShape 27"/>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28" name="AutoShape 28"/>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21" name="Rectangle 30"/>
              <p:cNvSpPr>
                <a:spLocks noChangeArrowheads="1"/>
              </p:cNvSpPr>
              <p:nvPr/>
            </p:nvSpPr>
            <p:spPr bwMode="auto">
              <a:xfrm>
                <a:off x="7745413" y="2748806"/>
                <a:ext cx="712787" cy="760412"/>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22" name="Group 31"/>
              <p:cNvGrpSpPr>
                <a:grpSpLocks/>
              </p:cNvGrpSpPr>
              <p:nvPr/>
            </p:nvGrpSpPr>
            <p:grpSpPr bwMode="auto">
              <a:xfrm>
                <a:off x="7880350" y="2825006"/>
                <a:ext cx="449263" cy="615950"/>
                <a:chOff x="1680" y="3168"/>
                <a:chExt cx="768" cy="1056"/>
              </a:xfrm>
            </p:grpSpPr>
            <p:sp>
              <p:nvSpPr>
                <p:cNvPr id="23" name="AutoShape 32"/>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24" name="AutoShape 33"/>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25" name="AutoShape 34"/>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grpSp>
        </p:grpSp>
        <p:cxnSp>
          <p:nvCxnSpPr>
            <p:cNvPr id="84" name="AutoShape 81"/>
            <p:cNvCxnSpPr>
              <a:cxnSpLocks noChangeShapeType="1"/>
              <a:stCxn id="7" idx="2"/>
              <a:endCxn id="14" idx="0"/>
            </p:cNvCxnSpPr>
            <p:nvPr/>
          </p:nvCxnSpPr>
          <p:spPr bwMode="auto">
            <a:xfrm>
              <a:off x="6902450" y="3574182"/>
              <a:ext cx="3175" cy="739775"/>
            </a:xfrm>
            <a:prstGeom prst="straightConnector1">
              <a:avLst/>
            </a:prstGeom>
            <a:noFill/>
            <a:ln w="9525">
              <a:solidFill>
                <a:schemeClr val="tx1"/>
              </a:solidFill>
              <a:round/>
              <a:headEnd/>
              <a:tailEnd/>
            </a:ln>
          </p:spPr>
        </p:cxnSp>
      </p:grpSp>
      <p:grpSp>
        <p:nvGrpSpPr>
          <p:cNvPr id="87" name="Group 86"/>
          <p:cNvGrpSpPr/>
          <p:nvPr/>
        </p:nvGrpSpPr>
        <p:grpSpPr>
          <a:xfrm>
            <a:off x="323528" y="2850350"/>
            <a:ext cx="1872208" cy="2954914"/>
            <a:chOff x="1065213" y="2537778"/>
            <a:chExt cx="2209800" cy="3487737"/>
          </a:xfrm>
        </p:grpSpPr>
        <p:sp>
          <p:nvSpPr>
            <p:cNvPr id="88" name="Rectangle 1028"/>
            <p:cNvSpPr>
              <a:spLocks noChangeArrowheads="1"/>
            </p:cNvSpPr>
            <p:nvPr/>
          </p:nvSpPr>
          <p:spPr bwMode="auto">
            <a:xfrm>
              <a:off x="1065213" y="2537778"/>
              <a:ext cx="2209800" cy="1524000"/>
            </a:xfrm>
            <a:prstGeom prst="rect">
              <a:avLst/>
            </a:prstGeom>
            <a:solidFill>
              <a:srgbClr val="0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89" name="Group 1029"/>
            <p:cNvGrpSpPr>
              <a:grpSpLocks/>
            </p:cNvGrpSpPr>
            <p:nvPr/>
          </p:nvGrpSpPr>
          <p:grpSpPr bwMode="auto">
            <a:xfrm>
              <a:off x="1827213" y="2852936"/>
              <a:ext cx="720725" cy="990600"/>
              <a:chOff x="1680" y="3168"/>
              <a:chExt cx="768" cy="1056"/>
            </a:xfrm>
          </p:grpSpPr>
          <p:sp>
            <p:nvSpPr>
              <p:cNvPr id="102" name="AutoShape 1030"/>
              <p:cNvSpPr>
                <a:spLocks noChangeArrowheads="1"/>
              </p:cNvSpPr>
              <p:nvPr/>
            </p:nvSpPr>
            <p:spPr bwMode="auto">
              <a:xfrm>
                <a:off x="1680" y="3840"/>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itchFamily="34" charset="0"/>
                </a:endParaRPr>
              </a:p>
            </p:txBody>
          </p:sp>
          <p:sp>
            <p:nvSpPr>
              <p:cNvPr id="103" name="AutoShape 1031"/>
              <p:cNvSpPr>
                <a:spLocks noChangeArrowheads="1"/>
              </p:cNvSpPr>
              <p:nvPr/>
            </p:nvSpPr>
            <p:spPr bwMode="auto">
              <a:xfrm>
                <a:off x="1680" y="3504"/>
                <a:ext cx="768" cy="384"/>
              </a:xfrm>
              <a:prstGeom prst="can">
                <a:avLst>
                  <a:gd name="adj" fmla="val 25000"/>
                </a:avLst>
              </a:prstGeom>
              <a:solidFill>
                <a:srgbClr val="5859A8"/>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dirty="0">
                    <a:solidFill>
                      <a:schemeClr val="bg1"/>
                    </a:solidFill>
                    <a:cs typeface="Arial" pitchFamily="34" charset="0"/>
                  </a:rPr>
                  <a:t>DB</a:t>
                </a:r>
              </a:p>
            </p:txBody>
          </p:sp>
          <p:sp>
            <p:nvSpPr>
              <p:cNvPr id="104" name="AutoShape 1032"/>
              <p:cNvSpPr>
                <a:spLocks noChangeArrowheads="1"/>
              </p:cNvSpPr>
              <p:nvPr/>
            </p:nvSpPr>
            <p:spPr bwMode="auto">
              <a:xfrm>
                <a:off x="1680" y="3168"/>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itchFamily="34" charset="0"/>
                </a:endParaRPr>
              </a:p>
            </p:txBody>
          </p:sp>
        </p:grpSp>
        <p:sp>
          <p:nvSpPr>
            <p:cNvPr id="94" name="AutoShape 1037"/>
            <p:cNvSpPr>
              <a:spLocks noChangeArrowheads="1"/>
            </p:cNvSpPr>
            <p:nvPr/>
          </p:nvSpPr>
          <p:spPr bwMode="auto">
            <a:xfrm>
              <a:off x="1792288" y="4272915"/>
              <a:ext cx="762000" cy="762000"/>
            </a:xfrm>
            <a:prstGeom prst="roundRect">
              <a:avLst>
                <a:gd name="adj" fmla="val 16667"/>
              </a:avLst>
            </a:prstGeom>
            <a:solidFill>
              <a:srgbClr val="800000"/>
            </a:solidFill>
            <a:ln w="9525">
              <a:solidFill>
                <a:schemeClr val="tx1"/>
              </a:solidFill>
              <a:round/>
              <a:headEnd/>
              <a:tailEnd/>
            </a:ln>
          </p:spPr>
          <p:txBody>
            <a:bodyPr wrap="none" anchor="ctr"/>
            <a:lstStyle/>
            <a:p>
              <a:pPr algn="ctr"/>
              <a:r>
                <a:rPr lang="en-US" sz="1600" dirty="0" smtClean="0">
                  <a:solidFill>
                    <a:schemeClr val="bg1"/>
                  </a:solidFill>
                  <a:cs typeface="Arial" pitchFamily="34" charset="0"/>
                </a:rPr>
                <a:t>I</a:t>
              </a:r>
              <a:endParaRPr lang="en-US" sz="1600" dirty="0">
                <a:solidFill>
                  <a:schemeClr val="bg1"/>
                </a:solidFill>
                <a:cs typeface="Arial" pitchFamily="34" charset="0"/>
              </a:endParaRPr>
            </a:p>
          </p:txBody>
        </p:sp>
        <p:cxnSp>
          <p:nvCxnSpPr>
            <p:cNvPr id="95" name="AutoShape 1038"/>
            <p:cNvCxnSpPr>
              <a:cxnSpLocks noChangeShapeType="1"/>
              <a:stCxn id="88" idx="2"/>
              <a:endCxn id="94" idx="0"/>
            </p:cNvCxnSpPr>
            <p:nvPr/>
          </p:nvCxnSpPr>
          <p:spPr bwMode="auto">
            <a:xfrm>
              <a:off x="2170113" y="4061778"/>
              <a:ext cx="3175" cy="211137"/>
            </a:xfrm>
            <a:prstGeom prst="straightConnector1">
              <a:avLst/>
            </a:prstGeom>
            <a:noFill/>
            <a:ln w="9525">
              <a:solidFill>
                <a:schemeClr val="tx1"/>
              </a:solidFill>
              <a:round/>
              <a:headEnd/>
              <a:tailEnd/>
            </a:ln>
          </p:spPr>
        </p:cxnSp>
        <p:sp>
          <p:nvSpPr>
            <p:cNvPr id="96" name="AutoShape 1039"/>
            <p:cNvSpPr>
              <a:spLocks noChangeArrowheads="1"/>
            </p:cNvSpPr>
            <p:nvPr/>
          </p:nvSpPr>
          <p:spPr bwMode="auto">
            <a:xfrm>
              <a:off x="1944688" y="556831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97" name="AutoShape 1040"/>
            <p:cNvCxnSpPr>
              <a:cxnSpLocks noChangeShapeType="1"/>
              <a:stCxn id="96" idx="0"/>
              <a:endCxn id="94" idx="2"/>
            </p:cNvCxnSpPr>
            <p:nvPr/>
          </p:nvCxnSpPr>
          <p:spPr bwMode="auto">
            <a:xfrm flipV="1">
              <a:off x="2173288" y="5034915"/>
              <a:ext cx="0" cy="533400"/>
            </a:xfrm>
            <a:prstGeom prst="straightConnector1">
              <a:avLst/>
            </a:prstGeom>
            <a:noFill/>
            <a:ln w="9525">
              <a:solidFill>
                <a:schemeClr val="tx1"/>
              </a:solidFill>
              <a:round/>
              <a:headEnd/>
              <a:tailEnd type="triangle" w="lg" len="lg"/>
            </a:ln>
          </p:spPr>
        </p:cxnSp>
      </p:grpSp>
      <p:sp>
        <p:nvSpPr>
          <p:cNvPr id="105" name="Rectangle 44"/>
          <p:cNvSpPr>
            <a:spLocks noChangeArrowheads="1"/>
          </p:cNvSpPr>
          <p:nvPr/>
        </p:nvSpPr>
        <p:spPr bwMode="auto">
          <a:xfrm>
            <a:off x="5724128" y="2348880"/>
            <a:ext cx="3419872" cy="3810000"/>
          </a:xfrm>
          <a:prstGeom prst="rect">
            <a:avLst/>
          </a:prstGeom>
          <a:solidFill>
            <a:srgbClr val="C0C0C0">
              <a:alpha val="10196"/>
            </a:srgbClr>
          </a:solidFill>
          <a:ln w="9525">
            <a:noFill/>
            <a:miter lim="800000"/>
            <a:headEnd/>
            <a:tailEnd/>
          </a:ln>
        </p:spPr>
        <p:txBody>
          <a:bodyPr wrap="none" anchor="ctr"/>
          <a:lstStyle/>
          <a:p>
            <a:endParaRPr lang="en-US">
              <a:cs typeface="Arial" pitchFamily="34" charset="0"/>
            </a:endParaRPr>
          </a:p>
        </p:txBody>
      </p:sp>
      <p:sp>
        <p:nvSpPr>
          <p:cNvPr id="106" name="Text Box 89"/>
          <p:cNvSpPr txBox="1">
            <a:spLocks noChangeArrowheads="1"/>
          </p:cNvSpPr>
          <p:nvPr/>
        </p:nvSpPr>
        <p:spPr bwMode="auto">
          <a:xfrm>
            <a:off x="2987824" y="1937152"/>
            <a:ext cx="2304256" cy="444417"/>
          </a:xfrm>
          <a:prstGeom prst="rect">
            <a:avLst/>
          </a:prstGeom>
          <a:noFill/>
          <a:ln w="9525">
            <a:noFill/>
            <a:miter lim="800000"/>
            <a:headEnd/>
            <a:tailEnd/>
          </a:ln>
        </p:spPr>
        <p:txBody>
          <a:bodyPr wrap="square">
            <a:spAutoFit/>
          </a:bodyPr>
          <a:lstStyle/>
          <a:p>
            <a:pPr algn="ctr">
              <a:lnSpc>
                <a:spcPct val="104000"/>
              </a:lnSpc>
              <a:buClr>
                <a:srgbClr val="000000"/>
              </a:buClr>
              <a:buSzPct val="45000"/>
              <a:buFont typeface="Wingdings" pitchFamily="2" charset="2"/>
              <a:buNone/>
            </a:pPr>
            <a:r>
              <a:rPr lang="en-US" sz="2200" dirty="0" smtClean="0">
                <a:cs typeface="Arial" pitchFamily="34" charset="0"/>
              </a:rPr>
              <a:t>Reality</a:t>
            </a:r>
            <a:endParaRPr lang="en-US" sz="2200" dirty="0">
              <a:cs typeface="Arial" pitchFamily="34" charset="0"/>
            </a:endParaRPr>
          </a:p>
        </p:txBody>
      </p:sp>
      <p:sp>
        <p:nvSpPr>
          <p:cNvPr id="107" name="Line 50"/>
          <p:cNvSpPr>
            <a:spLocks noChangeShapeType="1"/>
          </p:cNvSpPr>
          <p:nvPr/>
        </p:nvSpPr>
        <p:spPr bwMode="auto">
          <a:xfrm>
            <a:off x="5724128" y="2060848"/>
            <a:ext cx="0" cy="4151313"/>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3" name="Rectangle 2"/>
          <p:cNvSpPr/>
          <p:nvPr/>
        </p:nvSpPr>
        <p:spPr>
          <a:xfrm rot="20789675">
            <a:off x="5977752" y="4305437"/>
            <a:ext cx="2985744" cy="6755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0000"/>
                </a:solidFill>
              </a:rPr>
              <a:t>STANDARDS AND ONTOLOGIES</a:t>
            </a:r>
            <a:endParaRPr lang="en-GB" b="1" dirty="0">
              <a:solidFill>
                <a:srgbClr val="FF0000"/>
              </a:solidFill>
            </a:endParaRPr>
          </a:p>
        </p:txBody>
      </p:sp>
    </p:spTree>
    <p:extLst>
      <p:ext uri="{BB962C8B-B14F-4D97-AF65-F5344CB8AC3E}">
        <p14:creationId xmlns:p14="http://schemas.microsoft.com/office/powerpoint/2010/main" val="172326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p:cNvSpPr>
            <a:spLocks noChangeArrowheads="1"/>
          </p:cNvSpPr>
          <p:nvPr/>
        </p:nvSpPr>
        <p:spPr bwMode="auto">
          <a:xfrm>
            <a:off x="0" y="3157191"/>
            <a:ext cx="9144000" cy="2071687"/>
          </a:xfrm>
          <a:prstGeom prst="rect">
            <a:avLst/>
          </a:prstGeom>
          <a:solidFill>
            <a:srgbClr val="EAEAEA"/>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4" name="Rectangle 6"/>
          <p:cNvSpPr>
            <a:spLocks noChangeArrowheads="1"/>
          </p:cNvSpPr>
          <p:nvPr/>
        </p:nvSpPr>
        <p:spPr bwMode="auto">
          <a:xfrm>
            <a:off x="0" y="980728"/>
            <a:ext cx="9144000" cy="1506538"/>
          </a:xfrm>
          <a:prstGeom prst="rect">
            <a:avLst/>
          </a:prstGeom>
          <a:solidFill>
            <a:srgbClr val="EAEAEA"/>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5" name="Rectangle 7"/>
          <p:cNvSpPr>
            <a:spLocks noChangeArrowheads="1"/>
          </p:cNvSpPr>
          <p:nvPr/>
        </p:nvSpPr>
        <p:spPr bwMode="auto">
          <a:xfrm>
            <a:off x="0" y="2487266"/>
            <a:ext cx="9144000" cy="666750"/>
          </a:xfrm>
          <a:prstGeom prst="rect">
            <a:avLst/>
          </a:prstGeom>
          <a:solidFill>
            <a:srgbClr val="F8F8F8"/>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6" name="Title 1"/>
          <p:cNvSpPr>
            <a:spLocks noGrp="1"/>
          </p:cNvSpPr>
          <p:nvPr>
            <p:ph type="title"/>
          </p:nvPr>
        </p:nvSpPr>
        <p:spPr>
          <a:xfrm>
            <a:off x="251520" y="35913"/>
            <a:ext cx="8229600" cy="584775"/>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Data integration problems</a:t>
            </a:r>
          </a:p>
        </p:txBody>
      </p:sp>
      <p:sp>
        <p:nvSpPr>
          <p:cNvPr id="33797" name="Rectangle 2"/>
          <p:cNvSpPr>
            <a:spLocks noChangeArrowheads="1"/>
          </p:cNvSpPr>
          <p:nvPr/>
        </p:nvSpPr>
        <p:spPr bwMode="auto">
          <a:xfrm>
            <a:off x="0" y="5229201"/>
            <a:ext cx="9144000" cy="1655788"/>
          </a:xfrm>
          <a:prstGeom prst="rect">
            <a:avLst/>
          </a:prstGeom>
          <a:solidFill>
            <a:srgbClr val="F8F8F8"/>
          </a:solidFill>
          <a:ln w="9525">
            <a:solidFill>
              <a:srgbClr val="C0C0C0"/>
            </a:solidFill>
            <a:miter lim="800000"/>
            <a:headEnd/>
            <a:tailEnd/>
          </a:ln>
        </p:spPr>
        <p:txBody>
          <a:bodyPr wrap="none" anchor="ctr"/>
          <a:lstStyle/>
          <a:p>
            <a:pPr algn="ctr"/>
            <a:endParaRPr lang="en-US">
              <a:cs typeface="Arial" panose="020B0604020202020204" pitchFamily="34" charset="0"/>
            </a:endParaRPr>
          </a:p>
        </p:txBody>
      </p:sp>
      <p:grpSp>
        <p:nvGrpSpPr>
          <p:cNvPr id="2" name="Group 9"/>
          <p:cNvGrpSpPr>
            <a:grpSpLocks/>
          </p:cNvGrpSpPr>
          <p:nvPr/>
        </p:nvGrpSpPr>
        <p:grpSpPr bwMode="auto">
          <a:xfrm>
            <a:off x="1474340" y="1133128"/>
            <a:ext cx="449263" cy="615950"/>
            <a:chOff x="1680" y="3168"/>
            <a:chExt cx="768" cy="1056"/>
          </a:xfrm>
        </p:grpSpPr>
        <p:sp>
          <p:nvSpPr>
            <p:cNvPr id="33831" name="AutoShape 10"/>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32" name="AutoShape 11"/>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33" name="AutoShape 12"/>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3" name="Group 13"/>
          <p:cNvGrpSpPr>
            <a:grpSpLocks/>
          </p:cNvGrpSpPr>
          <p:nvPr/>
        </p:nvGrpSpPr>
        <p:grpSpPr bwMode="auto">
          <a:xfrm>
            <a:off x="2285553" y="1133128"/>
            <a:ext cx="449262" cy="615950"/>
            <a:chOff x="1680" y="3168"/>
            <a:chExt cx="768" cy="1056"/>
          </a:xfrm>
        </p:grpSpPr>
        <p:sp>
          <p:nvSpPr>
            <p:cNvPr id="33828" name="AutoShape 14"/>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9" name="AutoShape 15"/>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30" name="AutoShape 16"/>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4" name="Group 17"/>
          <p:cNvGrpSpPr>
            <a:grpSpLocks/>
          </p:cNvGrpSpPr>
          <p:nvPr/>
        </p:nvGrpSpPr>
        <p:grpSpPr bwMode="auto">
          <a:xfrm>
            <a:off x="3074540" y="1133128"/>
            <a:ext cx="449263" cy="615950"/>
            <a:chOff x="1680" y="3168"/>
            <a:chExt cx="768" cy="1056"/>
          </a:xfrm>
        </p:grpSpPr>
        <p:sp>
          <p:nvSpPr>
            <p:cNvPr id="33825" name="AutoShape 18"/>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6" name="AutoShape 19"/>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27" name="AutoShape 20"/>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5" name="Group 21"/>
          <p:cNvGrpSpPr>
            <a:grpSpLocks/>
          </p:cNvGrpSpPr>
          <p:nvPr/>
        </p:nvGrpSpPr>
        <p:grpSpPr bwMode="auto">
          <a:xfrm>
            <a:off x="3885753" y="1133128"/>
            <a:ext cx="449262" cy="615950"/>
            <a:chOff x="1680" y="3168"/>
            <a:chExt cx="768" cy="1056"/>
          </a:xfrm>
        </p:grpSpPr>
        <p:sp>
          <p:nvSpPr>
            <p:cNvPr id="33822" name="AutoShape 22"/>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3" name="AutoShape 23"/>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24" name="AutoShape 24"/>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6" name="Group 69"/>
          <p:cNvGrpSpPr>
            <a:grpSpLocks/>
          </p:cNvGrpSpPr>
          <p:nvPr/>
        </p:nvGrpSpPr>
        <p:grpSpPr bwMode="auto">
          <a:xfrm>
            <a:off x="1698059" y="1751336"/>
            <a:ext cx="2411413" cy="2819401"/>
            <a:chOff x="1699667" y="1742714"/>
            <a:chExt cx="2411412" cy="2902372"/>
          </a:xfrm>
        </p:grpSpPr>
        <p:cxnSp>
          <p:nvCxnSpPr>
            <p:cNvPr id="33818" name="AutoShape 28"/>
            <p:cNvCxnSpPr>
              <a:cxnSpLocks noChangeShapeType="1"/>
              <a:stCxn id="33828" idx="3"/>
            </p:cNvCxnSpPr>
            <p:nvPr/>
          </p:nvCxnSpPr>
          <p:spPr bwMode="auto">
            <a:xfrm>
              <a:off x="2510879" y="1742715"/>
              <a:ext cx="0" cy="2831828"/>
            </a:xfrm>
            <a:prstGeom prst="straightConnector1">
              <a:avLst/>
            </a:prstGeom>
            <a:noFill/>
            <a:ln w="9525">
              <a:solidFill>
                <a:schemeClr val="tx1"/>
              </a:solidFill>
              <a:round/>
              <a:headEnd/>
              <a:tailEnd/>
            </a:ln>
          </p:spPr>
        </p:cxnSp>
        <p:cxnSp>
          <p:nvCxnSpPr>
            <p:cNvPr id="33819" name="AutoShape 26"/>
            <p:cNvCxnSpPr>
              <a:cxnSpLocks noChangeShapeType="1"/>
              <a:stCxn id="33831" idx="3"/>
            </p:cNvCxnSpPr>
            <p:nvPr/>
          </p:nvCxnSpPr>
          <p:spPr bwMode="auto">
            <a:xfrm>
              <a:off x="1699667" y="1742714"/>
              <a:ext cx="0" cy="2896024"/>
            </a:xfrm>
            <a:prstGeom prst="straightConnector1">
              <a:avLst/>
            </a:prstGeom>
            <a:noFill/>
            <a:ln w="9525">
              <a:solidFill>
                <a:schemeClr val="tx1"/>
              </a:solidFill>
              <a:round/>
              <a:headEnd/>
              <a:tailEnd/>
            </a:ln>
          </p:spPr>
        </p:cxnSp>
        <p:cxnSp>
          <p:nvCxnSpPr>
            <p:cNvPr id="33820" name="AutoShape 28"/>
            <p:cNvCxnSpPr>
              <a:cxnSpLocks noChangeShapeType="1"/>
              <a:stCxn id="33825" idx="3"/>
            </p:cNvCxnSpPr>
            <p:nvPr/>
          </p:nvCxnSpPr>
          <p:spPr bwMode="auto">
            <a:xfrm>
              <a:off x="3299867" y="1742715"/>
              <a:ext cx="0" cy="2902371"/>
            </a:xfrm>
            <a:prstGeom prst="straightConnector1">
              <a:avLst/>
            </a:prstGeom>
            <a:noFill/>
            <a:ln w="9525">
              <a:solidFill>
                <a:schemeClr val="tx1"/>
              </a:solidFill>
              <a:round/>
              <a:headEnd/>
              <a:tailEnd/>
            </a:ln>
          </p:spPr>
        </p:cxnSp>
        <p:cxnSp>
          <p:nvCxnSpPr>
            <p:cNvPr id="33821" name="AutoShape 29"/>
            <p:cNvCxnSpPr>
              <a:cxnSpLocks noChangeShapeType="1"/>
              <a:stCxn id="33822" idx="3"/>
            </p:cNvCxnSpPr>
            <p:nvPr/>
          </p:nvCxnSpPr>
          <p:spPr bwMode="auto">
            <a:xfrm>
              <a:off x="4111079" y="1742715"/>
              <a:ext cx="0" cy="2831827"/>
            </a:xfrm>
            <a:prstGeom prst="straightConnector1">
              <a:avLst/>
            </a:prstGeom>
            <a:noFill/>
            <a:ln w="9525">
              <a:solidFill>
                <a:schemeClr val="tx1"/>
              </a:solidFill>
              <a:round/>
              <a:headEnd/>
              <a:tailEnd/>
            </a:ln>
          </p:spPr>
        </p:cxnSp>
      </p:grpSp>
      <p:sp>
        <p:nvSpPr>
          <p:cNvPr id="33803" name="Oval 30"/>
          <p:cNvSpPr>
            <a:spLocks noChangeArrowheads="1"/>
          </p:cNvSpPr>
          <p:nvPr/>
        </p:nvSpPr>
        <p:spPr bwMode="auto">
          <a:xfrm>
            <a:off x="2364928" y="2699991"/>
            <a:ext cx="304800" cy="304800"/>
          </a:xfrm>
          <a:prstGeom prst="ellipse">
            <a:avLst/>
          </a:prstGeom>
          <a:solidFill>
            <a:srgbClr val="0080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4" name="Oval 31"/>
          <p:cNvSpPr>
            <a:spLocks noChangeArrowheads="1"/>
          </p:cNvSpPr>
          <p:nvPr/>
        </p:nvSpPr>
        <p:spPr bwMode="auto">
          <a:xfrm>
            <a:off x="1552128" y="2699991"/>
            <a:ext cx="304800" cy="304800"/>
          </a:xfrm>
          <a:prstGeom prst="ellipse">
            <a:avLst/>
          </a:prstGeom>
          <a:solidFill>
            <a:srgbClr val="FF66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5" name="Oval 32"/>
          <p:cNvSpPr>
            <a:spLocks noChangeArrowheads="1"/>
          </p:cNvSpPr>
          <p:nvPr/>
        </p:nvSpPr>
        <p:spPr bwMode="auto">
          <a:xfrm>
            <a:off x="3955603" y="2699991"/>
            <a:ext cx="304800" cy="304800"/>
          </a:xfrm>
          <a:prstGeom prst="ellipse">
            <a:avLst/>
          </a:prstGeom>
          <a:solidFill>
            <a:srgbClr val="8080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6" name="Oval 33"/>
          <p:cNvSpPr>
            <a:spLocks noChangeArrowheads="1"/>
          </p:cNvSpPr>
          <p:nvPr/>
        </p:nvSpPr>
        <p:spPr bwMode="auto">
          <a:xfrm>
            <a:off x="3152328" y="2699991"/>
            <a:ext cx="304800" cy="304800"/>
          </a:xfrm>
          <a:prstGeom prst="ellipse">
            <a:avLst/>
          </a:prstGeom>
          <a:solidFill>
            <a:srgbClr val="80008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6" name="Text Box 35"/>
          <p:cNvSpPr txBox="1">
            <a:spLocks noChangeArrowheads="1"/>
          </p:cNvSpPr>
          <p:nvPr/>
        </p:nvSpPr>
        <p:spPr bwMode="auto">
          <a:xfrm>
            <a:off x="4500115" y="980728"/>
            <a:ext cx="4824413" cy="1446550"/>
          </a:xfrm>
          <a:prstGeom prst="rect">
            <a:avLst/>
          </a:prstGeom>
          <a:noFill/>
          <a:ln>
            <a:noFill/>
          </a:ln>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dirty="0" smtClean="0">
                <a:latin typeface="Arial" panose="020B0604020202020204" pitchFamily="34" charset="0"/>
                <a:ea typeface="+mn-ea"/>
                <a:cs typeface="Arial" panose="020B0604020202020204" pitchFamily="34" charset="0"/>
              </a:rPr>
              <a:t>Many </a:t>
            </a:r>
            <a:r>
              <a:rPr lang="en-US" b="1" dirty="0" smtClean="0">
                <a:latin typeface="Arial" panose="020B0604020202020204" pitchFamily="34" charset="0"/>
                <a:ea typeface="+mn-ea"/>
                <a:cs typeface="Arial" panose="020B0604020202020204" pitchFamily="34" charset="0"/>
              </a:rPr>
              <a:t>data resources</a:t>
            </a:r>
          </a:p>
          <a:p>
            <a:pPr marL="285750">
              <a:buFont typeface="Arial" pitchFamily="34" charset="0"/>
              <a:buChar char="•"/>
              <a:defRPr/>
            </a:pPr>
            <a:r>
              <a:rPr lang="en-US" sz="1600" i="1" dirty="0" smtClean="0">
                <a:latin typeface="Arial" panose="020B0604020202020204" pitchFamily="34" charset="0"/>
                <a:ea typeface="+mn-ea"/>
                <a:cs typeface="Arial" panose="020B0604020202020204" pitchFamily="34" charset="0"/>
              </a:rPr>
              <a:t> </a:t>
            </a:r>
            <a:r>
              <a:rPr lang="en-US" sz="1600" dirty="0" smtClean="0">
                <a:latin typeface="Arial" panose="020B0604020202020204" pitchFamily="34" charset="0"/>
                <a:ea typeface="+mn-ea"/>
                <a:cs typeface="Arial" panose="020B0604020202020204" pitchFamily="34" charset="0"/>
              </a:rPr>
              <a:t>Many to maintain</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New appearing</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Just 20% has a sustained future*</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Not easy to find them</a:t>
            </a:r>
          </a:p>
        </p:txBody>
      </p:sp>
      <p:sp>
        <p:nvSpPr>
          <p:cNvPr id="33808" name="Text Box 37"/>
          <p:cNvSpPr txBox="1">
            <a:spLocks noChangeArrowheads="1"/>
          </p:cNvSpPr>
          <p:nvPr/>
        </p:nvSpPr>
        <p:spPr bwMode="auto">
          <a:xfrm>
            <a:off x="4500115" y="2634903"/>
            <a:ext cx="3806683" cy="461665"/>
          </a:xfrm>
          <a:prstGeom prst="rect">
            <a:avLst/>
          </a:prstGeom>
          <a:noFill/>
          <a:ln w="9525">
            <a:noFill/>
            <a:miter lim="800000"/>
            <a:headEnd/>
            <a:tailEnd/>
          </a:ln>
        </p:spPr>
        <p:txBody>
          <a:bodyPr wrap="none">
            <a:spAutoFit/>
          </a:bodyPr>
          <a:lstStyle/>
          <a:p>
            <a:r>
              <a:rPr lang="en-US" dirty="0">
                <a:cs typeface="Arial" panose="020B0604020202020204" pitchFamily="34" charset="0"/>
              </a:rPr>
              <a:t>Different </a:t>
            </a:r>
            <a:r>
              <a:rPr lang="en-US" b="1" dirty="0">
                <a:cs typeface="Arial" panose="020B0604020202020204" pitchFamily="34" charset="0"/>
              </a:rPr>
              <a:t>query interfaces</a:t>
            </a:r>
          </a:p>
        </p:txBody>
      </p:sp>
      <p:sp>
        <p:nvSpPr>
          <p:cNvPr id="33809" name="AutoShape 39"/>
          <p:cNvSpPr>
            <a:spLocks noChangeArrowheads="1"/>
          </p:cNvSpPr>
          <p:nvPr/>
        </p:nvSpPr>
        <p:spPr bwMode="auto">
          <a:xfrm>
            <a:off x="1467990" y="4357341"/>
            <a:ext cx="457200" cy="434975"/>
          </a:xfrm>
          <a:prstGeom prst="pentagon">
            <a:avLst/>
          </a:prstGeom>
          <a:solidFill>
            <a:schemeClr val="bg1"/>
          </a:solidFill>
          <a:ln w="63500">
            <a:solidFill>
              <a:srgbClr val="FF6600"/>
            </a:solidFill>
            <a:miter lim="800000"/>
            <a:headEnd/>
            <a:tailEnd/>
          </a:ln>
        </p:spPr>
        <p:txBody>
          <a:bodyPr wrap="none" anchor="ctr"/>
          <a:lstStyle/>
          <a:p>
            <a:pPr algn="ctr"/>
            <a:endParaRPr lang="en-US">
              <a:cs typeface="Arial" panose="020B0604020202020204" pitchFamily="34" charset="0"/>
            </a:endParaRPr>
          </a:p>
        </p:txBody>
      </p:sp>
      <p:sp>
        <p:nvSpPr>
          <p:cNvPr id="33810" name="Text Box 40"/>
          <p:cNvSpPr txBox="1">
            <a:spLocks noChangeArrowheads="1"/>
          </p:cNvSpPr>
          <p:nvPr/>
        </p:nvSpPr>
        <p:spPr bwMode="auto">
          <a:xfrm>
            <a:off x="1605030" y="6351711"/>
            <a:ext cx="2678938" cy="461665"/>
          </a:xfrm>
          <a:prstGeom prst="rect">
            <a:avLst/>
          </a:prstGeom>
          <a:noFill/>
          <a:ln w="9525">
            <a:noFill/>
            <a:miter lim="800000"/>
            <a:headEnd/>
            <a:tailEnd/>
          </a:ln>
        </p:spPr>
        <p:txBody>
          <a:bodyPr wrap="none">
            <a:spAutoFit/>
          </a:bodyPr>
          <a:lstStyle/>
          <a:p>
            <a:r>
              <a:rPr lang="en-US" b="1" dirty="0">
                <a:cs typeface="Arial" panose="020B0604020202020204" pitchFamily="34" charset="0"/>
              </a:rPr>
              <a:t>data integration?</a:t>
            </a:r>
          </a:p>
        </p:txBody>
      </p:sp>
      <p:sp>
        <p:nvSpPr>
          <p:cNvPr id="12308" name="AutoShape 41"/>
          <p:cNvSpPr>
            <a:spLocks/>
          </p:cNvSpPr>
          <p:nvPr/>
        </p:nvSpPr>
        <p:spPr bwMode="auto">
          <a:xfrm rot="-5400000">
            <a:off x="2793553" y="3927128"/>
            <a:ext cx="152400" cy="2971800"/>
          </a:xfrm>
          <a:prstGeom prst="leftBrace">
            <a:avLst>
              <a:gd name="adj1" fmla="val 93708"/>
              <a:gd name="adj2" fmla="val 49944"/>
            </a:avLst>
          </a:prstGeom>
          <a:noFill/>
          <a:ln w="25400">
            <a:solidFill>
              <a:schemeClr val="tx1"/>
            </a:solidFill>
            <a:round/>
            <a:headEnd/>
            <a:tailEnd/>
          </a:ln>
          <a:effectLst>
            <a:outerShdw dist="12700" dir="8100000" algn="ctr" rotWithShape="0">
              <a:srgbClr val="FFFFFF">
                <a:alpha val="75000"/>
              </a:srgbClr>
            </a:outerShdw>
          </a:effectLst>
        </p:spPr>
        <p:txBody>
          <a:bodyPr wrap="none" anchor="ctr"/>
          <a:lstStyle/>
          <a:p>
            <a:pPr>
              <a:defRPr/>
            </a:pPr>
            <a:endParaRPr lang="en-US">
              <a:ea typeface="+mn-ea"/>
              <a:cs typeface="Arial" panose="020B0604020202020204" pitchFamily="34" charset="0"/>
            </a:endParaRPr>
          </a:p>
        </p:txBody>
      </p:sp>
      <p:sp>
        <p:nvSpPr>
          <p:cNvPr id="33812" name="AutoShape 45"/>
          <p:cNvSpPr>
            <a:spLocks noChangeArrowheads="1"/>
          </p:cNvSpPr>
          <p:nvPr/>
        </p:nvSpPr>
        <p:spPr bwMode="auto">
          <a:xfrm>
            <a:off x="2268090" y="4360516"/>
            <a:ext cx="504825" cy="436562"/>
          </a:xfrm>
          <a:prstGeom prst="hexagon">
            <a:avLst>
              <a:gd name="adj" fmla="val 28909"/>
              <a:gd name="vf" fmla="val 115470"/>
            </a:avLst>
          </a:prstGeom>
          <a:solidFill>
            <a:schemeClr val="bg1"/>
          </a:solidFill>
          <a:ln w="63500">
            <a:solidFill>
              <a:srgbClr val="008000"/>
            </a:solidFill>
            <a:miter lim="800000"/>
            <a:headEnd/>
            <a:tailEnd/>
          </a:ln>
        </p:spPr>
        <p:txBody>
          <a:bodyPr wrap="none" anchor="ctr"/>
          <a:lstStyle/>
          <a:p>
            <a:endParaRPr lang="en-US">
              <a:cs typeface="Arial" panose="020B0604020202020204" pitchFamily="34" charset="0"/>
            </a:endParaRPr>
          </a:p>
        </p:txBody>
      </p:sp>
      <p:sp>
        <p:nvSpPr>
          <p:cNvPr id="33813" name="AutoShape 46"/>
          <p:cNvSpPr>
            <a:spLocks noChangeArrowheads="1"/>
          </p:cNvSpPr>
          <p:nvPr/>
        </p:nvSpPr>
        <p:spPr bwMode="auto">
          <a:xfrm>
            <a:off x="3080890" y="4352578"/>
            <a:ext cx="433388" cy="433388"/>
          </a:xfrm>
          <a:prstGeom prst="roundRect">
            <a:avLst>
              <a:gd name="adj" fmla="val 16667"/>
            </a:avLst>
          </a:prstGeom>
          <a:solidFill>
            <a:schemeClr val="bg1"/>
          </a:solidFill>
          <a:ln w="63500">
            <a:solidFill>
              <a:srgbClr val="800080"/>
            </a:solidFill>
            <a:round/>
            <a:headEnd/>
            <a:tailEnd/>
          </a:ln>
        </p:spPr>
        <p:txBody>
          <a:bodyPr wrap="none" anchor="ctr"/>
          <a:lstStyle/>
          <a:p>
            <a:endParaRPr lang="en-US">
              <a:cs typeface="Arial" panose="020B0604020202020204" pitchFamily="34" charset="0"/>
            </a:endParaRPr>
          </a:p>
        </p:txBody>
      </p:sp>
      <p:sp>
        <p:nvSpPr>
          <p:cNvPr id="33814" name="AutoShape 47"/>
          <p:cNvSpPr>
            <a:spLocks noChangeArrowheads="1"/>
          </p:cNvSpPr>
          <p:nvPr/>
        </p:nvSpPr>
        <p:spPr bwMode="auto">
          <a:xfrm>
            <a:off x="3887340" y="4352578"/>
            <a:ext cx="431800" cy="431800"/>
          </a:xfrm>
          <a:prstGeom prst="octagon">
            <a:avLst>
              <a:gd name="adj" fmla="val 29287"/>
            </a:avLst>
          </a:prstGeom>
          <a:solidFill>
            <a:schemeClr val="bg1"/>
          </a:solidFill>
          <a:ln w="63500">
            <a:solidFill>
              <a:srgbClr val="808000"/>
            </a:solidFill>
            <a:miter lim="800000"/>
            <a:headEnd/>
            <a:tailEnd/>
          </a:ln>
        </p:spPr>
        <p:txBody>
          <a:bodyPr wrap="none" anchor="ctr"/>
          <a:lstStyle/>
          <a:p>
            <a:endParaRPr lang="en-US">
              <a:cs typeface="Arial" panose="020B0604020202020204" pitchFamily="34" charset="0"/>
            </a:endParaRPr>
          </a:p>
        </p:txBody>
      </p:sp>
      <p:sp>
        <p:nvSpPr>
          <p:cNvPr id="48" name="Text Box 35"/>
          <p:cNvSpPr txBox="1">
            <a:spLocks noChangeArrowheads="1"/>
          </p:cNvSpPr>
          <p:nvPr/>
        </p:nvSpPr>
        <p:spPr bwMode="auto">
          <a:xfrm>
            <a:off x="4500115" y="3422610"/>
            <a:ext cx="3485249" cy="1446550"/>
          </a:xfrm>
          <a:prstGeom prst="rect">
            <a:avLst/>
          </a:prstGeom>
          <a:noFill/>
          <a:ln>
            <a:noFill/>
          </a:ln>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dirty="0" smtClean="0">
                <a:latin typeface="Arial" panose="020B0604020202020204" pitchFamily="34" charset="0"/>
                <a:ea typeface="+mn-ea"/>
                <a:cs typeface="Arial" panose="020B0604020202020204" pitchFamily="34" charset="0"/>
              </a:rPr>
              <a:t>Variable </a:t>
            </a:r>
            <a:r>
              <a:rPr lang="en-US" b="1" dirty="0" smtClean="0">
                <a:latin typeface="Arial" panose="020B0604020202020204" pitchFamily="34" charset="0"/>
                <a:ea typeface="+mn-ea"/>
                <a:cs typeface="Arial" panose="020B0604020202020204" pitchFamily="34" charset="0"/>
              </a:rPr>
              <a:t>results</a:t>
            </a:r>
          </a:p>
          <a:p>
            <a:pPr marL="285750">
              <a:buFont typeface="Arial" pitchFamily="34" charset="0"/>
              <a:buChar char="•"/>
              <a:defRPr/>
            </a:pPr>
            <a:r>
              <a:rPr lang="en-US" sz="1600" i="1" dirty="0" smtClean="0">
                <a:latin typeface="Arial" panose="020B0604020202020204" pitchFamily="34" charset="0"/>
                <a:ea typeface="+mn-ea"/>
                <a:cs typeface="Arial" panose="020B0604020202020204" pitchFamily="34" charset="0"/>
              </a:rPr>
              <a:t> </a:t>
            </a:r>
            <a:r>
              <a:rPr lang="en-US" sz="1600" dirty="0" smtClean="0">
                <a:latin typeface="Arial" panose="020B0604020202020204" pitchFamily="34" charset="0"/>
                <a:ea typeface="+mn-ea"/>
                <a:cs typeface="Arial" panose="020B0604020202020204" pitchFamily="34" charset="0"/>
              </a:rPr>
              <a:t>Formats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Schemas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Controlled vocabularies</a:t>
            </a: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Minimum information guidelines</a:t>
            </a:r>
          </a:p>
        </p:txBody>
      </p:sp>
      <p:sp>
        <p:nvSpPr>
          <p:cNvPr id="33816" name="AutoShape 1039"/>
          <p:cNvSpPr>
            <a:spLocks noChangeArrowheads="1"/>
          </p:cNvSpPr>
          <p:nvPr/>
        </p:nvSpPr>
        <p:spPr bwMode="auto">
          <a:xfrm>
            <a:off x="2555428" y="5682903"/>
            <a:ext cx="627062" cy="625475"/>
          </a:xfrm>
          <a:prstGeom prst="smileyFace">
            <a:avLst>
              <a:gd name="adj" fmla="val -4653"/>
            </a:avLst>
          </a:prstGeom>
          <a:solidFill>
            <a:srgbClr val="FF99CC"/>
          </a:solidFill>
          <a:ln w="9525">
            <a:solidFill>
              <a:schemeClr val="tx1"/>
            </a:solidFill>
            <a:round/>
            <a:headEnd/>
            <a:tailEnd/>
          </a:ln>
        </p:spPr>
        <p:txBody>
          <a:bodyPr wrap="none" anchor="ctr"/>
          <a:lstStyle/>
          <a:p>
            <a:pPr eaLnBrk="0" hangingPunct="0"/>
            <a:endParaRPr lang="en-US" sz="2400">
              <a:cs typeface="Arial" panose="020B0604020202020204" pitchFamily="34" charset="0"/>
            </a:endParaRPr>
          </a:p>
        </p:txBody>
      </p:sp>
      <p:sp>
        <p:nvSpPr>
          <p:cNvPr id="33817" name="TextBox 72"/>
          <p:cNvSpPr txBox="1">
            <a:spLocks noChangeArrowheads="1"/>
          </p:cNvSpPr>
          <p:nvPr/>
        </p:nvSpPr>
        <p:spPr bwMode="auto">
          <a:xfrm>
            <a:off x="6012160" y="6623774"/>
            <a:ext cx="3136552" cy="261610"/>
          </a:xfrm>
          <a:prstGeom prst="rect">
            <a:avLst/>
          </a:prstGeom>
          <a:noFill/>
        </p:spPr>
        <p:txBody>
          <a:bodyPr wrap="square" rtlCol="0">
            <a:spAutoFit/>
          </a:bodyPr>
          <a:lstStyle>
            <a:defPPr>
              <a:defRPr lang="de-DE"/>
            </a:defPPr>
            <a:lvl1pPr>
              <a:defRPr sz="1400">
                <a:solidFill>
                  <a:schemeClr val="accent1"/>
                </a:solidFill>
              </a:defRPr>
            </a:lvl1pPr>
          </a:lstStyle>
          <a:p>
            <a:r>
              <a:rPr lang="en-US" sz="1100" dirty="0">
                <a:cs typeface="Arial" panose="020B0604020202020204" pitchFamily="34" charset="0"/>
              </a:rPr>
              <a:t>* </a:t>
            </a:r>
            <a:r>
              <a:rPr lang="en-US" sz="1100" dirty="0" err="1">
                <a:cs typeface="Arial" panose="020B0604020202020204" pitchFamily="34" charset="0"/>
              </a:rPr>
              <a:t>Merali</a:t>
            </a:r>
            <a:r>
              <a:rPr lang="en-US" sz="1100" dirty="0">
                <a:cs typeface="Arial" panose="020B0604020202020204" pitchFamily="34" charset="0"/>
              </a:rPr>
              <a:t> </a:t>
            </a:r>
            <a:r>
              <a:rPr lang="en-US" sz="1100" i="1" dirty="0" smtClean="0">
                <a:cs typeface="Arial" panose="020B0604020202020204" pitchFamily="34" charset="0"/>
              </a:rPr>
              <a:t>et al</a:t>
            </a:r>
            <a:r>
              <a:rPr lang="en-US" sz="1100" dirty="0" smtClean="0">
                <a:cs typeface="Arial" panose="020B0604020202020204" pitchFamily="34" charset="0"/>
              </a:rPr>
              <a:t>., 2005, Nature, </a:t>
            </a:r>
            <a:r>
              <a:rPr lang="en-GB" sz="1100" dirty="0">
                <a:cs typeface="Arial" panose="020B0604020202020204" pitchFamily="34" charset="0"/>
              </a:rPr>
              <a:t>PMID: 15973369</a:t>
            </a:r>
            <a:r>
              <a:rPr lang="en-US" sz="1100" dirty="0" smtClean="0">
                <a:cs typeface="Arial" panose="020B0604020202020204" pitchFamily="34" charset="0"/>
              </a:rPr>
              <a:t>. </a:t>
            </a:r>
            <a:endParaRPr lang="en-GB" sz="1100" dirty="0">
              <a:cs typeface="Arial" panose="020B0604020202020204" pitchFamily="34" charset="0"/>
            </a:endParaRPr>
          </a:p>
        </p:txBody>
      </p:sp>
      <p:sp>
        <p:nvSpPr>
          <p:cNvPr id="43" name="Text Box 35"/>
          <p:cNvSpPr txBox="1">
            <a:spLocks noChangeArrowheads="1"/>
          </p:cNvSpPr>
          <p:nvPr/>
        </p:nvSpPr>
        <p:spPr bwMode="auto">
          <a:xfrm>
            <a:off x="4499992" y="5445224"/>
            <a:ext cx="1845377" cy="830997"/>
          </a:xfrm>
          <a:prstGeom prst="rect">
            <a:avLst/>
          </a:prstGeom>
          <a:noFill/>
          <a:ln>
            <a:noFill/>
          </a:ln>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endParaRPr lang="en-US" sz="1600" dirty="0" smtClean="0">
              <a:latin typeface="Arial" panose="020B0604020202020204" pitchFamily="34" charset="0"/>
              <a:ea typeface="+mn-ea"/>
              <a:cs typeface="Arial" panose="020B0604020202020204" pitchFamily="34" charset="0"/>
            </a:endParaRPr>
          </a:p>
          <a:p>
            <a:pPr marL="285750">
              <a:buFont typeface="Arial" pitchFamily="34" charset="0"/>
              <a:buChar char="•"/>
              <a:defRPr/>
            </a:pPr>
            <a:r>
              <a:rPr lang="en-US" sz="1600" dirty="0" smtClean="0">
                <a:latin typeface="Arial" panose="020B0604020202020204" pitchFamily="34" charset="0"/>
                <a:ea typeface="+mn-ea"/>
                <a:cs typeface="Arial" panose="020B0604020202020204" pitchFamily="34" charset="0"/>
              </a:rPr>
              <a:t> Redundancy</a:t>
            </a:r>
          </a:p>
          <a:p>
            <a:pPr marL="285750">
              <a:buFont typeface="Arial" pitchFamily="34" charset="0"/>
              <a:buChar char="•"/>
              <a:defRPr/>
            </a:pPr>
            <a:r>
              <a:rPr lang="en-US" sz="1600" dirty="0" smtClean="0">
                <a:latin typeface="Arial" panose="020B0604020202020204" pitchFamily="34" charset="0"/>
                <a:cs typeface="Arial" panose="020B0604020202020204" pitchFamily="34" charset="0"/>
              </a:rPr>
              <a:t> Inconsistency</a:t>
            </a:r>
            <a:endParaRPr lang="en-US" sz="1600" dirty="0" smtClean="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0533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200" y="213182"/>
            <a:ext cx="8229600" cy="584775"/>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Standards</a:t>
            </a:r>
          </a:p>
        </p:txBody>
      </p:sp>
      <p:sp>
        <p:nvSpPr>
          <p:cNvPr id="40962" name="Content Placeholder 2"/>
          <p:cNvSpPr>
            <a:spLocks noGrp="1"/>
          </p:cNvSpPr>
          <p:nvPr>
            <p:ph idx="1"/>
          </p:nvPr>
        </p:nvSpPr>
        <p:spPr>
          <a:xfrm>
            <a:off x="457200" y="1052513"/>
            <a:ext cx="8229600" cy="4897437"/>
          </a:xfrm>
        </p:spPr>
        <p:txBody>
          <a:bodyPr/>
          <a:lstStyle/>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identifiers</a:t>
            </a:r>
          </a:p>
          <a:p>
            <a:pPr lvl="2"/>
            <a:r>
              <a:rPr lang="en-GB" sz="2400" b="1" dirty="0" smtClean="0">
                <a:latin typeface="Arial" panose="020B0604020202020204" pitchFamily="34" charset="0"/>
                <a:ea typeface="ＭＳ Ｐゴシック" charset="-128"/>
                <a:cs typeface="Arial" panose="020B0604020202020204" pitchFamily="34" charset="0"/>
              </a:rPr>
              <a:t>Controlled vocabularies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formats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schemas</a:t>
            </a:r>
          </a:p>
          <a:p>
            <a:pPr lvl="2"/>
            <a:r>
              <a:rPr lang="en-GB" sz="2400" dirty="0" smtClean="0">
                <a:latin typeface="Arial" panose="020B0604020202020204" pitchFamily="34" charset="0"/>
                <a:ea typeface="ＭＳ Ｐゴシック" charset="-128"/>
                <a:cs typeface="Arial" panose="020B0604020202020204" pitchFamily="34" charset="0"/>
              </a:rPr>
              <a:t>Minimum </a:t>
            </a:r>
            <a:r>
              <a:rPr lang="en-GB" sz="2400" b="1" dirty="0" smtClean="0">
                <a:latin typeface="Arial" panose="020B0604020202020204" pitchFamily="34" charset="0"/>
                <a:ea typeface="ＭＳ Ｐゴシック" charset="-128"/>
                <a:cs typeface="Arial" panose="020B0604020202020204" pitchFamily="34" charset="0"/>
              </a:rPr>
              <a:t>information guidelines</a:t>
            </a:r>
          </a:p>
          <a:p>
            <a:pPr lvl="2"/>
            <a:r>
              <a:rPr lang="en-GB" sz="2400" dirty="0" smtClean="0">
                <a:latin typeface="Arial" panose="020B0604020202020204" pitchFamily="34" charset="0"/>
                <a:ea typeface="ＭＳ Ｐゴシック" charset="-128"/>
                <a:cs typeface="Arial" panose="020B0604020202020204" pitchFamily="34" charset="0"/>
              </a:rPr>
              <a:t>Common </a:t>
            </a:r>
            <a:r>
              <a:rPr lang="en-GB" sz="2400" b="1" dirty="0" smtClean="0">
                <a:latin typeface="Arial" panose="020B0604020202020204" pitchFamily="34" charset="0"/>
                <a:ea typeface="ＭＳ Ｐゴシック" charset="-128"/>
                <a:cs typeface="Arial" panose="020B0604020202020204" pitchFamily="34" charset="0"/>
              </a:rPr>
              <a:t>query interfaces</a:t>
            </a:r>
          </a:p>
          <a:p>
            <a:pPr lvl="1"/>
            <a:endParaRPr lang="en-GB" dirty="0" smtClean="0">
              <a:latin typeface="Arial" panose="020B0604020202020204" pitchFamily="34" charset="0"/>
              <a:ea typeface="ＭＳ Ｐゴシック" charset="-128"/>
              <a:cs typeface="Arial" panose="020B0604020202020204" pitchFamily="34" charset="0"/>
            </a:endParaRPr>
          </a:p>
          <a:p>
            <a:pPr lvl="1"/>
            <a:endParaRPr lang="en-GB" dirty="0" smtClean="0">
              <a:latin typeface="Arial" panose="020B0604020202020204" pitchFamily="34" charset="0"/>
              <a:ea typeface="ＭＳ Ｐゴシック" charset="-128"/>
              <a:cs typeface="Arial" panose="020B0604020202020204" pitchFamily="34" charset="0"/>
            </a:endParaRPr>
          </a:p>
        </p:txBody>
      </p:sp>
      <p:sp>
        <p:nvSpPr>
          <p:cNvPr id="40963" name="Rectangle 8"/>
          <p:cNvSpPr>
            <a:spLocks noChangeArrowheads="1"/>
          </p:cNvSpPr>
          <p:nvPr/>
        </p:nvSpPr>
        <p:spPr bwMode="auto">
          <a:xfrm>
            <a:off x="3708400" y="4075931"/>
            <a:ext cx="1928813" cy="433388"/>
          </a:xfrm>
          <a:prstGeom prst="rect">
            <a:avLst/>
          </a:prstGeom>
          <a:solidFill>
            <a:srgbClr val="FF0000">
              <a:alpha val="25098"/>
            </a:srgbClr>
          </a:solidFill>
          <a:ln w="9525">
            <a:solidFill>
              <a:schemeClr val="tx1"/>
            </a:solidFill>
            <a:round/>
            <a:headEnd/>
            <a:tailEnd/>
          </a:ln>
        </p:spPr>
        <p:txBody>
          <a:bodyPr anchor="ctr"/>
          <a:lstStyle/>
          <a:p>
            <a:pPr algn="ctr"/>
            <a:r>
              <a:rPr lang="en-GB" sz="2400" b="1" dirty="0">
                <a:cs typeface="Arial" panose="020B0604020202020204" pitchFamily="34" charset="0"/>
              </a:rPr>
              <a:t>Schema</a:t>
            </a:r>
          </a:p>
        </p:txBody>
      </p:sp>
      <p:sp>
        <p:nvSpPr>
          <p:cNvPr id="40964" name="Rectangle 9"/>
          <p:cNvSpPr>
            <a:spLocks noChangeArrowheads="1"/>
          </p:cNvSpPr>
          <p:nvPr/>
        </p:nvSpPr>
        <p:spPr bwMode="auto">
          <a:xfrm>
            <a:off x="3492500" y="5228456"/>
            <a:ext cx="2362200" cy="865188"/>
          </a:xfrm>
          <a:prstGeom prst="rect">
            <a:avLst/>
          </a:prstGeom>
          <a:solidFill>
            <a:srgbClr val="99CCFF">
              <a:alpha val="50195"/>
            </a:srgbClr>
          </a:solidFill>
          <a:ln w="9525">
            <a:solidFill>
              <a:schemeClr val="tx1"/>
            </a:solidFill>
            <a:round/>
            <a:headEnd/>
            <a:tailEnd/>
          </a:ln>
        </p:spPr>
        <p:txBody>
          <a:bodyPr/>
          <a:lstStyle/>
          <a:p>
            <a:pPr algn="ctr"/>
            <a:r>
              <a:rPr lang="en-GB" sz="2400" b="1" dirty="0">
                <a:cs typeface="Arial" panose="020B0604020202020204" pitchFamily="34" charset="0"/>
              </a:rPr>
              <a:t>Data distribution</a:t>
            </a:r>
            <a:endParaRPr lang="en-US" sz="2400" b="1" dirty="0">
              <a:cs typeface="Arial" panose="020B0604020202020204" pitchFamily="34" charset="0"/>
            </a:endParaRPr>
          </a:p>
        </p:txBody>
      </p:sp>
      <p:sp>
        <p:nvSpPr>
          <p:cNvPr id="10" name="Rectangle 9"/>
          <p:cNvSpPr/>
          <p:nvPr/>
        </p:nvSpPr>
        <p:spPr bwMode="auto">
          <a:xfrm>
            <a:off x="611188" y="4941119"/>
            <a:ext cx="2362200" cy="91598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GB" sz="2400" b="1" dirty="0">
                <a:ea typeface="Geneva" charset="-128"/>
                <a:cs typeface="Arial" panose="020B0604020202020204" pitchFamily="34" charset="0"/>
              </a:rPr>
              <a:t>Reporting</a:t>
            </a:r>
          </a:p>
          <a:p>
            <a:pPr algn="ctr">
              <a:defRPr/>
            </a:pPr>
            <a:r>
              <a:rPr lang="en-GB" sz="2400" b="1" dirty="0">
                <a:ea typeface="Geneva" charset="-128"/>
                <a:cs typeface="Arial" panose="020B0604020202020204" pitchFamily="34" charset="0"/>
              </a:rPr>
              <a:t>guideline</a:t>
            </a:r>
            <a:endParaRPr lang="en-US" sz="2400" b="1" dirty="0">
              <a:ea typeface="Geneva" charset="-128"/>
              <a:cs typeface="Arial" panose="020B0604020202020204" pitchFamily="34" charset="0"/>
            </a:endParaRPr>
          </a:p>
        </p:txBody>
      </p:sp>
      <p:sp>
        <p:nvSpPr>
          <p:cNvPr id="40966" name="Rectangle 11"/>
          <p:cNvSpPr>
            <a:spLocks noChangeArrowheads="1"/>
          </p:cNvSpPr>
          <p:nvPr/>
        </p:nvSpPr>
        <p:spPr bwMode="auto">
          <a:xfrm>
            <a:off x="609600" y="3933056"/>
            <a:ext cx="2362200" cy="855663"/>
          </a:xfrm>
          <a:prstGeom prst="rect">
            <a:avLst/>
          </a:prstGeom>
          <a:solidFill>
            <a:srgbClr val="FFE07D"/>
          </a:solidFill>
          <a:ln w="9525">
            <a:solidFill>
              <a:schemeClr val="tx1"/>
            </a:solidFill>
            <a:round/>
            <a:headEnd/>
            <a:tailEnd/>
          </a:ln>
        </p:spPr>
        <p:txBody>
          <a:bodyPr/>
          <a:lstStyle/>
          <a:p>
            <a:pPr algn="ctr"/>
            <a:r>
              <a:rPr lang="en-GB" sz="2400" b="1" dirty="0">
                <a:cs typeface="Arial" panose="020B0604020202020204" pitchFamily="34" charset="0"/>
              </a:rPr>
              <a:t>Control vocabulary</a:t>
            </a:r>
            <a:endParaRPr lang="en-US" sz="2400" b="1" dirty="0">
              <a:cs typeface="Arial" panose="020B0604020202020204" pitchFamily="34" charset="0"/>
            </a:endParaRPr>
          </a:p>
        </p:txBody>
      </p:sp>
      <p:cxnSp>
        <p:nvCxnSpPr>
          <p:cNvPr id="40967" name="AutoShape 29"/>
          <p:cNvCxnSpPr>
            <a:cxnSpLocks noChangeShapeType="1"/>
            <a:stCxn id="40970" idx="1"/>
            <a:endCxn id="40966" idx="3"/>
          </p:cNvCxnSpPr>
          <p:nvPr/>
        </p:nvCxnSpPr>
        <p:spPr bwMode="auto">
          <a:xfrm flipH="1" flipV="1">
            <a:off x="2971800" y="4360094"/>
            <a:ext cx="736600" cy="508000"/>
          </a:xfrm>
          <a:prstGeom prst="straightConnector1">
            <a:avLst/>
          </a:prstGeom>
          <a:noFill/>
          <a:ln w="9525">
            <a:solidFill>
              <a:schemeClr val="tx1"/>
            </a:solidFill>
            <a:round/>
            <a:headEnd/>
            <a:tailEnd/>
          </a:ln>
        </p:spPr>
      </p:cxnSp>
      <p:cxnSp>
        <p:nvCxnSpPr>
          <p:cNvPr id="40968" name="AutoShape 30"/>
          <p:cNvCxnSpPr>
            <a:cxnSpLocks noChangeShapeType="1"/>
            <a:stCxn id="40970" idx="1"/>
            <a:endCxn id="10" idx="3"/>
          </p:cNvCxnSpPr>
          <p:nvPr/>
        </p:nvCxnSpPr>
        <p:spPr bwMode="auto">
          <a:xfrm flipH="1">
            <a:off x="2973388" y="4868094"/>
            <a:ext cx="735012" cy="531812"/>
          </a:xfrm>
          <a:prstGeom prst="straightConnector1">
            <a:avLst/>
          </a:prstGeom>
          <a:noFill/>
          <a:ln w="9525">
            <a:solidFill>
              <a:schemeClr val="tx1"/>
            </a:solidFill>
            <a:round/>
            <a:headEnd/>
            <a:tailEnd/>
          </a:ln>
        </p:spPr>
      </p:cxnSp>
      <p:cxnSp>
        <p:nvCxnSpPr>
          <p:cNvPr id="40969" name="AutoShape 31"/>
          <p:cNvCxnSpPr>
            <a:cxnSpLocks noChangeShapeType="1"/>
            <a:stCxn id="40970" idx="2"/>
            <a:endCxn id="40964" idx="0"/>
          </p:cNvCxnSpPr>
          <p:nvPr/>
        </p:nvCxnSpPr>
        <p:spPr bwMode="auto">
          <a:xfrm>
            <a:off x="4672013" y="5083994"/>
            <a:ext cx="1587" cy="144462"/>
          </a:xfrm>
          <a:prstGeom prst="straightConnector1">
            <a:avLst/>
          </a:prstGeom>
          <a:noFill/>
          <a:ln w="9525">
            <a:solidFill>
              <a:schemeClr val="tx1"/>
            </a:solidFill>
            <a:round/>
            <a:headEnd/>
            <a:tailEnd/>
          </a:ln>
        </p:spPr>
      </p:cxnSp>
      <p:sp>
        <p:nvSpPr>
          <p:cNvPr id="40970" name="Rectangle 8"/>
          <p:cNvSpPr>
            <a:spLocks noChangeArrowheads="1"/>
          </p:cNvSpPr>
          <p:nvPr/>
        </p:nvSpPr>
        <p:spPr bwMode="auto">
          <a:xfrm>
            <a:off x="3708400" y="4652194"/>
            <a:ext cx="1928813" cy="431800"/>
          </a:xfrm>
          <a:prstGeom prst="rect">
            <a:avLst/>
          </a:prstGeom>
          <a:solidFill>
            <a:srgbClr val="FF6600">
              <a:alpha val="25098"/>
            </a:srgbClr>
          </a:solidFill>
          <a:ln w="9525">
            <a:solidFill>
              <a:schemeClr val="tx1"/>
            </a:solidFill>
            <a:round/>
            <a:headEnd/>
            <a:tailEnd/>
          </a:ln>
        </p:spPr>
        <p:txBody>
          <a:bodyPr anchor="ctr"/>
          <a:lstStyle/>
          <a:p>
            <a:pPr algn="ctr"/>
            <a:r>
              <a:rPr lang="en-GB" sz="2400" b="1" dirty="0">
                <a:cs typeface="Arial" panose="020B0604020202020204" pitchFamily="34" charset="0"/>
              </a:rPr>
              <a:t>Format</a:t>
            </a:r>
          </a:p>
        </p:txBody>
      </p:sp>
      <p:cxnSp>
        <p:nvCxnSpPr>
          <p:cNvPr id="40971" name="AutoShape 31"/>
          <p:cNvCxnSpPr>
            <a:cxnSpLocks noChangeShapeType="1"/>
            <a:stCxn id="40963" idx="2"/>
            <a:endCxn id="40970" idx="0"/>
          </p:cNvCxnSpPr>
          <p:nvPr/>
        </p:nvCxnSpPr>
        <p:spPr bwMode="auto">
          <a:xfrm flipH="1">
            <a:off x="4672013" y="4509319"/>
            <a:ext cx="1587" cy="142875"/>
          </a:xfrm>
          <a:prstGeom prst="straightConnector1">
            <a:avLst/>
          </a:prstGeom>
          <a:noFill/>
          <a:ln w="9525">
            <a:solidFill>
              <a:schemeClr val="tx1"/>
            </a:solidFill>
            <a:round/>
            <a:headEnd/>
            <a:tailEnd/>
          </a:ln>
        </p:spPr>
      </p:cxnSp>
      <p:sp>
        <p:nvSpPr>
          <p:cNvPr id="39" name="Rectangle 11"/>
          <p:cNvSpPr>
            <a:spLocks noChangeArrowheads="1"/>
          </p:cNvSpPr>
          <p:nvPr/>
        </p:nvSpPr>
        <p:spPr bwMode="auto">
          <a:xfrm>
            <a:off x="6227763" y="4622031"/>
            <a:ext cx="2362200" cy="495300"/>
          </a:xfrm>
          <a:prstGeom prst="rect">
            <a:avLst/>
          </a:prstGeom>
          <a:solidFill>
            <a:schemeClr val="accent3">
              <a:lumMod val="65000"/>
            </a:schemeClr>
          </a:solidFill>
          <a:ln w="9525" algn="ctr">
            <a:solidFill>
              <a:schemeClr val="tx1"/>
            </a:solidFill>
            <a:round/>
            <a:headEnd/>
            <a:tailEnd/>
          </a:ln>
        </p:spPr>
        <p:txBody>
          <a:bodyPr anchor="ctr"/>
          <a:lstStyle/>
          <a:p>
            <a:pPr algn="ctr">
              <a:defRPr/>
            </a:pPr>
            <a:r>
              <a:rPr lang="en-GB" sz="2400" b="1" dirty="0">
                <a:ea typeface="Geneva" charset="-128"/>
                <a:cs typeface="Arial" panose="020B0604020202020204" pitchFamily="34" charset="0"/>
              </a:rPr>
              <a:t>Identifiers</a:t>
            </a:r>
            <a:endParaRPr lang="en-US" sz="2400" b="1" dirty="0">
              <a:ea typeface="Geneva" charset="-128"/>
              <a:cs typeface="Arial" panose="020B0604020202020204" pitchFamily="34" charset="0"/>
            </a:endParaRPr>
          </a:p>
        </p:txBody>
      </p:sp>
      <p:cxnSp>
        <p:nvCxnSpPr>
          <p:cNvPr id="40973" name="AutoShape 29"/>
          <p:cNvCxnSpPr>
            <a:cxnSpLocks noChangeShapeType="1"/>
            <a:stCxn id="39" idx="1"/>
            <a:endCxn id="40970" idx="3"/>
          </p:cNvCxnSpPr>
          <p:nvPr/>
        </p:nvCxnSpPr>
        <p:spPr bwMode="auto">
          <a:xfrm flipH="1" flipV="1">
            <a:off x="5637213" y="4868094"/>
            <a:ext cx="590550" cy="1587"/>
          </a:xfrm>
          <a:prstGeom prst="straightConnector1">
            <a:avLst/>
          </a:prstGeom>
          <a:noFill/>
          <a:ln w="9525">
            <a:solidFill>
              <a:schemeClr val="tx1"/>
            </a:solidFill>
            <a:round/>
            <a:headEnd/>
            <a:tailEnd/>
          </a:ln>
        </p:spPr>
      </p:cxnSp>
      <p:grpSp>
        <p:nvGrpSpPr>
          <p:cNvPr id="5" name="Group 4"/>
          <p:cNvGrpSpPr/>
          <p:nvPr/>
        </p:nvGrpSpPr>
        <p:grpSpPr>
          <a:xfrm>
            <a:off x="5508104" y="836712"/>
            <a:ext cx="3211512" cy="1728192"/>
            <a:chOff x="5932488" y="980728"/>
            <a:chExt cx="3211512" cy="1728192"/>
          </a:xfrm>
        </p:grpSpPr>
        <p:sp>
          <p:nvSpPr>
            <p:cNvPr id="4" name="Rectangle 3"/>
            <p:cNvSpPr/>
            <p:nvPr/>
          </p:nvSpPr>
          <p:spPr>
            <a:xfrm>
              <a:off x="5932488" y="980728"/>
              <a:ext cx="3211512" cy="1728192"/>
            </a:xfrm>
            <a:prstGeom prst="rect">
              <a:avLst/>
            </a:prstGeom>
            <a:solidFill>
              <a:schemeClr val="accent1">
                <a:lumMod val="40000"/>
                <a:lumOff val="6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nvGrpSpPr>
            <p:cNvPr id="3" name="Group 2"/>
            <p:cNvGrpSpPr/>
            <p:nvPr/>
          </p:nvGrpSpPr>
          <p:grpSpPr>
            <a:xfrm>
              <a:off x="6012160" y="1052736"/>
              <a:ext cx="3100529" cy="1594683"/>
              <a:chOff x="6012160" y="1052736"/>
              <a:chExt cx="3100529" cy="1594683"/>
            </a:xfrm>
          </p:grpSpPr>
          <p:sp>
            <p:nvSpPr>
              <p:cNvPr id="15" name="Rectangle 32"/>
              <p:cNvSpPr>
                <a:spLocks noChangeArrowheads="1"/>
              </p:cNvSpPr>
              <p:nvPr/>
            </p:nvSpPr>
            <p:spPr bwMode="auto">
              <a:xfrm>
                <a:off x="6419002" y="2278087"/>
                <a:ext cx="2206630" cy="369332"/>
              </a:xfrm>
              <a:prstGeom prst="rect">
                <a:avLst/>
              </a:prstGeom>
              <a:noFill/>
              <a:ln w="9525">
                <a:noFill/>
                <a:miter lim="800000"/>
                <a:headEnd/>
                <a:tailEnd/>
              </a:ln>
            </p:spPr>
            <p:txBody>
              <a:bodyPr wrap="none">
                <a:spAutoFit/>
              </a:bodyPr>
              <a:lstStyle/>
              <a:p>
                <a:r>
                  <a:rPr lang="en-US" sz="1800" dirty="0" smtClean="0">
                    <a:cs typeface="Arial" panose="020B0604020202020204" pitchFamily="34" charset="0"/>
                    <a:hlinkClick r:id="rId3"/>
                  </a:rPr>
                  <a:t>www.psidev.info/MI</a:t>
                </a:r>
                <a:r>
                  <a:rPr lang="en-US" sz="1800" dirty="0" smtClean="0">
                    <a:cs typeface="Arial" panose="020B0604020202020204" pitchFamily="34" charset="0"/>
                  </a:rPr>
                  <a:t> </a:t>
                </a:r>
                <a:endParaRPr lang="en-US" sz="1800" dirty="0">
                  <a:cs typeface="Arial" panose="020B0604020202020204" pitchFamily="34" charset="0"/>
                </a:endParaRPr>
              </a:p>
            </p:txBody>
          </p:sp>
          <p:pic>
            <p:nvPicPr>
              <p:cNvPr id="16" name="Picture 3" descr="psi_med"/>
              <p:cNvPicPr>
                <a:picLocks noChangeAspect="1" noChangeArrowheads="1"/>
              </p:cNvPicPr>
              <p:nvPr/>
            </p:nvPicPr>
            <p:blipFill>
              <a:blip r:embed="rId4" cstate="print"/>
              <a:srcRect/>
              <a:stretch>
                <a:fillRect/>
              </a:stretch>
            </p:blipFill>
            <p:spPr bwMode="auto">
              <a:xfrm>
                <a:off x="6989711" y="1556792"/>
                <a:ext cx="1065213" cy="709612"/>
              </a:xfrm>
              <a:prstGeom prst="rect">
                <a:avLst/>
              </a:prstGeom>
              <a:noFill/>
              <a:ln w="9525">
                <a:noFill/>
                <a:miter lim="800000"/>
                <a:headEnd/>
                <a:tailEnd/>
              </a:ln>
            </p:spPr>
          </p:pic>
          <p:sp>
            <p:nvSpPr>
              <p:cNvPr id="2" name="TextBox 1"/>
              <p:cNvSpPr txBox="1"/>
              <p:nvPr/>
            </p:nvSpPr>
            <p:spPr>
              <a:xfrm>
                <a:off x="6012160" y="1052736"/>
                <a:ext cx="3100529" cy="523220"/>
              </a:xfrm>
              <a:prstGeom prst="rect">
                <a:avLst/>
              </a:prstGeom>
              <a:noFill/>
            </p:spPr>
            <p:txBody>
              <a:bodyPr wrap="none" rtlCol="0">
                <a:spAutoFit/>
              </a:bodyPr>
              <a:lstStyle/>
              <a:p>
                <a:r>
                  <a:rPr lang="en-GB" sz="2800" b="1" dirty="0" smtClean="0">
                    <a:cs typeface="Arial" panose="020B0604020202020204" pitchFamily="34" charset="0"/>
                  </a:rPr>
                  <a:t>PSI-MI standards</a:t>
                </a:r>
                <a:endParaRPr lang="en-GB" sz="2800" b="1" dirty="0">
                  <a:cs typeface="Arial" panose="020B0604020202020204" pitchFamily="34" charset="0"/>
                </a:endParaRPr>
              </a:p>
            </p:txBody>
          </p:sp>
        </p:grpSp>
      </p:gr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9322" y="2812834"/>
            <a:ext cx="1561926" cy="1547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480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fade">
                                      <p:cBhvr>
                                        <p:cTn id="10"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Standa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974" y="1840397"/>
            <a:ext cx="5576837" cy="315649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1105" y="6608385"/>
            <a:ext cx="2366353" cy="276999"/>
          </a:xfrm>
          <a:prstGeom prst="rect">
            <a:avLst/>
          </a:prstGeom>
          <a:noFill/>
        </p:spPr>
        <p:txBody>
          <a:bodyPr wrap="none" rtlCol="0">
            <a:spAutoFit/>
          </a:bodyPr>
          <a:lstStyle>
            <a:defPPr>
              <a:defRPr lang="de-DE"/>
            </a:defPPr>
            <a:lvl1pPr>
              <a:defRPr sz="1200">
                <a:solidFill>
                  <a:schemeClr val="accent5">
                    <a:lumMod val="75000"/>
                  </a:schemeClr>
                </a:solidFill>
              </a:defRPr>
            </a:lvl1pPr>
          </a:lstStyle>
          <a:p>
            <a:r>
              <a:rPr lang="en-GB" dirty="0" smtClean="0"/>
              <a:t>From </a:t>
            </a:r>
            <a:r>
              <a:rPr lang="en-GB" dirty="0" err="1" smtClean="0"/>
              <a:t>xkcd</a:t>
            </a:r>
            <a:r>
              <a:rPr lang="en-GB" dirty="0"/>
              <a:t>: http://xkcd.com/927/</a:t>
            </a:r>
          </a:p>
        </p:txBody>
      </p:sp>
      <p:sp>
        <p:nvSpPr>
          <p:cNvPr id="10" name="Rectangle 2"/>
          <p:cNvSpPr txBox="1">
            <a:spLocks noChangeArrowheads="1"/>
          </p:cNvSpPr>
          <p:nvPr/>
        </p:nvSpPr>
        <p:spPr>
          <a:xfrm>
            <a:off x="323528" y="35913"/>
            <a:ext cx="8229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t>The danger with standards…</a:t>
            </a:r>
          </a:p>
        </p:txBody>
      </p:sp>
    </p:spTree>
    <p:extLst>
      <p:ext uri="{BB962C8B-B14F-4D97-AF65-F5344CB8AC3E}">
        <p14:creationId xmlns:p14="http://schemas.microsoft.com/office/powerpoint/2010/main" val="213713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Line Callout 2 (Border and Accent Bar) 74"/>
          <p:cNvSpPr/>
          <p:nvPr/>
        </p:nvSpPr>
        <p:spPr bwMode="auto">
          <a:xfrm>
            <a:off x="5076056" y="1196752"/>
            <a:ext cx="3024336" cy="1512168"/>
          </a:xfrm>
          <a:prstGeom prst="accentBorderCallout2">
            <a:avLst>
              <a:gd name="adj1" fmla="val 79219"/>
              <a:gd name="adj2" fmla="val -3630"/>
              <a:gd name="adj3" fmla="val 79220"/>
              <a:gd name="adj4" fmla="val -16667"/>
              <a:gd name="adj5" fmla="val 100809"/>
              <a:gd name="adj6" fmla="val -22210"/>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it-IT" sz="1800" dirty="0" smtClean="0"/>
              <a:t>Access, exchange, sharing, portability, interoperability, annotation, comparison, verification, representation, integration, reusability.</a:t>
            </a:r>
            <a:endParaRPr kumimoji="0" lang="en-GB" sz="1800" b="0" i="0" u="none" strike="noStrike" cap="none" normalizeH="0" baseline="0" dirty="0">
              <a:ln>
                <a:noFill/>
              </a:ln>
              <a:solidFill>
                <a:schemeClr val="tx1"/>
              </a:solidFill>
              <a:effectLst/>
              <a:latin typeface="Arial" pitchFamily="-112" charset="0"/>
              <a:ea typeface="Geneva" pitchFamily="-112" charset="0"/>
              <a:cs typeface="Geneva" pitchFamily="-112" charset="0"/>
            </a:endParaRPr>
          </a:p>
        </p:txBody>
      </p:sp>
      <p:grpSp>
        <p:nvGrpSpPr>
          <p:cNvPr id="2" name="Group 59"/>
          <p:cNvGrpSpPr>
            <a:grpSpLocks/>
          </p:cNvGrpSpPr>
          <p:nvPr/>
        </p:nvGrpSpPr>
        <p:grpSpPr bwMode="auto">
          <a:xfrm>
            <a:off x="467544" y="3521546"/>
            <a:ext cx="2232028" cy="2571750"/>
            <a:chOff x="2154" y="2160"/>
            <a:chExt cx="1406" cy="1620"/>
          </a:xfrm>
        </p:grpSpPr>
        <p:sp>
          <p:nvSpPr>
            <p:cNvPr id="43051" name="Text Box 41"/>
            <p:cNvSpPr txBox="1">
              <a:spLocks noChangeArrowheads="1"/>
            </p:cNvSpPr>
            <p:nvPr/>
          </p:nvSpPr>
          <p:spPr bwMode="auto">
            <a:xfrm>
              <a:off x="2174" y="3430"/>
              <a:ext cx="1310" cy="350"/>
            </a:xfrm>
            <a:prstGeom prst="rect">
              <a:avLst/>
            </a:prstGeom>
            <a:noFill/>
            <a:ln w="19050">
              <a:noFill/>
              <a:miter lim="800000"/>
              <a:headEnd/>
              <a:tailEnd/>
            </a:ln>
          </p:spPr>
          <p:txBody>
            <a:bodyPr wrap="none" lIns="90000" tIns="46800" rIns="90000" bIns="46800">
              <a:spAutoFit/>
            </a:bodyPr>
            <a:lstStyle/>
            <a:p>
              <a:pPr algn="ctr"/>
              <a:r>
                <a:rPr lang="en-GB" sz="1500" dirty="0" smtClean="0"/>
                <a:t>Nucleotide sequences</a:t>
              </a:r>
              <a:endParaRPr lang="en-GB" sz="1500" dirty="0"/>
            </a:p>
            <a:p>
              <a:pPr algn="ctr"/>
              <a:r>
                <a:rPr lang="en-GB" sz="1500" b="1" dirty="0" smtClean="0"/>
                <a:t>INSDC</a:t>
              </a:r>
              <a:endParaRPr lang="en-GB" sz="1500" b="1" dirty="0"/>
            </a:p>
          </p:txBody>
        </p:sp>
        <p:sp>
          <p:nvSpPr>
            <p:cNvPr id="43052" name="Oval 37"/>
            <p:cNvSpPr>
              <a:spLocks noChangeArrowheads="1"/>
            </p:cNvSpPr>
            <p:nvPr/>
          </p:nvSpPr>
          <p:spPr bwMode="auto">
            <a:xfrm>
              <a:off x="2154" y="2160"/>
              <a:ext cx="1406" cy="1270"/>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3" name="Oval 38"/>
            <p:cNvSpPr>
              <a:spLocks noChangeArrowheads="1"/>
            </p:cNvSpPr>
            <p:nvPr/>
          </p:nvSpPr>
          <p:spPr bwMode="auto">
            <a:xfrm>
              <a:off x="2653" y="2432"/>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4" name="Oval 39"/>
            <p:cNvSpPr>
              <a:spLocks noChangeArrowheads="1"/>
            </p:cNvSpPr>
            <p:nvPr/>
          </p:nvSpPr>
          <p:spPr bwMode="auto">
            <a:xfrm>
              <a:off x="3106" y="2750"/>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5" name="Line 40"/>
            <p:cNvSpPr>
              <a:spLocks noChangeShapeType="1"/>
            </p:cNvSpPr>
            <p:nvPr/>
          </p:nvSpPr>
          <p:spPr bwMode="auto">
            <a:xfrm flipH="1" flipV="1">
              <a:off x="2856" y="2574"/>
              <a:ext cx="226" cy="181"/>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56" name="Text Box 42"/>
            <p:cNvSpPr txBox="1">
              <a:spLocks noChangeArrowheads="1"/>
            </p:cNvSpPr>
            <p:nvPr/>
          </p:nvSpPr>
          <p:spPr bwMode="auto">
            <a:xfrm>
              <a:off x="2582" y="2278"/>
              <a:ext cx="285" cy="156"/>
            </a:xfrm>
            <a:prstGeom prst="rect">
              <a:avLst/>
            </a:prstGeom>
            <a:noFill/>
            <a:ln w="19050">
              <a:noFill/>
              <a:miter lim="800000"/>
              <a:headEnd/>
              <a:tailEnd/>
            </a:ln>
          </p:spPr>
          <p:txBody>
            <a:bodyPr wrap="none" lIns="90000" tIns="46800" rIns="90000" bIns="46800">
              <a:spAutoFit/>
            </a:bodyPr>
            <a:lstStyle/>
            <a:p>
              <a:pPr algn="ctr"/>
              <a:r>
                <a:rPr lang="en-GB" sz="1000" b="1" dirty="0" smtClean="0"/>
                <a:t>ENA</a:t>
              </a:r>
              <a:endParaRPr lang="en-GB" sz="1000" b="1" dirty="0"/>
            </a:p>
          </p:txBody>
        </p:sp>
        <p:sp>
          <p:nvSpPr>
            <p:cNvPr id="43057" name="Text Box 43"/>
            <p:cNvSpPr txBox="1">
              <a:spLocks noChangeArrowheads="1"/>
            </p:cNvSpPr>
            <p:nvPr/>
          </p:nvSpPr>
          <p:spPr bwMode="auto">
            <a:xfrm>
              <a:off x="3063" y="2931"/>
              <a:ext cx="332" cy="154"/>
            </a:xfrm>
            <a:prstGeom prst="rect">
              <a:avLst/>
            </a:prstGeom>
            <a:noFill/>
            <a:ln w="19050">
              <a:noFill/>
              <a:miter lim="800000"/>
              <a:headEnd/>
              <a:tailEnd/>
            </a:ln>
          </p:spPr>
          <p:txBody>
            <a:bodyPr wrap="none" lIns="90000" tIns="46800" rIns="90000" bIns="46800">
              <a:spAutoFit/>
            </a:bodyPr>
            <a:lstStyle/>
            <a:p>
              <a:pPr algn="ctr"/>
              <a:r>
                <a:rPr lang="en-GB" sz="1000" b="1"/>
                <a:t>DDBJ</a:t>
              </a:r>
            </a:p>
          </p:txBody>
        </p:sp>
        <p:sp>
          <p:nvSpPr>
            <p:cNvPr id="43058" name="Oval 44"/>
            <p:cNvSpPr>
              <a:spLocks noChangeArrowheads="1"/>
            </p:cNvSpPr>
            <p:nvPr/>
          </p:nvSpPr>
          <p:spPr bwMode="auto">
            <a:xfrm>
              <a:off x="2562" y="2840"/>
              <a:ext cx="181" cy="181"/>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9" name="Line 45"/>
            <p:cNvSpPr>
              <a:spLocks noChangeShapeType="1"/>
            </p:cNvSpPr>
            <p:nvPr/>
          </p:nvSpPr>
          <p:spPr bwMode="auto">
            <a:xfrm flipV="1">
              <a:off x="2677" y="2630"/>
              <a:ext cx="45" cy="181"/>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60" name="Line 46"/>
            <p:cNvSpPr>
              <a:spLocks noChangeShapeType="1"/>
            </p:cNvSpPr>
            <p:nvPr/>
          </p:nvSpPr>
          <p:spPr bwMode="auto">
            <a:xfrm flipH="1">
              <a:off x="2773" y="2883"/>
              <a:ext cx="317" cy="46"/>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61" name="Text Box 47"/>
            <p:cNvSpPr txBox="1">
              <a:spLocks noChangeArrowheads="1"/>
            </p:cNvSpPr>
            <p:nvPr/>
          </p:nvSpPr>
          <p:spPr bwMode="auto">
            <a:xfrm>
              <a:off x="2424" y="3004"/>
              <a:ext cx="468" cy="156"/>
            </a:xfrm>
            <a:prstGeom prst="rect">
              <a:avLst/>
            </a:prstGeom>
            <a:noFill/>
            <a:ln w="19050">
              <a:noFill/>
              <a:miter lim="800000"/>
              <a:headEnd/>
              <a:tailEnd/>
            </a:ln>
          </p:spPr>
          <p:txBody>
            <a:bodyPr wrap="none" lIns="90000" tIns="46800" rIns="90000" bIns="46800">
              <a:spAutoFit/>
            </a:bodyPr>
            <a:lstStyle/>
            <a:p>
              <a:pPr algn="ctr"/>
              <a:r>
                <a:rPr lang="en-GB" sz="1000" b="1" dirty="0" err="1" smtClean="0"/>
                <a:t>GenBank</a:t>
              </a:r>
              <a:endParaRPr lang="en-GB" sz="1000" b="1" dirty="0"/>
            </a:p>
          </p:txBody>
        </p:sp>
      </p:grpSp>
      <p:grpSp>
        <p:nvGrpSpPr>
          <p:cNvPr id="3" name="Group 55"/>
          <p:cNvGrpSpPr>
            <a:grpSpLocks/>
          </p:cNvGrpSpPr>
          <p:nvPr/>
        </p:nvGrpSpPr>
        <p:grpSpPr bwMode="auto">
          <a:xfrm>
            <a:off x="3491880" y="3521546"/>
            <a:ext cx="2238375" cy="2571750"/>
            <a:chOff x="4105" y="1480"/>
            <a:chExt cx="1410" cy="1620"/>
          </a:xfrm>
        </p:grpSpPr>
        <p:sp>
          <p:nvSpPr>
            <p:cNvPr id="43034" name="Text Box 29"/>
            <p:cNvSpPr txBox="1">
              <a:spLocks noChangeArrowheads="1"/>
            </p:cNvSpPr>
            <p:nvPr/>
          </p:nvSpPr>
          <p:spPr bwMode="auto">
            <a:xfrm>
              <a:off x="4149" y="2750"/>
              <a:ext cx="1296" cy="350"/>
            </a:xfrm>
            <a:prstGeom prst="rect">
              <a:avLst/>
            </a:prstGeom>
            <a:noFill/>
            <a:ln w="19050">
              <a:noFill/>
              <a:miter lim="800000"/>
              <a:headEnd/>
              <a:tailEnd/>
            </a:ln>
          </p:spPr>
          <p:txBody>
            <a:bodyPr wrap="none" lIns="90000" tIns="46800" rIns="90000" bIns="46800">
              <a:spAutoFit/>
            </a:bodyPr>
            <a:lstStyle/>
            <a:p>
              <a:pPr algn="ctr"/>
              <a:r>
                <a:rPr lang="en-GB" sz="1500" dirty="0" smtClean="0"/>
                <a:t>Molecular interactions</a:t>
              </a:r>
              <a:endParaRPr lang="en-GB" sz="1500" dirty="0"/>
            </a:p>
            <a:p>
              <a:pPr algn="ctr"/>
              <a:r>
                <a:rPr lang="en-GB" sz="1500" b="1" dirty="0" err="1"/>
                <a:t>IMEx</a:t>
              </a:r>
              <a:endParaRPr lang="en-GB" sz="1500" b="1" dirty="0"/>
            </a:p>
          </p:txBody>
        </p:sp>
        <p:sp>
          <p:nvSpPr>
            <p:cNvPr id="43035" name="Oval 17"/>
            <p:cNvSpPr>
              <a:spLocks noChangeArrowheads="1"/>
            </p:cNvSpPr>
            <p:nvPr/>
          </p:nvSpPr>
          <p:spPr bwMode="auto">
            <a:xfrm>
              <a:off x="4105" y="1480"/>
              <a:ext cx="1406" cy="1270"/>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6" name="Oval 18"/>
            <p:cNvSpPr>
              <a:spLocks noChangeArrowheads="1"/>
            </p:cNvSpPr>
            <p:nvPr/>
          </p:nvSpPr>
          <p:spPr bwMode="auto">
            <a:xfrm>
              <a:off x="4287" y="1798"/>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7" name="Oval 19"/>
            <p:cNvSpPr>
              <a:spLocks noChangeArrowheads="1"/>
            </p:cNvSpPr>
            <p:nvPr/>
          </p:nvSpPr>
          <p:spPr bwMode="auto">
            <a:xfrm>
              <a:off x="4785" y="1662"/>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8" name="Oval 20"/>
            <p:cNvSpPr>
              <a:spLocks noChangeArrowheads="1"/>
            </p:cNvSpPr>
            <p:nvPr/>
          </p:nvSpPr>
          <p:spPr bwMode="auto">
            <a:xfrm>
              <a:off x="4377" y="2251"/>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9" name="Oval 21"/>
            <p:cNvSpPr>
              <a:spLocks noChangeArrowheads="1"/>
            </p:cNvSpPr>
            <p:nvPr/>
          </p:nvSpPr>
          <p:spPr bwMode="auto">
            <a:xfrm>
              <a:off x="5103" y="2024"/>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40" name="Oval 22"/>
            <p:cNvSpPr>
              <a:spLocks noChangeArrowheads="1"/>
            </p:cNvSpPr>
            <p:nvPr/>
          </p:nvSpPr>
          <p:spPr bwMode="auto">
            <a:xfrm>
              <a:off x="4831" y="2433"/>
              <a:ext cx="181" cy="181"/>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41" name="Line 23"/>
            <p:cNvSpPr>
              <a:spLocks noChangeShapeType="1"/>
            </p:cNvSpPr>
            <p:nvPr/>
          </p:nvSpPr>
          <p:spPr bwMode="auto">
            <a:xfrm flipV="1">
              <a:off x="4513" y="1752"/>
              <a:ext cx="227" cy="91"/>
            </a:xfrm>
            <a:prstGeom prst="line">
              <a:avLst/>
            </a:prstGeom>
            <a:noFill/>
            <a:ln w="19050">
              <a:solidFill>
                <a:srgbClr val="000080"/>
              </a:solidFill>
              <a:round/>
              <a:headEnd type="triangle" w="med" len="med"/>
              <a:tailEnd type="triangle" w="med" len="med"/>
            </a:ln>
          </p:spPr>
          <p:txBody>
            <a:bodyPr wrap="none" lIns="90000" tIns="46800" rIns="90000" bIns="46800" anchor="ctr">
              <a:spAutoFit/>
            </a:bodyPr>
            <a:lstStyle/>
            <a:p>
              <a:endParaRPr lang="en-GB"/>
            </a:p>
          </p:txBody>
        </p:sp>
        <p:sp>
          <p:nvSpPr>
            <p:cNvPr id="43042" name="Line 24"/>
            <p:cNvSpPr>
              <a:spLocks noChangeShapeType="1"/>
            </p:cNvSpPr>
            <p:nvPr/>
          </p:nvSpPr>
          <p:spPr bwMode="auto">
            <a:xfrm flipH="1" flipV="1">
              <a:off x="4975" y="1822"/>
              <a:ext cx="136" cy="18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3" name="Line 25"/>
            <p:cNvSpPr>
              <a:spLocks noChangeShapeType="1"/>
            </p:cNvSpPr>
            <p:nvPr/>
          </p:nvSpPr>
          <p:spPr bwMode="auto">
            <a:xfrm flipH="1" flipV="1">
              <a:off x="4377" y="2024"/>
              <a:ext cx="46" cy="182"/>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4" name="Line 26"/>
            <p:cNvSpPr>
              <a:spLocks noChangeShapeType="1"/>
            </p:cNvSpPr>
            <p:nvPr/>
          </p:nvSpPr>
          <p:spPr bwMode="auto">
            <a:xfrm flipH="1" flipV="1">
              <a:off x="4589" y="2408"/>
              <a:ext cx="181" cy="9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5" name="Line 27"/>
            <p:cNvSpPr>
              <a:spLocks noChangeShapeType="1"/>
            </p:cNvSpPr>
            <p:nvPr/>
          </p:nvSpPr>
          <p:spPr bwMode="auto">
            <a:xfrm flipV="1">
              <a:off x="5004" y="2238"/>
              <a:ext cx="136" cy="18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6" name="Text Box 34"/>
            <p:cNvSpPr txBox="1">
              <a:spLocks noChangeArrowheads="1"/>
            </p:cNvSpPr>
            <p:nvPr/>
          </p:nvSpPr>
          <p:spPr bwMode="auto">
            <a:xfrm>
              <a:off x="4710" y="1507"/>
              <a:ext cx="341" cy="154"/>
            </a:xfrm>
            <a:prstGeom prst="rect">
              <a:avLst/>
            </a:prstGeom>
            <a:noFill/>
            <a:ln w="19050">
              <a:noFill/>
              <a:miter lim="800000"/>
              <a:headEnd/>
              <a:tailEnd/>
            </a:ln>
          </p:spPr>
          <p:txBody>
            <a:bodyPr wrap="none" lIns="90000" tIns="46800" rIns="90000" bIns="46800">
              <a:spAutoFit/>
            </a:bodyPr>
            <a:lstStyle/>
            <a:p>
              <a:pPr algn="ctr"/>
              <a:r>
                <a:rPr lang="en-GB" sz="1000" b="1"/>
                <a:t>IntAct</a:t>
              </a:r>
            </a:p>
          </p:txBody>
        </p:sp>
        <p:sp>
          <p:nvSpPr>
            <p:cNvPr id="43047" name="Text Box 35"/>
            <p:cNvSpPr txBox="1">
              <a:spLocks noChangeArrowheads="1"/>
            </p:cNvSpPr>
            <p:nvPr/>
          </p:nvSpPr>
          <p:spPr bwMode="auto">
            <a:xfrm>
              <a:off x="5046" y="1870"/>
              <a:ext cx="469" cy="156"/>
            </a:xfrm>
            <a:prstGeom prst="rect">
              <a:avLst/>
            </a:prstGeom>
            <a:noFill/>
            <a:ln w="19050">
              <a:noFill/>
              <a:miter lim="800000"/>
              <a:headEnd/>
              <a:tailEnd/>
            </a:ln>
          </p:spPr>
          <p:txBody>
            <a:bodyPr wrap="none" lIns="90000" tIns="46800" rIns="90000" bIns="46800">
              <a:spAutoFit/>
            </a:bodyPr>
            <a:lstStyle/>
            <a:p>
              <a:pPr algn="ctr"/>
              <a:r>
                <a:rPr lang="en-GB" sz="1000" b="1" dirty="0" err="1" smtClean="0"/>
                <a:t>InnateDB</a:t>
              </a:r>
              <a:endParaRPr lang="en-GB" sz="1000" b="1" dirty="0"/>
            </a:p>
          </p:txBody>
        </p:sp>
        <p:sp>
          <p:nvSpPr>
            <p:cNvPr id="43048" name="Text Box 36"/>
            <p:cNvSpPr txBox="1">
              <a:spLocks noChangeArrowheads="1"/>
            </p:cNvSpPr>
            <p:nvPr/>
          </p:nvSpPr>
          <p:spPr bwMode="auto">
            <a:xfrm>
              <a:off x="4818" y="2596"/>
              <a:ext cx="247" cy="154"/>
            </a:xfrm>
            <a:prstGeom prst="rect">
              <a:avLst/>
            </a:prstGeom>
            <a:noFill/>
            <a:ln w="19050">
              <a:noFill/>
              <a:miter lim="800000"/>
              <a:headEnd/>
              <a:tailEnd/>
            </a:ln>
          </p:spPr>
          <p:txBody>
            <a:bodyPr wrap="none" lIns="90000" tIns="46800" rIns="90000" bIns="46800">
              <a:spAutoFit/>
            </a:bodyPr>
            <a:lstStyle/>
            <a:p>
              <a:pPr algn="ctr"/>
              <a:r>
                <a:rPr lang="en-GB" sz="1000" b="1"/>
                <a:t>DIP</a:t>
              </a:r>
            </a:p>
          </p:txBody>
        </p:sp>
        <p:sp>
          <p:nvSpPr>
            <p:cNvPr id="43049" name="Text Box 50"/>
            <p:cNvSpPr txBox="1">
              <a:spLocks noChangeArrowheads="1"/>
            </p:cNvSpPr>
            <p:nvPr/>
          </p:nvSpPr>
          <p:spPr bwMode="auto">
            <a:xfrm>
              <a:off x="4308" y="2416"/>
              <a:ext cx="310" cy="154"/>
            </a:xfrm>
            <a:prstGeom prst="rect">
              <a:avLst/>
            </a:prstGeom>
            <a:noFill/>
            <a:ln w="19050">
              <a:noFill/>
              <a:miter lim="800000"/>
              <a:headEnd/>
              <a:tailEnd/>
            </a:ln>
          </p:spPr>
          <p:txBody>
            <a:bodyPr wrap="none" lIns="90000" tIns="46800" rIns="90000" bIns="46800">
              <a:spAutoFit/>
            </a:bodyPr>
            <a:lstStyle/>
            <a:p>
              <a:pPr algn="ctr"/>
              <a:r>
                <a:rPr lang="en-GB" sz="1000" b="1"/>
                <a:t>MINT</a:t>
              </a:r>
            </a:p>
          </p:txBody>
        </p:sp>
        <p:sp>
          <p:nvSpPr>
            <p:cNvPr id="43050" name="Text Box 54"/>
            <p:cNvSpPr txBox="1">
              <a:spLocks noChangeArrowheads="1"/>
            </p:cNvSpPr>
            <p:nvPr/>
          </p:nvSpPr>
          <p:spPr bwMode="auto">
            <a:xfrm>
              <a:off x="4286" y="1645"/>
              <a:ext cx="196" cy="154"/>
            </a:xfrm>
            <a:prstGeom prst="rect">
              <a:avLst/>
            </a:prstGeom>
            <a:noFill/>
            <a:ln w="9525">
              <a:noFill/>
              <a:miter lim="800000"/>
              <a:headEnd/>
              <a:tailEnd/>
            </a:ln>
          </p:spPr>
          <p:txBody>
            <a:bodyPr wrap="none">
              <a:spAutoFit/>
            </a:bodyPr>
            <a:lstStyle/>
            <a:p>
              <a:r>
                <a:rPr lang="en-GB" sz="1000" b="1"/>
                <a:t>…</a:t>
              </a:r>
            </a:p>
          </p:txBody>
        </p:sp>
      </p:grpSp>
      <p:sp>
        <p:nvSpPr>
          <p:cNvPr id="43012" name="Title 1"/>
          <p:cNvSpPr>
            <a:spLocks noGrp="1"/>
          </p:cNvSpPr>
          <p:nvPr>
            <p:ph type="title"/>
          </p:nvPr>
        </p:nvSpPr>
        <p:spPr>
          <a:xfrm>
            <a:off x="183530" y="23684"/>
            <a:ext cx="8153400" cy="584776"/>
          </a:xfrm>
          <a:noFill/>
          <a:ln>
            <a:noFill/>
          </a:ln>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Collaboration among data providers</a:t>
            </a:r>
            <a:endParaRPr lang="en-US" sz="3200" dirty="0">
              <a:solidFill>
                <a:srgbClr val="72AD46"/>
              </a:solidFill>
              <a:latin typeface="Arial" panose="020B0604020202020204" pitchFamily="34" charset="0"/>
              <a:cs typeface="Arial" pitchFamily="34" charset="0"/>
            </a:endParaRPr>
          </a:p>
        </p:txBody>
      </p:sp>
      <p:sp>
        <p:nvSpPr>
          <p:cNvPr id="73" name="Content Placeholder 72"/>
          <p:cNvSpPr>
            <a:spLocks noGrp="1"/>
          </p:cNvSpPr>
          <p:nvPr>
            <p:ph sz="half" idx="1"/>
          </p:nvPr>
        </p:nvSpPr>
        <p:spPr>
          <a:xfrm>
            <a:off x="533400" y="1219200"/>
            <a:ext cx="4000500" cy="1993776"/>
          </a:xfrm>
        </p:spPr>
        <p:txBody>
          <a:bodyPr/>
          <a:lstStyle/>
          <a:p>
            <a:r>
              <a:rPr lang="nl-BE" sz="2400" dirty="0" smtClean="0">
                <a:latin typeface="Arial"/>
                <a:cs typeface="Arial"/>
              </a:rPr>
              <a:t>More data coverage</a:t>
            </a:r>
          </a:p>
          <a:p>
            <a:r>
              <a:rPr lang="nl-BE" sz="2400" dirty="0" smtClean="0">
                <a:latin typeface="Arial"/>
                <a:cs typeface="Arial"/>
              </a:rPr>
              <a:t>Less redundancy</a:t>
            </a:r>
          </a:p>
          <a:p>
            <a:r>
              <a:rPr lang="nl-BE" sz="2400" dirty="0" smtClean="0">
                <a:latin typeface="Arial"/>
                <a:cs typeface="Arial"/>
              </a:rPr>
              <a:t>Less inconsistency</a:t>
            </a:r>
          </a:p>
          <a:p>
            <a:r>
              <a:rPr lang="en-GB" sz="2400" dirty="0" smtClean="0">
                <a:latin typeface="Arial"/>
                <a:cs typeface="Arial"/>
              </a:rPr>
              <a:t>Better data management</a:t>
            </a:r>
          </a:p>
          <a:p>
            <a:endParaRPr lang="en-GB" sz="2000" dirty="0">
              <a:latin typeface="Arial"/>
              <a:cs typeface="Arial"/>
            </a:endParaRPr>
          </a:p>
        </p:txBody>
      </p:sp>
      <p:grpSp>
        <p:nvGrpSpPr>
          <p:cNvPr id="55" name="Group 58"/>
          <p:cNvGrpSpPr>
            <a:grpSpLocks/>
          </p:cNvGrpSpPr>
          <p:nvPr/>
        </p:nvGrpSpPr>
        <p:grpSpPr bwMode="auto">
          <a:xfrm>
            <a:off x="6444208" y="3521546"/>
            <a:ext cx="2232025" cy="2571750"/>
            <a:chOff x="294" y="2069"/>
            <a:chExt cx="1406" cy="1620"/>
          </a:xfrm>
        </p:grpSpPr>
        <p:sp>
          <p:nvSpPr>
            <p:cNvPr id="56" name="Text Box 28"/>
            <p:cNvSpPr txBox="1">
              <a:spLocks noChangeArrowheads="1"/>
            </p:cNvSpPr>
            <p:nvPr/>
          </p:nvSpPr>
          <p:spPr bwMode="auto">
            <a:xfrm>
              <a:off x="301" y="3339"/>
              <a:ext cx="1336" cy="350"/>
            </a:xfrm>
            <a:prstGeom prst="rect">
              <a:avLst/>
            </a:prstGeom>
            <a:noFill/>
            <a:ln w="19050">
              <a:noFill/>
              <a:miter lim="800000"/>
              <a:headEnd/>
              <a:tailEnd/>
            </a:ln>
          </p:spPr>
          <p:txBody>
            <a:bodyPr wrap="none" lIns="90000" tIns="46800" rIns="90000" bIns="46800">
              <a:spAutoFit/>
            </a:bodyPr>
            <a:lstStyle/>
            <a:p>
              <a:pPr algn="ctr"/>
              <a:r>
                <a:rPr lang="en-GB" sz="1500" dirty="0" smtClean="0"/>
                <a:t>Protein </a:t>
              </a:r>
              <a:r>
                <a:rPr lang="en-GB" sz="1500" dirty="0" err="1" smtClean="0"/>
                <a:t>indentifications</a:t>
              </a:r>
              <a:endParaRPr lang="en-GB" sz="1500" dirty="0"/>
            </a:p>
            <a:p>
              <a:pPr algn="ctr"/>
              <a:r>
                <a:rPr lang="en-GB" sz="1500" b="1" dirty="0" err="1"/>
                <a:t>ProteomeXchange</a:t>
              </a:r>
              <a:endParaRPr lang="en-GB" sz="1500" b="1" dirty="0"/>
            </a:p>
          </p:txBody>
        </p:sp>
        <p:sp>
          <p:nvSpPr>
            <p:cNvPr id="57" name="Oval 6"/>
            <p:cNvSpPr>
              <a:spLocks noChangeArrowheads="1"/>
            </p:cNvSpPr>
            <p:nvPr/>
          </p:nvSpPr>
          <p:spPr bwMode="auto">
            <a:xfrm>
              <a:off x="294" y="2069"/>
              <a:ext cx="1406" cy="1270"/>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58" name="Oval 7"/>
            <p:cNvSpPr>
              <a:spLocks noChangeArrowheads="1"/>
            </p:cNvSpPr>
            <p:nvPr/>
          </p:nvSpPr>
          <p:spPr bwMode="auto">
            <a:xfrm>
              <a:off x="476" y="2387"/>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59" name="Oval 8"/>
            <p:cNvSpPr>
              <a:spLocks noChangeArrowheads="1"/>
            </p:cNvSpPr>
            <p:nvPr/>
          </p:nvSpPr>
          <p:spPr bwMode="auto">
            <a:xfrm>
              <a:off x="974" y="2251"/>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0" name="Oval 9"/>
            <p:cNvSpPr>
              <a:spLocks noChangeArrowheads="1"/>
            </p:cNvSpPr>
            <p:nvPr/>
          </p:nvSpPr>
          <p:spPr bwMode="auto">
            <a:xfrm>
              <a:off x="566" y="2840"/>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1" name="Oval 10"/>
            <p:cNvSpPr>
              <a:spLocks noChangeArrowheads="1"/>
            </p:cNvSpPr>
            <p:nvPr/>
          </p:nvSpPr>
          <p:spPr bwMode="auto">
            <a:xfrm>
              <a:off x="1292" y="2613"/>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2" name="Oval 11"/>
            <p:cNvSpPr>
              <a:spLocks noChangeArrowheads="1"/>
            </p:cNvSpPr>
            <p:nvPr/>
          </p:nvSpPr>
          <p:spPr bwMode="auto">
            <a:xfrm>
              <a:off x="1020" y="3022"/>
              <a:ext cx="181" cy="181"/>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3" name="Line 12"/>
            <p:cNvSpPr>
              <a:spLocks noChangeShapeType="1"/>
            </p:cNvSpPr>
            <p:nvPr/>
          </p:nvSpPr>
          <p:spPr bwMode="auto">
            <a:xfrm flipV="1">
              <a:off x="702" y="2341"/>
              <a:ext cx="227" cy="91"/>
            </a:xfrm>
            <a:prstGeom prst="line">
              <a:avLst/>
            </a:prstGeom>
            <a:noFill/>
            <a:ln w="19050">
              <a:solidFill>
                <a:schemeClr val="tx2"/>
              </a:solidFill>
              <a:round/>
              <a:headEnd type="triangle" w="med" len="med"/>
              <a:tailEnd type="triangle" w="med" len="med"/>
            </a:ln>
          </p:spPr>
          <p:txBody>
            <a:bodyPr wrap="none" lIns="90000" tIns="46800" rIns="90000" bIns="46800" anchor="ctr">
              <a:spAutoFit/>
            </a:bodyPr>
            <a:lstStyle/>
            <a:p>
              <a:endParaRPr lang="en-GB"/>
            </a:p>
          </p:txBody>
        </p:sp>
        <p:sp>
          <p:nvSpPr>
            <p:cNvPr id="64" name="Line 13"/>
            <p:cNvSpPr>
              <a:spLocks noChangeShapeType="1"/>
            </p:cNvSpPr>
            <p:nvPr/>
          </p:nvSpPr>
          <p:spPr bwMode="auto">
            <a:xfrm flipH="1" flipV="1">
              <a:off x="1164" y="2411"/>
              <a:ext cx="136" cy="18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5" name="Line 14"/>
            <p:cNvSpPr>
              <a:spLocks noChangeShapeType="1"/>
            </p:cNvSpPr>
            <p:nvPr/>
          </p:nvSpPr>
          <p:spPr bwMode="auto">
            <a:xfrm flipH="1" flipV="1">
              <a:off x="566" y="2613"/>
              <a:ext cx="46" cy="182"/>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6" name="Line 15"/>
            <p:cNvSpPr>
              <a:spLocks noChangeShapeType="1"/>
            </p:cNvSpPr>
            <p:nvPr/>
          </p:nvSpPr>
          <p:spPr bwMode="auto">
            <a:xfrm flipH="1" flipV="1">
              <a:off x="778" y="2997"/>
              <a:ext cx="181" cy="9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7" name="Line 16"/>
            <p:cNvSpPr>
              <a:spLocks noChangeShapeType="1"/>
            </p:cNvSpPr>
            <p:nvPr/>
          </p:nvSpPr>
          <p:spPr bwMode="auto">
            <a:xfrm flipV="1">
              <a:off x="1193" y="2827"/>
              <a:ext cx="136" cy="18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8" name="Text Box 30"/>
            <p:cNvSpPr txBox="1">
              <a:spLocks noChangeArrowheads="1"/>
            </p:cNvSpPr>
            <p:nvPr/>
          </p:nvSpPr>
          <p:spPr bwMode="auto">
            <a:xfrm>
              <a:off x="884" y="2114"/>
              <a:ext cx="358" cy="154"/>
            </a:xfrm>
            <a:prstGeom prst="rect">
              <a:avLst/>
            </a:prstGeom>
            <a:noFill/>
            <a:ln w="19050">
              <a:noFill/>
              <a:miter lim="800000"/>
              <a:headEnd/>
              <a:tailEnd/>
            </a:ln>
          </p:spPr>
          <p:txBody>
            <a:bodyPr wrap="none" lIns="90000" tIns="46800" rIns="90000" bIns="46800">
              <a:spAutoFit/>
            </a:bodyPr>
            <a:lstStyle/>
            <a:p>
              <a:pPr algn="ctr"/>
              <a:r>
                <a:rPr lang="en-GB" sz="1000" b="1"/>
                <a:t>PRIDE</a:t>
              </a:r>
            </a:p>
          </p:txBody>
        </p:sp>
        <p:sp>
          <p:nvSpPr>
            <p:cNvPr id="69" name="Text Box 31"/>
            <p:cNvSpPr txBox="1">
              <a:spLocks noChangeArrowheads="1"/>
            </p:cNvSpPr>
            <p:nvPr/>
          </p:nvSpPr>
          <p:spPr bwMode="auto">
            <a:xfrm>
              <a:off x="748" y="3158"/>
              <a:ext cx="597" cy="154"/>
            </a:xfrm>
            <a:prstGeom prst="rect">
              <a:avLst/>
            </a:prstGeom>
            <a:noFill/>
            <a:ln w="19050">
              <a:noFill/>
              <a:miter lim="800000"/>
              <a:headEnd/>
              <a:tailEnd/>
            </a:ln>
          </p:spPr>
          <p:txBody>
            <a:bodyPr wrap="none" lIns="90000" tIns="46800" rIns="90000" bIns="46800">
              <a:spAutoFit/>
            </a:bodyPr>
            <a:lstStyle/>
            <a:p>
              <a:pPr algn="ctr"/>
              <a:r>
                <a:rPr lang="en-GB" sz="1000" b="1"/>
                <a:t>PeptideAtlas</a:t>
              </a:r>
            </a:p>
          </p:txBody>
        </p:sp>
        <p:sp>
          <p:nvSpPr>
            <p:cNvPr id="70" name="Text Box 32"/>
            <p:cNvSpPr txBox="1">
              <a:spLocks noChangeArrowheads="1"/>
            </p:cNvSpPr>
            <p:nvPr/>
          </p:nvSpPr>
          <p:spPr bwMode="auto">
            <a:xfrm>
              <a:off x="1288" y="2459"/>
              <a:ext cx="412" cy="154"/>
            </a:xfrm>
            <a:prstGeom prst="rect">
              <a:avLst/>
            </a:prstGeom>
            <a:noFill/>
            <a:ln w="19050">
              <a:noFill/>
              <a:miter lim="800000"/>
              <a:headEnd/>
              <a:tailEnd/>
            </a:ln>
          </p:spPr>
          <p:txBody>
            <a:bodyPr wrap="none" lIns="90000" tIns="46800" rIns="90000" bIns="46800">
              <a:spAutoFit/>
            </a:bodyPr>
            <a:lstStyle/>
            <a:p>
              <a:pPr algn="ctr"/>
              <a:r>
                <a:rPr lang="en-GB" sz="1000" b="1"/>
                <a:t>GPMDB</a:t>
              </a:r>
            </a:p>
          </p:txBody>
        </p:sp>
        <p:sp>
          <p:nvSpPr>
            <p:cNvPr id="71" name="Text Box 33"/>
            <p:cNvSpPr txBox="1">
              <a:spLocks noChangeArrowheads="1"/>
            </p:cNvSpPr>
            <p:nvPr/>
          </p:nvSpPr>
          <p:spPr bwMode="auto">
            <a:xfrm>
              <a:off x="385" y="2976"/>
              <a:ext cx="424" cy="154"/>
            </a:xfrm>
            <a:prstGeom prst="rect">
              <a:avLst/>
            </a:prstGeom>
            <a:noFill/>
            <a:ln w="19050">
              <a:noFill/>
              <a:miter lim="800000"/>
              <a:headEnd/>
              <a:tailEnd/>
            </a:ln>
          </p:spPr>
          <p:txBody>
            <a:bodyPr wrap="none" lIns="90000" tIns="46800" rIns="90000" bIns="46800">
              <a:spAutoFit/>
            </a:bodyPr>
            <a:lstStyle/>
            <a:p>
              <a:pPr algn="ctr"/>
              <a:r>
                <a:rPr lang="en-GB" sz="1000" b="1"/>
                <a:t>Tranche</a:t>
              </a:r>
            </a:p>
          </p:txBody>
        </p:sp>
        <p:sp>
          <p:nvSpPr>
            <p:cNvPr id="72" name="Text Box 56"/>
            <p:cNvSpPr txBox="1">
              <a:spLocks noChangeArrowheads="1"/>
            </p:cNvSpPr>
            <p:nvPr/>
          </p:nvSpPr>
          <p:spPr bwMode="auto">
            <a:xfrm>
              <a:off x="431" y="2233"/>
              <a:ext cx="196" cy="154"/>
            </a:xfrm>
            <a:prstGeom prst="rect">
              <a:avLst/>
            </a:prstGeom>
            <a:noFill/>
            <a:ln w="9525">
              <a:noFill/>
              <a:miter lim="800000"/>
              <a:headEnd/>
              <a:tailEnd/>
            </a:ln>
          </p:spPr>
          <p:txBody>
            <a:bodyPr wrap="none">
              <a:spAutoFit/>
            </a:bodyPr>
            <a:lstStyle/>
            <a:p>
              <a:r>
                <a:rPr lang="en-GB" sz="1000" b="1"/>
                <a:t>…</a:t>
              </a:r>
            </a:p>
          </p:txBody>
        </p:sp>
      </p:grpSp>
    </p:spTree>
    <p:extLst>
      <p:ext uri="{BB962C8B-B14F-4D97-AF65-F5344CB8AC3E}">
        <p14:creationId xmlns:p14="http://schemas.microsoft.com/office/powerpoint/2010/main" val="75098971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A couple of definitions…</a:t>
            </a:r>
          </a:p>
        </p:txBody>
      </p:sp>
      <p:sp>
        <p:nvSpPr>
          <p:cNvPr id="3" name="TextBox 2"/>
          <p:cNvSpPr txBox="1"/>
          <p:nvPr/>
        </p:nvSpPr>
        <p:spPr>
          <a:xfrm>
            <a:off x="350593" y="1052736"/>
            <a:ext cx="8424614" cy="1015663"/>
          </a:xfrm>
          <a:prstGeom prst="rect">
            <a:avLst/>
          </a:prstGeom>
          <a:noFill/>
        </p:spPr>
        <p:txBody>
          <a:bodyPr wrap="square" rtlCol="0">
            <a:spAutoFit/>
          </a:bodyPr>
          <a:lstStyle/>
          <a:p>
            <a:pPr algn="just"/>
            <a:r>
              <a:rPr lang="en-GB" sz="2000" b="1" dirty="0" smtClean="0">
                <a:latin typeface="HelveticaNeueLT Pro 45 Lt" pitchFamily="34" charset="0"/>
              </a:rPr>
              <a:t>Protein-protein interactions (PPIs)</a:t>
            </a:r>
            <a:r>
              <a:rPr lang="en-GB" sz="2000" dirty="0" smtClean="0">
                <a:latin typeface="HelveticaNeueLT Pro 45 Lt" pitchFamily="34" charset="0"/>
              </a:rPr>
              <a:t>: </a:t>
            </a:r>
            <a:r>
              <a:rPr lang="en-GB" sz="2000" b="1" dirty="0" smtClean="0">
                <a:latin typeface="HelveticaNeueLT Pro 45 Lt" pitchFamily="34" charset="0"/>
              </a:rPr>
              <a:t>physical</a:t>
            </a:r>
            <a:r>
              <a:rPr lang="en-GB" sz="2000" dirty="0" smtClean="0">
                <a:latin typeface="HelveticaNeueLT Pro 45 Lt" pitchFamily="34" charset="0"/>
              </a:rPr>
              <a:t> and </a:t>
            </a:r>
            <a:r>
              <a:rPr lang="en-GB" sz="2000" b="1" dirty="0" smtClean="0">
                <a:latin typeface="HelveticaNeueLT Pro 45 Lt" pitchFamily="34" charset="0"/>
              </a:rPr>
              <a:t>selective</a:t>
            </a:r>
            <a:r>
              <a:rPr lang="en-GB" sz="2000" dirty="0" smtClean="0">
                <a:latin typeface="HelveticaNeueLT Pro 45 Lt" pitchFamily="34" charset="0"/>
              </a:rPr>
              <a:t> contacts that happen between pairs of proteins, in </a:t>
            </a:r>
            <a:r>
              <a:rPr lang="en-GB" sz="2000" b="1" dirty="0" smtClean="0">
                <a:latin typeface="HelveticaNeueLT Pro 45 Lt" pitchFamily="34" charset="0"/>
              </a:rPr>
              <a:t>certain molecular regions</a:t>
            </a:r>
            <a:r>
              <a:rPr lang="en-GB" sz="2000" dirty="0" smtClean="0">
                <a:latin typeface="HelveticaNeueLT Pro 45 Lt" pitchFamily="34" charset="0"/>
              </a:rPr>
              <a:t> and in a </a:t>
            </a:r>
            <a:r>
              <a:rPr lang="en-GB" sz="2000" b="1" dirty="0" smtClean="0">
                <a:latin typeface="HelveticaNeueLT Pro 45 Lt" pitchFamily="34" charset="0"/>
              </a:rPr>
              <a:t>defined biological context</a:t>
            </a:r>
            <a:r>
              <a:rPr lang="en-GB" sz="2000" dirty="0" smtClean="0">
                <a:latin typeface="HelveticaNeueLT Pro 45 Lt" pitchFamily="34" charset="0"/>
              </a:rPr>
              <a:t>. </a:t>
            </a:r>
            <a:endParaRPr lang="en-GB" sz="2000" dirty="0">
              <a:latin typeface="HelveticaNeueLT Pro 45 Lt" pitchFamily="34" charset="0"/>
            </a:endParaRPr>
          </a:p>
        </p:txBody>
      </p:sp>
      <p:sp>
        <p:nvSpPr>
          <p:cNvPr id="4" name="TextBox 3"/>
          <p:cNvSpPr txBox="1"/>
          <p:nvPr/>
        </p:nvSpPr>
        <p:spPr>
          <a:xfrm>
            <a:off x="350593" y="2204864"/>
            <a:ext cx="8424614" cy="707886"/>
          </a:xfrm>
          <a:prstGeom prst="rect">
            <a:avLst/>
          </a:prstGeom>
          <a:noFill/>
        </p:spPr>
        <p:txBody>
          <a:bodyPr wrap="square" rtlCol="0">
            <a:spAutoFit/>
          </a:bodyPr>
          <a:lstStyle/>
          <a:p>
            <a:pPr algn="just"/>
            <a:r>
              <a:rPr lang="en-GB" sz="2000" b="1" dirty="0" smtClean="0">
                <a:latin typeface="HelveticaNeueLT Pro 45 Lt" pitchFamily="34" charset="0"/>
              </a:rPr>
              <a:t>Interactome</a:t>
            </a:r>
            <a:r>
              <a:rPr lang="en-GB" sz="2000" dirty="0" smtClean="0">
                <a:latin typeface="HelveticaNeueLT Pro 45 Lt" pitchFamily="34" charset="0"/>
              </a:rPr>
              <a:t>: the </a:t>
            </a:r>
            <a:r>
              <a:rPr lang="en-GB" sz="2000" b="1" dirty="0" smtClean="0">
                <a:latin typeface="HelveticaNeueLT Pro 45 Lt" pitchFamily="34" charset="0"/>
              </a:rPr>
              <a:t>totality</a:t>
            </a:r>
            <a:r>
              <a:rPr lang="en-GB" sz="2000" dirty="0" smtClean="0">
                <a:latin typeface="HelveticaNeueLT Pro 45 Lt" pitchFamily="34" charset="0"/>
              </a:rPr>
              <a:t> of PPIs that happen in a cell / in an organism / in a specific biological context...</a:t>
            </a:r>
            <a:endParaRPr lang="en-GB" sz="2000" dirty="0">
              <a:latin typeface="HelveticaNeueLT Pro 45 Lt" pitchFamily="34" charset="0"/>
            </a:endParaRPr>
          </a:p>
        </p:txBody>
      </p:sp>
      <p:sp>
        <p:nvSpPr>
          <p:cNvPr id="5" name="TextBox 4"/>
          <p:cNvSpPr txBox="1"/>
          <p:nvPr/>
        </p:nvSpPr>
        <p:spPr>
          <a:xfrm>
            <a:off x="350593" y="3068960"/>
            <a:ext cx="8424614" cy="1015663"/>
          </a:xfrm>
          <a:prstGeom prst="rect">
            <a:avLst/>
          </a:prstGeom>
          <a:noFill/>
        </p:spPr>
        <p:txBody>
          <a:bodyPr wrap="square" rtlCol="0">
            <a:spAutoFit/>
          </a:bodyPr>
          <a:lstStyle/>
          <a:p>
            <a:pPr algn="just"/>
            <a:r>
              <a:rPr lang="en-GB" sz="2000" b="1" dirty="0" smtClean="0">
                <a:latin typeface="HelveticaNeueLT Pro 45 Lt" pitchFamily="34" charset="0"/>
              </a:rPr>
              <a:t>Protein-protein interaction network</a:t>
            </a:r>
            <a:r>
              <a:rPr lang="en-GB" sz="2000" dirty="0" smtClean="0">
                <a:latin typeface="HelveticaNeueLT Pro 45 Lt" pitchFamily="34" charset="0"/>
              </a:rPr>
              <a:t>: </a:t>
            </a:r>
            <a:r>
              <a:rPr lang="en-GB" sz="2000" b="1" dirty="0" smtClean="0">
                <a:latin typeface="HelveticaNeueLT Pro 45 Lt" pitchFamily="34" charset="0"/>
              </a:rPr>
              <a:t>Graphical representation </a:t>
            </a:r>
            <a:r>
              <a:rPr lang="en-GB" sz="2000" dirty="0" smtClean="0">
                <a:latin typeface="HelveticaNeueLT Pro 45 Lt" pitchFamily="34" charset="0"/>
              </a:rPr>
              <a:t>of a group of PPIs in which proteins are represented as </a:t>
            </a:r>
            <a:r>
              <a:rPr lang="en-GB" sz="2000" b="1" dirty="0" smtClean="0">
                <a:latin typeface="HelveticaNeueLT Pro 45 Lt" pitchFamily="34" charset="0"/>
              </a:rPr>
              <a:t>nodes</a:t>
            </a:r>
            <a:r>
              <a:rPr lang="en-GB" sz="2000" dirty="0" smtClean="0">
                <a:latin typeface="HelveticaNeueLT Pro 45 Lt" pitchFamily="34" charset="0"/>
              </a:rPr>
              <a:t> and interactions as </a:t>
            </a:r>
            <a:r>
              <a:rPr lang="en-GB" sz="2000" b="1" dirty="0" smtClean="0">
                <a:latin typeface="HelveticaNeueLT Pro 45 Lt" pitchFamily="34" charset="0"/>
              </a:rPr>
              <a:t>edges</a:t>
            </a:r>
            <a:r>
              <a:rPr lang="en-GB" sz="2000" dirty="0" smtClean="0">
                <a:latin typeface="HelveticaNeueLT Pro 45 Lt" pitchFamily="34" charset="0"/>
              </a:rPr>
              <a:t>. </a:t>
            </a:r>
            <a:endParaRPr lang="en-GB" sz="2000" dirty="0">
              <a:latin typeface="HelveticaNeueLT Pro 45 Lt" pitchFamily="34" charset="0"/>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306173"/>
            <a:ext cx="2430885" cy="2160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4229452"/>
            <a:ext cx="2803638" cy="23136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3889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PSICQUIC</a:t>
            </a:r>
          </a:p>
        </p:txBody>
      </p:sp>
      <p:pic>
        <p:nvPicPr>
          <p:cNvPr id="206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735" y="908720"/>
            <a:ext cx="4357489" cy="658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475656" y="1556792"/>
            <a:ext cx="6263381" cy="369332"/>
          </a:xfrm>
          <a:prstGeom prst="rect">
            <a:avLst/>
          </a:prstGeom>
          <a:noFill/>
        </p:spPr>
        <p:txBody>
          <a:bodyPr wrap="none" rtlCol="0">
            <a:spAutoFit/>
          </a:bodyPr>
          <a:lstStyle/>
          <a:p>
            <a:r>
              <a:rPr lang="en-GB" sz="1800" dirty="0" smtClean="0">
                <a:cs typeface="Arial" panose="020B0604020202020204" pitchFamily="34" charset="0"/>
                <a:hlinkClick r:id="rId4"/>
              </a:rPr>
              <a:t>www.ebi.ac.uk/Tools/webservices/psicquic/view/main.xhtml</a:t>
            </a:r>
            <a:r>
              <a:rPr lang="en-GB" sz="1800" dirty="0" smtClean="0">
                <a:cs typeface="Arial" panose="020B0604020202020204" pitchFamily="34" charset="0"/>
              </a:rPr>
              <a:t> </a:t>
            </a:r>
            <a:endParaRPr lang="en-GB" sz="1800" dirty="0">
              <a:cs typeface="Arial" panose="020B0604020202020204" pitchFamily="34" charset="0"/>
            </a:endParaRPr>
          </a:p>
        </p:txBody>
      </p:sp>
      <p:grpSp>
        <p:nvGrpSpPr>
          <p:cNvPr id="2050" name="Group 2049"/>
          <p:cNvGrpSpPr/>
          <p:nvPr/>
        </p:nvGrpSpPr>
        <p:grpSpPr>
          <a:xfrm>
            <a:off x="3203848" y="2924944"/>
            <a:ext cx="2608270" cy="2086697"/>
            <a:chOff x="3203848" y="2924944"/>
            <a:chExt cx="2608270" cy="2086697"/>
          </a:xfrm>
        </p:grpSpPr>
        <p:pic>
          <p:nvPicPr>
            <p:cNvPr id="11" name="Picture 252"/>
            <p:cNvPicPr>
              <a:picLocks noChangeAspect="1"/>
            </p:cNvPicPr>
            <p:nvPr/>
          </p:nvPicPr>
          <p:blipFill>
            <a:blip r:embed="rId5" cstate="print"/>
            <a:srcRect/>
            <a:stretch>
              <a:fillRect/>
            </a:stretch>
          </p:blipFill>
          <p:spPr bwMode="auto">
            <a:xfrm>
              <a:off x="3203848" y="2924944"/>
              <a:ext cx="2608270" cy="2086697"/>
            </a:xfrm>
            <a:prstGeom prst="rect">
              <a:avLst/>
            </a:prstGeom>
            <a:noFill/>
            <a:ln w="9525">
              <a:noFill/>
              <a:miter lim="800000"/>
              <a:headEnd/>
              <a:tailEnd/>
            </a:ln>
          </p:spPr>
        </p:pic>
        <p:pic>
          <p:nvPicPr>
            <p:cNvPr id="12" name="Picture 305"/>
            <p:cNvPicPr>
              <a:picLocks noChangeAspect="1"/>
            </p:cNvPicPr>
            <p:nvPr/>
          </p:nvPicPr>
          <p:blipFill>
            <a:blip r:embed="rId6" cstate="print"/>
            <a:srcRect/>
            <a:stretch>
              <a:fillRect/>
            </a:stretch>
          </p:blipFill>
          <p:spPr bwMode="auto">
            <a:xfrm>
              <a:off x="4167662" y="3588749"/>
              <a:ext cx="690568" cy="690491"/>
            </a:xfrm>
            <a:prstGeom prst="rect">
              <a:avLst/>
            </a:prstGeom>
            <a:noFill/>
            <a:ln w="9525">
              <a:noFill/>
              <a:miter lim="800000"/>
              <a:headEnd/>
              <a:tailEnd/>
            </a:ln>
          </p:spPr>
        </p:pic>
        <p:sp>
          <p:nvSpPr>
            <p:cNvPr id="13" name="TextBox 307"/>
            <p:cNvSpPr txBox="1">
              <a:spLocks noChangeArrowheads="1"/>
            </p:cNvSpPr>
            <p:nvPr/>
          </p:nvSpPr>
          <p:spPr bwMode="auto">
            <a:xfrm>
              <a:off x="3882563" y="3132257"/>
              <a:ext cx="1364476" cy="369332"/>
            </a:xfrm>
            <a:prstGeom prst="rect">
              <a:avLst/>
            </a:prstGeom>
            <a:noFill/>
            <a:ln w="9525">
              <a:noFill/>
              <a:miter lim="800000"/>
              <a:headEnd/>
              <a:tailEnd/>
            </a:ln>
          </p:spPr>
          <p:txBody>
            <a:bodyPr wrap="none">
              <a:spAutoFit/>
            </a:bodyPr>
            <a:lstStyle/>
            <a:p>
              <a:pPr algn="ctr"/>
              <a:r>
                <a:rPr lang="en-GB" sz="1800" b="1" dirty="0" smtClean="0">
                  <a:cs typeface="Arial" panose="020B0604020202020204" pitchFamily="34" charset="0"/>
                </a:rPr>
                <a:t>PSICQUIC </a:t>
              </a:r>
            </a:p>
          </p:txBody>
        </p:sp>
      </p:grpSp>
      <p:grpSp>
        <p:nvGrpSpPr>
          <p:cNvPr id="2048" name="Group 2047"/>
          <p:cNvGrpSpPr/>
          <p:nvPr/>
        </p:nvGrpSpPr>
        <p:grpSpPr>
          <a:xfrm>
            <a:off x="1716886" y="2171625"/>
            <a:ext cx="1956983" cy="1518243"/>
            <a:chOff x="1716886" y="2171625"/>
            <a:chExt cx="1956983" cy="1518243"/>
          </a:xfrm>
        </p:grpSpPr>
        <p:sp>
          <p:nvSpPr>
            <p:cNvPr id="14" name="TextBox 310"/>
            <p:cNvSpPr txBox="1">
              <a:spLocks noChangeArrowheads="1"/>
            </p:cNvSpPr>
            <p:nvPr/>
          </p:nvSpPr>
          <p:spPr bwMode="auto">
            <a:xfrm>
              <a:off x="1859222" y="2499588"/>
              <a:ext cx="628698" cy="276999"/>
            </a:xfrm>
            <a:prstGeom prst="rect">
              <a:avLst/>
            </a:prstGeom>
            <a:noFill/>
            <a:ln w="9525">
              <a:noFill/>
              <a:miter lim="800000"/>
              <a:headEnd/>
              <a:tailEnd/>
            </a:ln>
          </p:spPr>
          <p:txBody>
            <a:bodyPr wrap="none">
              <a:spAutoFit/>
            </a:bodyPr>
            <a:lstStyle/>
            <a:p>
              <a:pPr algn="ctr">
                <a:defRPr/>
              </a:pPr>
              <a:r>
                <a:rPr lang="en-GB" sz="1200" b="1" dirty="0" smtClean="0">
                  <a:cs typeface="Arial" panose="020B0604020202020204" pitchFamily="34" charset="0"/>
                </a:rPr>
                <a:t>Query</a:t>
              </a:r>
              <a:endParaRPr lang="en-GB" sz="1200" dirty="0">
                <a:cs typeface="Arial" panose="020B0604020202020204" pitchFamily="34" charset="0"/>
              </a:endParaRPr>
            </a:p>
          </p:txBody>
        </p:sp>
        <p:sp>
          <p:nvSpPr>
            <p:cNvPr id="16" name="Down Arrow 15"/>
            <p:cNvSpPr>
              <a:spLocks noChangeArrowheads="1"/>
            </p:cNvSpPr>
            <p:nvPr/>
          </p:nvSpPr>
          <p:spPr bwMode="auto">
            <a:xfrm rot="16835290">
              <a:off x="3019799" y="2898401"/>
              <a:ext cx="281779" cy="1026361"/>
            </a:xfrm>
            <a:prstGeom prst="downArrow">
              <a:avLst>
                <a:gd name="adj1" fmla="val 50000"/>
                <a:gd name="adj2" fmla="val 48450"/>
              </a:avLst>
            </a:prstGeom>
            <a:solidFill>
              <a:srgbClr val="95B3D7"/>
            </a:solidFill>
            <a:ln w="44450" algn="ctr">
              <a:solidFill>
                <a:srgbClr val="254061"/>
              </a:solidFill>
              <a:miter lim="800000"/>
              <a:headEnd/>
              <a:tailEnd/>
            </a:ln>
          </p:spPr>
          <p:txBody>
            <a:bodyPr anchor="ctr"/>
            <a:lstStyle/>
            <a:p>
              <a:pPr algn="ctr" fontAlgn="auto">
                <a:spcBef>
                  <a:spcPts val="0"/>
                </a:spcBef>
                <a:spcAft>
                  <a:spcPts val="0"/>
                </a:spcAft>
                <a:defRPr/>
              </a:pPr>
              <a:endParaRPr lang="en-GB">
                <a:solidFill>
                  <a:schemeClr val="lt1"/>
                </a:solidFill>
                <a:cs typeface="Arial" panose="020B0604020202020204" pitchFamily="34" charset="0"/>
              </a:endParaRPr>
            </a:p>
          </p:txBody>
        </p:sp>
        <p:pic>
          <p:nvPicPr>
            <p:cNvPr id="17" name="Picture 429"/>
            <p:cNvPicPr>
              <a:picLocks noChangeAspect="1"/>
            </p:cNvPicPr>
            <p:nvPr/>
          </p:nvPicPr>
          <p:blipFill>
            <a:blip r:embed="rId7" cstate="print"/>
            <a:srcRect/>
            <a:stretch>
              <a:fillRect/>
            </a:stretch>
          </p:blipFill>
          <p:spPr bwMode="auto">
            <a:xfrm>
              <a:off x="1716886" y="2779070"/>
              <a:ext cx="910898" cy="910798"/>
            </a:xfrm>
            <a:prstGeom prst="rect">
              <a:avLst/>
            </a:prstGeom>
            <a:noFill/>
            <a:ln w="9525">
              <a:noFill/>
              <a:miter lim="800000"/>
              <a:headEnd/>
              <a:tailEnd/>
            </a:ln>
          </p:spPr>
        </p:pic>
        <p:sp>
          <p:nvSpPr>
            <p:cNvPr id="23" name="TextBox 493"/>
            <p:cNvSpPr txBox="1">
              <a:spLocks noChangeArrowheads="1"/>
            </p:cNvSpPr>
            <p:nvPr/>
          </p:nvSpPr>
          <p:spPr bwMode="auto">
            <a:xfrm>
              <a:off x="1729740" y="2171625"/>
              <a:ext cx="936474" cy="461665"/>
            </a:xfrm>
            <a:prstGeom prst="rect">
              <a:avLst/>
            </a:prstGeom>
            <a:noFill/>
            <a:ln w="9525">
              <a:noFill/>
              <a:miter lim="800000"/>
              <a:headEnd/>
              <a:tailEnd/>
            </a:ln>
          </p:spPr>
          <p:txBody>
            <a:bodyPr wrap="none">
              <a:spAutoFit/>
            </a:bodyPr>
            <a:lstStyle/>
            <a:p>
              <a:pPr algn="ctr"/>
              <a:r>
                <a:rPr lang="en-GB" sz="2400" dirty="0">
                  <a:solidFill>
                    <a:srgbClr val="5F5F5F"/>
                  </a:solidFill>
                  <a:cs typeface="Arial" panose="020B0604020202020204" pitchFamily="34" charset="0"/>
                </a:rPr>
                <a:t>MIQL</a:t>
              </a:r>
            </a:p>
          </p:txBody>
        </p:sp>
        <p:sp>
          <p:nvSpPr>
            <p:cNvPr id="27" name="TextBox 572"/>
            <p:cNvSpPr txBox="1">
              <a:spLocks noChangeArrowheads="1"/>
            </p:cNvSpPr>
            <p:nvPr/>
          </p:nvSpPr>
          <p:spPr bwMode="auto">
            <a:xfrm>
              <a:off x="2905089" y="2700218"/>
              <a:ext cx="562975" cy="276999"/>
            </a:xfrm>
            <a:prstGeom prst="rect">
              <a:avLst/>
            </a:prstGeom>
            <a:noFill/>
            <a:ln w="9525">
              <a:noFill/>
              <a:miter lim="800000"/>
              <a:headEnd/>
              <a:tailEnd/>
            </a:ln>
          </p:spPr>
          <p:txBody>
            <a:bodyPr wrap="none">
              <a:spAutoFit/>
            </a:bodyPr>
            <a:lstStyle/>
            <a:p>
              <a:pPr algn="ctr">
                <a:defRPr/>
              </a:pPr>
              <a:r>
                <a:rPr lang="en-GB" sz="1200" b="1" dirty="0" smtClean="0">
                  <a:solidFill>
                    <a:srgbClr val="008080"/>
                  </a:solidFill>
                  <a:cs typeface="Arial" panose="020B0604020202020204" pitchFamily="34" charset="0"/>
                </a:rPr>
                <a:t>input</a:t>
              </a:r>
              <a:endParaRPr lang="en-GB" sz="1200" b="1" dirty="0">
                <a:solidFill>
                  <a:srgbClr val="008080"/>
                </a:solidFill>
                <a:cs typeface="Arial" panose="020B0604020202020204" pitchFamily="34" charset="0"/>
              </a:endParaRPr>
            </a:p>
          </p:txBody>
        </p:sp>
      </p:grpSp>
      <p:grpSp>
        <p:nvGrpSpPr>
          <p:cNvPr id="2049" name="Group 2048"/>
          <p:cNvGrpSpPr/>
          <p:nvPr/>
        </p:nvGrpSpPr>
        <p:grpSpPr>
          <a:xfrm>
            <a:off x="5349623" y="2027609"/>
            <a:ext cx="2541534" cy="1700851"/>
            <a:chOff x="5349623" y="2027609"/>
            <a:chExt cx="2541534" cy="1700851"/>
          </a:xfrm>
        </p:grpSpPr>
        <p:sp>
          <p:nvSpPr>
            <p:cNvPr id="15" name="TextBox 311"/>
            <p:cNvSpPr txBox="1">
              <a:spLocks noChangeArrowheads="1"/>
            </p:cNvSpPr>
            <p:nvPr/>
          </p:nvSpPr>
          <p:spPr bwMode="auto">
            <a:xfrm>
              <a:off x="6791375" y="2332213"/>
              <a:ext cx="1056700" cy="276999"/>
            </a:xfrm>
            <a:prstGeom prst="rect">
              <a:avLst/>
            </a:prstGeom>
            <a:noFill/>
            <a:ln w="9525">
              <a:noFill/>
              <a:miter lim="800000"/>
              <a:headEnd/>
              <a:tailEnd/>
            </a:ln>
          </p:spPr>
          <p:txBody>
            <a:bodyPr wrap="none">
              <a:spAutoFit/>
            </a:bodyPr>
            <a:lstStyle/>
            <a:p>
              <a:pPr algn="ctr">
                <a:defRPr/>
              </a:pPr>
              <a:r>
                <a:rPr lang="en-GB" sz="1200" b="1" dirty="0" smtClean="0">
                  <a:cs typeface="Arial" panose="020B0604020202020204" pitchFamily="34" charset="0"/>
                </a:rPr>
                <a:t>Interactions</a:t>
              </a:r>
              <a:endParaRPr lang="en-GB" sz="1200" b="1" dirty="0">
                <a:cs typeface="Arial" panose="020B0604020202020204" pitchFamily="34" charset="0"/>
              </a:endParaRPr>
            </a:p>
          </p:txBody>
        </p:sp>
        <p:grpSp>
          <p:nvGrpSpPr>
            <p:cNvPr id="18" name="Group 155"/>
            <p:cNvGrpSpPr>
              <a:grpSpLocks/>
            </p:cNvGrpSpPr>
            <p:nvPr/>
          </p:nvGrpSpPr>
          <p:grpSpPr bwMode="auto">
            <a:xfrm>
              <a:off x="6734738" y="2564904"/>
              <a:ext cx="1156419" cy="1163556"/>
              <a:chOff x="2609" y="1070"/>
              <a:chExt cx="514" cy="514"/>
            </a:xfrm>
          </p:grpSpPr>
          <p:sp>
            <p:nvSpPr>
              <p:cNvPr id="77" name="Oval 72"/>
              <p:cNvSpPr>
                <a:spLocks noChangeArrowheads="1"/>
              </p:cNvSpPr>
              <p:nvPr/>
            </p:nvSpPr>
            <p:spPr bwMode="auto">
              <a:xfrm>
                <a:off x="2609" y="1070"/>
                <a:ext cx="514" cy="514"/>
              </a:xfrm>
              <a:prstGeom prst="ellipse">
                <a:avLst/>
              </a:prstGeom>
              <a:solidFill>
                <a:schemeClr val="bg1"/>
              </a:solidFill>
              <a:ln w="34925" cap="rnd">
                <a:solidFill>
                  <a:schemeClr val="tx1"/>
                </a:solidFill>
                <a:round/>
                <a:headEnd/>
                <a:tailEnd/>
              </a:ln>
            </p:spPr>
            <p:txBody>
              <a:bodyPr wrap="none" anchor="ctr"/>
              <a:lstStyle/>
              <a:p>
                <a:endParaRPr lang="en-US">
                  <a:cs typeface="Arial" panose="020B0604020202020204" pitchFamily="34" charset="0"/>
                </a:endParaRPr>
              </a:p>
            </p:txBody>
          </p:sp>
          <p:grpSp>
            <p:nvGrpSpPr>
              <p:cNvPr id="78" name="Group 73"/>
              <p:cNvGrpSpPr>
                <a:grpSpLocks/>
              </p:cNvGrpSpPr>
              <p:nvPr/>
            </p:nvGrpSpPr>
            <p:grpSpPr bwMode="auto">
              <a:xfrm>
                <a:off x="2707" y="1182"/>
                <a:ext cx="330" cy="286"/>
                <a:chOff x="528" y="1968"/>
                <a:chExt cx="720" cy="624"/>
              </a:xfrm>
            </p:grpSpPr>
            <p:sp>
              <p:nvSpPr>
                <p:cNvPr id="79" name="Oval 74"/>
                <p:cNvSpPr>
                  <a:spLocks noChangeArrowheads="1"/>
                </p:cNvSpPr>
                <p:nvPr/>
              </p:nvSpPr>
              <p:spPr bwMode="auto">
                <a:xfrm>
                  <a:off x="528" y="2112"/>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0" name="Oval 75"/>
                <p:cNvSpPr>
                  <a:spLocks noChangeArrowheads="1"/>
                </p:cNvSpPr>
                <p:nvPr/>
              </p:nvSpPr>
              <p:spPr bwMode="auto">
                <a:xfrm>
                  <a:off x="912" y="2112"/>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1" name="Oval 76"/>
                <p:cNvSpPr>
                  <a:spLocks noChangeArrowheads="1"/>
                </p:cNvSpPr>
                <p:nvPr/>
              </p:nvSpPr>
              <p:spPr bwMode="auto">
                <a:xfrm>
                  <a:off x="720" y="1968"/>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2" name="Oval 77"/>
                <p:cNvSpPr>
                  <a:spLocks noChangeArrowheads="1"/>
                </p:cNvSpPr>
                <p:nvPr/>
              </p:nvSpPr>
              <p:spPr bwMode="auto">
                <a:xfrm>
                  <a:off x="720" y="2448"/>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3" name="Oval 78"/>
                <p:cNvSpPr>
                  <a:spLocks noChangeArrowheads="1"/>
                </p:cNvSpPr>
                <p:nvPr/>
              </p:nvSpPr>
              <p:spPr bwMode="auto">
                <a:xfrm>
                  <a:off x="528"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4" name="Oval 79"/>
                <p:cNvSpPr>
                  <a:spLocks noChangeArrowheads="1"/>
                </p:cNvSpPr>
                <p:nvPr/>
              </p:nvSpPr>
              <p:spPr bwMode="auto">
                <a:xfrm>
                  <a:off x="912"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5" name="Oval 80"/>
                <p:cNvSpPr>
                  <a:spLocks noChangeArrowheads="1"/>
                </p:cNvSpPr>
                <p:nvPr/>
              </p:nvSpPr>
              <p:spPr bwMode="auto">
                <a:xfrm>
                  <a:off x="1152"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6" name="Oval 81"/>
                <p:cNvSpPr>
                  <a:spLocks noChangeArrowheads="1"/>
                </p:cNvSpPr>
                <p:nvPr/>
              </p:nvSpPr>
              <p:spPr bwMode="auto">
                <a:xfrm>
                  <a:off x="1056" y="2496"/>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87" name="AutoShape 82"/>
                <p:cNvCxnSpPr>
                  <a:cxnSpLocks noChangeShapeType="1"/>
                  <a:stCxn id="79" idx="7"/>
                  <a:endCxn id="81" idx="3"/>
                </p:cNvCxnSpPr>
                <p:nvPr/>
              </p:nvCxnSpPr>
              <p:spPr bwMode="auto">
                <a:xfrm flipV="1">
                  <a:off x="610" y="2050"/>
                  <a:ext cx="124" cy="76"/>
                </a:xfrm>
                <a:prstGeom prst="straightConnector1">
                  <a:avLst/>
                </a:prstGeom>
                <a:noFill/>
                <a:ln w="9525">
                  <a:solidFill>
                    <a:schemeClr val="tx1"/>
                  </a:solidFill>
                  <a:round/>
                  <a:headEnd/>
                  <a:tailEnd/>
                </a:ln>
              </p:spPr>
            </p:cxnSp>
            <p:cxnSp>
              <p:nvCxnSpPr>
                <p:cNvPr id="88" name="AutoShape 83"/>
                <p:cNvCxnSpPr>
                  <a:cxnSpLocks noChangeShapeType="1"/>
                  <a:stCxn id="81" idx="5"/>
                  <a:endCxn id="80" idx="1"/>
                </p:cNvCxnSpPr>
                <p:nvPr/>
              </p:nvCxnSpPr>
              <p:spPr bwMode="auto">
                <a:xfrm>
                  <a:off x="802" y="2050"/>
                  <a:ext cx="124" cy="76"/>
                </a:xfrm>
                <a:prstGeom prst="straightConnector1">
                  <a:avLst/>
                </a:prstGeom>
                <a:noFill/>
                <a:ln w="9525">
                  <a:solidFill>
                    <a:schemeClr val="tx1"/>
                  </a:solidFill>
                  <a:round/>
                  <a:headEnd/>
                  <a:tailEnd/>
                </a:ln>
              </p:spPr>
            </p:cxnSp>
            <p:cxnSp>
              <p:nvCxnSpPr>
                <p:cNvPr id="89" name="AutoShape 84"/>
                <p:cNvCxnSpPr>
                  <a:cxnSpLocks noChangeShapeType="1"/>
                  <a:stCxn id="80" idx="4"/>
                  <a:endCxn id="84" idx="0"/>
                </p:cNvCxnSpPr>
                <p:nvPr/>
              </p:nvCxnSpPr>
              <p:spPr bwMode="auto">
                <a:xfrm>
                  <a:off x="960" y="2208"/>
                  <a:ext cx="0" cy="96"/>
                </a:xfrm>
                <a:prstGeom prst="straightConnector1">
                  <a:avLst/>
                </a:prstGeom>
                <a:noFill/>
                <a:ln w="9525">
                  <a:solidFill>
                    <a:schemeClr val="tx1"/>
                  </a:solidFill>
                  <a:round/>
                  <a:headEnd/>
                  <a:tailEnd/>
                </a:ln>
              </p:spPr>
            </p:cxnSp>
            <p:cxnSp>
              <p:nvCxnSpPr>
                <p:cNvPr id="90" name="AutoShape 85"/>
                <p:cNvCxnSpPr>
                  <a:cxnSpLocks noChangeShapeType="1"/>
                  <a:stCxn id="84" idx="6"/>
                  <a:endCxn id="85" idx="2"/>
                </p:cNvCxnSpPr>
                <p:nvPr/>
              </p:nvCxnSpPr>
              <p:spPr bwMode="auto">
                <a:xfrm>
                  <a:off x="1008" y="2352"/>
                  <a:ext cx="144" cy="0"/>
                </a:xfrm>
                <a:prstGeom prst="straightConnector1">
                  <a:avLst/>
                </a:prstGeom>
                <a:noFill/>
                <a:ln w="9525">
                  <a:solidFill>
                    <a:schemeClr val="tx1"/>
                  </a:solidFill>
                  <a:round/>
                  <a:headEnd/>
                  <a:tailEnd/>
                </a:ln>
              </p:spPr>
            </p:cxnSp>
            <p:cxnSp>
              <p:nvCxnSpPr>
                <p:cNvPr id="91" name="AutoShape 86"/>
                <p:cNvCxnSpPr>
                  <a:cxnSpLocks noChangeShapeType="1"/>
                  <a:stCxn id="79" idx="4"/>
                  <a:endCxn id="83" idx="0"/>
                </p:cNvCxnSpPr>
                <p:nvPr/>
              </p:nvCxnSpPr>
              <p:spPr bwMode="auto">
                <a:xfrm>
                  <a:off x="576" y="2208"/>
                  <a:ext cx="0" cy="96"/>
                </a:xfrm>
                <a:prstGeom prst="straightConnector1">
                  <a:avLst/>
                </a:prstGeom>
                <a:noFill/>
                <a:ln w="9525">
                  <a:solidFill>
                    <a:schemeClr val="tx1"/>
                  </a:solidFill>
                  <a:round/>
                  <a:headEnd/>
                  <a:tailEnd/>
                </a:ln>
              </p:spPr>
            </p:cxnSp>
            <p:cxnSp>
              <p:nvCxnSpPr>
                <p:cNvPr id="92" name="AutoShape 87"/>
                <p:cNvCxnSpPr>
                  <a:cxnSpLocks noChangeShapeType="1"/>
                  <a:stCxn id="83" idx="5"/>
                  <a:endCxn id="82" idx="1"/>
                </p:cNvCxnSpPr>
                <p:nvPr/>
              </p:nvCxnSpPr>
              <p:spPr bwMode="auto">
                <a:xfrm>
                  <a:off x="610" y="2386"/>
                  <a:ext cx="124" cy="76"/>
                </a:xfrm>
                <a:prstGeom prst="straightConnector1">
                  <a:avLst/>
                </a:prstGeom>
                <a:noFill/>
                <a:ln w="9525">
                  <a:solidFill>
                    <a:schemeClr val="tx1"/>
                  </a:solidFill>
                  <a:round/>
                  <a:headEnd/>
                  <a:tailEnd/>
                </a:ln>
              </p:spPr>
            </p:cxnSp>
            <p:cxnSp>
              <p:nvCxnSpPr>
                <p:cNvPr id="93" name="AutoShape 88"/>
                <p:cNvCxnSpPr>
                  <a:cxnSpLocks noChangeShapeType="1"/>
                  <a:stCxn id="82" idx="7"/>
                  <a:endCxn id="84" idx="3"/>
                </p:cNvCxnSpPr>
                <p:nvPr/>
              </p:nvCxnSpPr>
              <p:spPr bwMode="auto">
                <a:xfrm flipV="1">
                  <a:off x="802" y="2386"/>
                  <a:ext cx="124" cy="76"/>
                </a:xfrm>
                <a:prstGeom prst="straightConnector1">
                  <a:avLst/>
                </a:prstGeom>
                <a:noFill/>
                <a:ln w="9525">
                  <a:solidFill>
                    <a:schemeClr val="tx1"/>
                  </a:solidFill>
                  <a:round/>
                  <a:headEnd/>
                  <a:tailEnd/>
                </a:ln>
              </p:spPr>
            </p:cxnSp>
            <p:cxnSp>
              <p:nvCxnSpPr>
                <p:cNvPr id="94" name="AutoShape 89"/>
                <p:cNvCxnSpPr>
                  <a:cxnSpLocks noChangeShapeType="1"/>
                  <a:stCxn id="84" idx="5"/>
                  <a:endCxn id="86" idx="1"/>
                </p:cNvCxnSpPr>
                <p:nvPr/>
              </p:nvCxnSpPr>
              <p:spPr bwMode="auto">
                <a:xfrm>
                  <a:off x="994" y="2386"/>
                  <a:ext cx="76" cy="124"/>
                </a:xfrm>
                <a:prstGeom prst="straightConnector1">
                  <a:avLst/>
                </a:prstGeom>
                <a:noFill/>
                <a:ln w="9525">
                  <a:solidFill>
                    <a:schemeClr val="tx1"/>
                  </a:solidFill>
                  <a:round/>
                  <a:headEnd/>
                  <a:tailEnd/>
                </a:ln>
              </p:spPr>
            </p:cxnSp>
            <p:cxnSp>
              <p:nvCxnSpPr>
                <p:cNvPr id="95" name="AutoShape 90"/>
                <p:cNvCxnSpPr>
                  <a:cxnSpLocks noChangeShapeType="1"/>
                  <a:stCxn id="79" idx="5"/>
                  <a:endCxn id="84" idx="2"/>
                </p:cNvCxnSpPr>
                <p:nvPr/>
              </p:nvCxnSpPr>
              <p:spPr bwMode="auto">
                <a:xfrm>
                  <a:off x="610" y="2194"/>
                  <a:ext cx="302" cy="158"/>
                </a:xfrm>
                <a:prstGeom prst="straightConnector1">
                  <a:avLst/>
                </a:prstGeom>
                <a:noFill/>
                <a:ln w="9525">
                  <a:solidFill>
                    <a:schemeClr val="tx1"/>
                  </a:solidFill>
                  <a:round/>
                  <a:headEnd/>
                  <a:tailEnd/>
                </a:ln>
              </p:spPr>
            </p:cxnSp>
          </p:grpSp>
        </p:grpSp>
        <p:sp>
          <p:nvSpPr>
            <p:cNvPr id="19" name="Down Arrow 18"/>
            <p:cNvSpPr>
              <a:spLocks noChangeArrowheads="1"/>
            </p:cNvSpPr>
            <p:nvPr/>
          </p:nvSpPr>
          <p:spPr bwMode="auto">
            <a:xfrm rot="15503121">
              <a:off x="5797398" y="2811877"/>
              <a:ext cx="270140" cy="1165689"/>
            </a:xfrm>
            <a:prstGeom prst="downArrow">
              <a:avLst>
                <a:gd name="adj1" fmla="val 50000"/>
                <a:gd name="adj2" fmla="val 45631"/>
              </a:avLst>
            </a:prstGeom>
            <a:solidFill>
              <a:srgbClr val="95B3D7"/>
            </a:solidFill>
            <a:ln w="44450" algn="ctr">
              <a:solidFill>
                <a:srgbClr val="254061"/>
              </a:solidFill>
              <a:miter lim="800000"/>
              <a:headEnd/>
              <a:tailEnd/>
            </a:ln>
          </p:spPr>
          <p:txBody>
            <a:bodyPr rot="10800000" anchor="ctr"/>
            <a:lstStyle/>
            <a:p>
              <a:pPr algn="ctr" fontAlgn="auto">
                <a:spcBef>
                  <a:spcPts val="0"/>
                </a:spcBef>
                <a:spcAft>
                  <a:spcPts val="0"/>
                </a:spcAft>
                <a:defRPr/>
              </a:pPr>
              <a:endParaRPr lang="en-GB" sz="1200">
                <a:solidFill>
                  <a:schemeClr val="lt1"/>
                </a:solidFill>
                <a:cs typeface="Arial" panose="020B0604020202020204" pitchFamily="34" charset="0"/>
              </a:endParaRPr>
            </a:p>
          </p:txBody>
        </p:sp>
        <p:sp>
          <p:nvSpPr>
            <p:cNvPr id="22" name="TextBox 475"/>
            <p:cNvSpPr txBox="1">
              <a:spLocks noChangeArrowheads="1"/>
            </p:cNvSpPr>
            <p:nvPr/>
          </p:nvSpPr>
          <p:spPr bwMode="auto">
            <a:xfrm>
              <a:off x="6758196" y="2027609"/>
              <a:ext cx="1124026" cy="461665"/>
            </a:xfrm>
            <a:prstGeom prst="rect">
              <a:avLst/>
            </a:prstGeom>
            <a:noFill/>
            <a:ln w="9525">
              <a:noFill/>
              <a:miter lim="800000"/>
              <a:headEnd/>
              <a:tailEnd/>
            </a:ln>
          </p:spPr>
          <p:txBody>
            <a:bodyPr wrap="none">
              <a:spAutoFit/>
            </a:bodyPr>
            <a:lstStyle/>
            <a:p>
              <a:pPr algn="ctr"/>
              <a:r>
                <a:rPr lang="en-GB" sz="2400" dirty="0">
                  <a:solidFill>
                    <a:srgbClr val="5F5F5F"/>
                  </a:solidFill>
                  <a:cs typeface="Arial" panose="020B0604020202020204" pitchFamily="34" charset="0"/>
                </a:rPr>
                <a:t>PSI-MI</a:t>
              </a:r>
            </a:p>
          </p:txBody>
        </p:sp>
        <p:sp>
          <p:nvSpPr>
            <p:cNvPr id="28" name="TextBox 574"/>
            <p:cNvSpPr txBox="1">
              <a:spLocks noChangeArrowheads="1"/>
            </p:cNvSpPr>
            <p:nvPr/>
          </p:nvSpPr>
          <p:spPr bwMode="auto">
            <a:xfrm>
              <a:off x="5709506" y="2700218"/>
              <a:ext cx="665568" cy="276999"/>
            </a:xfrm>
            <a:prstGeom prst="rect">
              <a:avLst/>
            </a:prstGeom>
            <a:noFill/>
            <a:ln w="9525">
              <a:noFill/>
              <a:miter lim="800000"/>
              <a:headEnd/>
              <a:tailEnd/>
            </a:ln>
          </p:spPr>
          <p:txBody>
            <a:bodyPr wrap="none">
              <a:spAutoFit/>
            </a:bodyPr>
            <a:lstStyle/>
            <a:p>
              <a:pPr algn="ctr">
                <a:defRPr/>
              </a:pPr>
              <a:r>
                <a:rPr lang="en-GB" sz="1200" b="1" dirty="0" smtClean="0">
                  <a:solidFill>
                    <a:srgbClr val="008080"/>
                  </a:solidFill>
                  <a:cs typeface="Arial" panose="020B0604020202020204" pitchFamily="34" charset="0"/>
                </a:rPr>
                <a:t>output</a:t>
              </a:r>
              <a:endParaRPr lang="en-GB" sz="1200" b="1" dirty="0">
                <a:solidFill>
                  <a:srgbClr val="008080"/>
                </a:solidFill>
                <a:cs typeface="Arial" panose="020B0604020202020204" pitchFamily="34" charset="0"/>
              </a:endParaRPr>
            </a:p>
          </p:txBody>
        </p:sp>
      </p:grpSp>
      <p:grpSp>
        <p:nvGrpSpPr>
          <p:cNvPr id="6" name="Group 5"/>
          <p:cNvGrpSpPr/>
          <p:nvPr/>
        </p:nvGrpSpPr>
        <p:grpSpPr>
          <a:xfrm>
            <a:off x="1976385" y="3980026"/>
            <a:ext cx="4925156" cy="2823662"/>
            <a:chOff x="1976385" y="3980026"/>
            <a:chExt cx="4925156" cy="2823662"/>
          </a:xfrm>
        </p:grpSpPr>
        <p:sp>
          <p:nvSpPr>
            <p:cNvPr id="21" name="TextBox 473"/>
            <p:cNvSpPr txBox="1">
              <a:spLocks noChangeArrowheads="1"/>
            </p:cNvSpPr>
            <p:nvPr/>
          </p:nvSpPr>
          <p:spPr bwMode="auto">
            <a:xfrm>
              <a:off x="5843502" y="6280468"/>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Registry</a:t>
              </a:r>
              <a:endParaRPr lang="en-GB" sz="1400" b="1" dirty="0">
                <a:cs typeface="Arial" panose="020B0604020202020204" pitchFamily="34" charset="0"/>
              </a:endParaRPr>
            </a:p>
          </p:txBody>
        </p:sp>
        <p:pic>
          <p:nvPicPr>
            <p:cNvPr id="24" name="Picture 507"/>
            <p:cNvPicPr>
              <a:picLocks noChangeAspect="1"/>
            </p:cNvPicPr>
            <p:nvPr/>
          </p:nvPicPr>
          <p:blipFill>
            <a:blip r:embed="rId8" cstate="print"/>
            <a:srcRect/>
            <a:stretch>
              <a:fillRect/>
            </a:stretch>
          </p:blipFill>
          <p:spPr bwMode="auto">
            <a:xfrm>
              <a:off x="3135710" y="5298865"/>
              <a:ext cx="1136080" cy="1134504"/>
            </a:xfrm>
            <a:prstGeom prst="rect">
              <a:avLst/>
            </a:prstGeom>
            <a:noFill/>
            <a:ln w="9525">
              <a:noFill/>
              <a:miter lim="800000"/>
              <a:headEnd/>
              <a:tailEnd/>
            </a:ln>
          </p:spPr>
        </p:pic>
        <p:sp>
          <p:nvSpPr>
            <p:cNvPr id="25" name="Oval 60"/>
            <p:cNvSpPr>
              <a:spLocks noChangeArrowheads="1"/>
            </p:cNvSpPr>
            <p:nvPr/>
          </p:nvSpPr>
          <p:spPr bwMode="auto">
            <a:xfrm>
              <a:off x="3401571" y="5563243"/>
              <a:ext cx="605812" cy="605746"/>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26" name="Group 509"/>
            <p:cNvGrpSpPr>
              <a:grpSpLocks/>
            </p:cNvGrpSpPr>
            <p:nvPr/>
          </p:nvGrpSpPr>
          <p:grpSpPr bwMode="auto">
            <a:xfrm>
              <a:off x="4263075" y="5301770"/>
              <a:ext cx="1136080" cy="1134504"/>
              <a:chOff x="1771508" y="4930626"/>
              <a:chExt cx="1615558" cy="1615558"/>
            </a:xfrm>
          </p:grpSpPr>
          <p:pic>
            <p:nvPicPr>
              <p:cNvPr id="64" name="Picture 510"/>
              <p:cNvPicPr>
                <a:picLocks noChangeAspect="1"/>
              </p:cNvPicPr>
              <p:nvPr/>
            </p:nvPicPr>
            <p:blipFill>
              <a:blip r:embed="rId8" cstate="print"/>
              <a:srcRect/>
              <a:stretch>
                <a:fillRect/>
              </a:stretch>
            </p:blipFill>
            <p:spPr bwMode="auto">
              <a:xfrm>
                <a:off x="1771508" y="4930626"/>
                <a:ext cx="1615558" cy="1615558"/>
              </a:xfrm>
              <a:prstGeom prst="rect">
                <a:avLst/>
              </a:prstGeom>
              <a:noFill/>
              <a:ln w="9525">
                <a:noFill/>
                <a:miter lim="800000"/>
                <a:headEnd/>
                <a:tailEnd/>
              </a:ln>
            </p:spPr>
          </p:pic>
          <p:sp>
            <p:nvSpPr>
              <p:cNvPr id="65" name="Oval 60"/>
              <p:cNvSpPr>
                <a:spLocks noChangeArrowheads="1"/>
              </p:cNvSpPr>
              <p:nvPr/>
            </p:nvSpPr>
            <p:spPr bwMode="auto">
              <a:xfrm>
                <a:off x="2148034" y="5307151"/>
                <a:ext cx="862511" cy="862511"/>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66" name="Group 61"/>
              <p:cNvGrpSpPr>
                <a:grpSpLocks/>
              </p:cNvGrpSpPr>
              <p:nvPr/>
            </p:nvGrpSpPr>
            <p:grpSpPr bwMode="auto">
              <a:xfrm>
                <a:off x="2272957" y="5617080"/>
                <a:ext cx="625190" cy="374462"/>
                <a:chOff x="1968" y="2464"/>
                <a:chExt cx="192" cy="115"/>
              </a:xfrm>
            </p:grpSpPr>
            <p:sp>
              <p:nvSpPr>
                <p:cNvPr id="67" name="Oval 62"/>
                <p:cNvSpPr>
                  <a:spLocks noChangeArrowheads="1"/>
                </p:cNvSpPr>
                <p:nvPr/>
              </p:nvSpPr>
              <p:spPr bwMode="auto">
                <a:xfrm>
                  <a:off x="1968" y="2464"/>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68" name="Oval 63"/>
                <p:cNvSpPr>
                  <a:spLocks noChangeArrowheads="1"/>
                </p:cNvSpPr>
                <p:nvPr/>
              </p:nvSpPr>
              <p:spPr bwMode="auto">
                <a:xfrm>
                  <a:off x="2019" y="2554"/>
                  <a:ext cx="26" cy="25"/>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69" name="Oval 64"/>
                <p:cNvSpPr>
                  <a:spLocks noChangeArrowheads="1"/>
                </p:cNvSpPr>
                <p:nvPr/>
              </p:nvSpPr>
              <p:spPr bwMode="auto">
                <a:xfrm>
                  <a:off x="1968"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70" name="Oval 65"/>
                <p:cNvSpPr>
                  <a:spLocks noChangeArrowheads="1"/>
                </p:cNvSpPr>
                <p:nvPr/>
              </p:nvSpPr>
              <p:spPr bwMode="auto">
                <a:xfrm>
                  <a:off x="2070"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71" name="Oval 66"/>
                <p:cNvSpPr>
                  <a:spLocks noChangeArrowheads="1"/>
                </p:cNvSpPr>
                <p:nvPr/>
              </p:nvSpPr>
              <p:spPr bwMode="auto">
                <a:xfrm>
                  <a:off x="2134"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72" name="AutoShape 67"/>
                <p:cNvCxnSpPr>
                  <a:cxnSpLocks noChangeShapeType="1"/>
                  <a:stCxn id="70" idx="6"/>
                  <a:endCxn id="71" idx="2"/>
                </p:cNvCxnSpPr>
                <p:nvPr/>
              </p:nvCxnSpPr>
              <p:spPr bwMode="auto">
                <a:xfrm>
                  <a:off x="2096" y="2528"/>
                  <a:ext cx="38" cy="0"/>
                </a:xfrm>
                <a:prstGeom prst="straightConnector1">
                  <a:avLst/>
                </a:prstGeom>
                <a:noFill/>
                <a:ln w="9525">
                  <a:solidFill>
                    <a:schemeClr val="tx1"/>
                  </a:solidFill>
                  <a:round/>
                  <a:headEnd/>
                  <a:tailEnd/>
                </a:ln>
              </p:spPr>
            </p:cxnSp>
            <p:cxnSp>
              <p:nvCxnSpPr>
                <p:cNvPr id="73" name="AutoShape 68"/>
                <p:cNvCxnSpPr>
                  <a:cxnSpLocks noChangeShapeType="1"/>
                  <a:stCxn id="67" idx="4"/>
                  <a:endCxn id="69" idx="0"/>
                </p:cNvCxnSpPr>
                <p:nvPr/>
              </p:nvCxnSpPr>
              <p:spPr bwMode="auto">
                <a:xfrm>
                  <a:off x="1981" y="2490"/>
                  <a:ext cx="0" cy="25"/>
                </a:xfrm>
                <a:prstGeom prst="straightConnector1">
                  <a:avLst/>
                </a:prstGeom>
                <a:noFill/>
                <a:ln w="9525">
                  <a:solidFill>
                    <a:schemeClr val="tx1"/>
                  </a:solidFill>
                  <a:round/>
                  <a:headEnd/>
                  <a:tailEnd/>
                </a:ln>
              </p:spPr>
            </p:cxnSp>
            <p:cxnSp>
              <p:nvCxnSpPr>
                <p:cNvPr id="74" name="AutoShape 69"/>
                <p:cNvCxnSpPr>
                  <a:cxnSpLocks noChangeShapeType="1"/>
                  <a:stCxn id="69" idx="5"/>
                  <a:endCxn id="68" idx="1"/>
                </p:cNvCxnSpPr>
                <p:nvPr/>
              </p:nvCxnSpPr>
              <p:spPr bwMode="auto">
                <a:xfrm>
                  <a:off x="1990" y="2537"/>
                  <a:ext cx="33" cy="20"/>
                </a:xfrm>
                <a:prstGeom prst="straightConnector1">
                  <a:avLst/>
                </a:prstGeom>
                <a:noFill/>
                <a:ln w="9525">
                  <a:solidFill>
                    <a:schemeClr val="tx1"/>
                  </a:solidFill>
                  <a:round/>
                  <a:headEnd/>
                  <a:tailEnd/>
                </a:ln>
              </p:spPr>
            </p:cxnSp>
            <p:cxnSp>
              <p:nvCxnSpPr>
                <p:cNvPr id="75" name="AutoShape 70"/>
                <p:cNvCxnSpPr>
                  <a:cxnSpLocks noChangeShapeType="1"/>
                  <a:stCxn id="68" idx="7"/>
                  <a:endCxn id="70" idx="3"/>
                </p:cNvCxnSpPr>
                <p:nvPr/>
              </p:nvCxnSpPr>
              <p:spPr bwMode="auto">
                <a:xfrm flipV="1">
                  <a:off x="2041" y="2537"/>
                  <a:ext cx="33" cy="20"/>
                </a:xfrm>
                <a:prstGeom prst="straightConnector1">
                  <a:avLst/>
                </a:prstGeom>
                <a:noFill/>
                <a:ln w="9525">
                  <a:solidFill>
                    <a:schemeClr val="tx1"/>
                  </a:solidFill>
                  <a:round/>
                  <a:headEnd/>
                  <a:tailEnd/>
                </a:ln>
              </p:spPr>
            </p:cxnSp>
            <p:cxnSp>
              <p:nvCxnSpPr>
                <p:cNvPr id="76" name="AutoShape 71"/>
                <p:cNvCxnSpPr>
                  <a:cxnSpLocks noChangeShapeType="1"/>
                  <a:stCxn id="67" idx="5"/>
                  <a:endCxn id="70" idx="2"/>
                </p:cNvCxnSpPr>
                <p:nvPr/>
              </p:nvCxnSpPr>
              <p:spPr bwMode="auto">
                <a:xfrm>
                  <a:off x="1990" y="2486"/>
                  <a:ext cx="80" cy="42"/>
                </a:xfrm>
                <a:prstGeom prst="straightConnector1">
                  <a:avLst/>
                </a:prstGeom>
                <a:noFill/>
                <a:ln w="9525">
                  <a:solidFill>
                    <a:schemeClr val="tx1"/>
                  </a:solidFill>
                  <a:round/>
                  <a:headEnd/>
                  <a:tailEnd/>
                </a:ln>
              </p:spPr>
            </p:cxnSp>
          </p:grpSp>
        </p:grpSp>
        <p:grpSp>
          <p:nvGrpSpPr>
            <p:cNvPr id="29" name="Group 631"/>
            <p:cNvGrpSpPr>
              <a:grpSpLocks/>
            </p:cNvGrpSpPr>
            <p:nvPr/>
          </p:nvGrpSpPr>
          <p:grpSpPr bwMode="auto">
            <a:xfrm>
              <a:off x="1976385" y="5298865"/>
              <a:ext cx="1134629" cy="1134504"/>
              <a:chOff x="353119" y="4925848"/>
              <a:chExt cx="1615558" cy="1615558"/>
            </a:xfrm>
          </p:grpSpPr>
          <p:pic>
            <p:nvPicPr>
              <p:cNvPr id="51" name="Picture 632"/>
              <p:cNvPicPr>
                <a:picLocks noChangeAspect="1"/>
              </p:cNvPicPr>
              <p:nvPr/>
            </p:nvPicPr>
            <p:blipFill>
              <a:blip r:embed="rId8" cstate="print"/>
              <a:srcRect/>
              <a:stretch>
                <a:fillRect/>
              </a:stretch>
            </p:blipFill>
            <p:spPr bwMode="auto">
              <a:xfrm>
                <a:off x="353119" y="4925848"/>
                <a:ext cx="1615558" cy="1615558"/>
              </a:xfrm>
              <a:prstGeom prst="rect">
                <a:avLst/>
              </a:prstGeom>
              <a:noFill/>
              <a:ln w="9525">
                <a:noFill/>
                <a:miter lim="800000"/>
                <a:headEnd/>
                <a:tailEnd/>
              </a:ln>
            </p:spPr>
          </p:pic>
          <p:sp>
            <p:nvSpPr>
              <p:cNvPr id="52" name="Oval 60"/>
              <p:cNvSpPr>
                <a:spLocks noChangeArrowheads="1"/>
              </p:cNvSpPr>
              <p:nvPr/>
            </p:nvSpPr>
            <p:spPr bwMode="auto">
              <a:xfrm>
                <a:off x="729645" y="5302372"/>
                <a:ext cx="862511" cy="862511"/>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53" name="Group 121"/>
              <p:cNvGrpSpPr>
                <a:grpSpLocks/>
              </p:cNvGrpSpPr>
              <p:nvPr/>
            </p:nvGrpSpPr>
            <p:grpSpPr bwMode="auto">
              <a:xfrm>
                <a:off x="914432" y="5429559"/>
                <a:ext cx="540528" cy="540528"/>
                <a:chOff x="2708" y="1755"/>
                <a:chExt cx="166" cy="166"/>
              </a:xfrm>
            </p:grpSpPr>
            <p:sp>
              <p:nvSpPr>
                <p:cNvPr id="54" name="Oval 122"/>
                <p:cNvSpPr>
                  <a:spLocks noChangeArrowheads="1"/>
                </p:cNvSpPr>
                <p:nvPr/>
              </p:nvSpPr>
              <p:spPr bwMode="auto">
                <a:xfrm>
                  <a:off x="2708" y="1793"/>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5" name="Oval 123"/>
                <p:cNvSpPr>
                  <a:spLocks noChangeArrowheads="1"/>
                </p:cNvSpPr>
                <p:nvPr/>
              </p:nvSpPr>
              <p:spPr bwMode="auto">
                <a:xfrm>
                  <a:off x="2810" y="1793"/>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6" name="Oval 124"/>
                <p:cNvSpPr>
                  <a:spLocks noChangeArrowheads="1"/>
                </p:cNvSpPr>
                <p:nvPr/>
              </p:nvSpPr>
              <p:spPr bwMode="auto">
                <a:xfrm>
                  <a:off x="2759" y="175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7" name="Oval 125"/>
                <p:cNvSpPr>
                  <a:spLocks noChangeArrowheads="1"/>
                </p:cNvSpPr>
                <p:nvPr/>
              </p:nvSpPr>
              <p:spPr bwMode="auto">
                <a:xfrm>
                  <a:off x="2810" y="1844"/>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8" name="Oval 126"/>
                <p:cNvSpPr>
                  <a:spLocks noChangeArrowheads="1"/>
                </p:cNvSpPr>
                <p:nvPr/>
              </p:nvSpPr>
              <p:spPr bwMode="auto">
                <a:xfrm>
                  <a:off x="2849" y="1895"/>
                  <a:ext cx="25"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59" name="AutoShape 127"/>
                <p:cNvCxnSpPr>
                  <a:cxnSpLocks noChangeShapeType="1"/>
                  <a:stCxn id="54" idx="7"/>
                  <a:endCxn id="56" idx="3"/>
                </p:cNvCxnSpPr>
                <p:nvPr/>
              </p:nvCxnSpPr>
              <p:spPr bwMode="auto">
                <a:xfrm flipV="1">
                  <a:off x="2730" y="1777"/>
                  <a:ext cx="33" cy="20"/>
                </a:xfrm>
                <a:prstGeom prst="straightConnector1">
                  <a:avLst/>
                </a:prstGeom>
                <a:noFill/>
                <a:ln w="9525">
                  <a:solidFill>
                    <a:schemeClr val="tx1"/>
                  </a:solidFill>
                  <a:round/>
                  <a:headEnd/>
                  <a:tailEnd/>
                </a:ln>
              </p:spPr>
            </p:cxnSp>
            <p:cxnSp>
              <p:nvCxnSpPr>
                <p:cNvPr id="60" name="AutoShape 128"/>
                <p:cNvCxnSpPr>
                  <a:cxnSpLocks noChangeShapeType="1"/>
                  <a:stCxn id="56" idx="5"/>
                  <a:endCxn id="55" idx="1"/>
                </p:cNvCxnSpPr>
                <p:nvPr/>
              </p:nvCxnSpPr>
              <p:spPr bwMode="auto">
                <a:xfrm>
                  <a:off x="2781" y="1777"/>
                  <a:ext cx="33" cy="20"/>
                </a:xfrm>
                <a:prstGeom prst="straightConnector1">
                  <a:avLst/>
                </a:prstGeom>
                <a:noFill/>
                <a:ln w="9525">
                  <a:solidFill>
                    <a:schemeClr val="tx1"/>
                  </a:solidFill>
                  <a:round/>
                  <a:headEnd/>
                  <a:tailEnd/>
                </a:ln>
              </p:spPr>
            </p:cxnSp>
            <p:cxnSp>
              <p:nvCxnSpPr>
                <p:cNvPr id="61" name="AutoShape 129"/>
                <p:cNvCxnSpPr>
                  <a:cxnSpLocks noChangeShapeType="1"/>
                  <a:stCxn id="55" idx="4"/>
                  <a:endCxn id="57" idx="0"/>
                </p:cNvCxnSpPr>
                <p:nvPr/>
              </p:nvCxnSpPr>
              <p:spPr bwMode="auto">
                <a:xfrm>
                  <a:off x="2823" y="1819"/>
                  <a:ext cx="0" cy="25"/>
                </a:xfrm>
                <a:prstGeom prst="straightConnector1">
                  <a:avLst/>
                </a:prstGeom>
                <a:noFill/>
                <a:ln w="9525">
                  <a:solidFill>
                    <a:schemeClr val="tx1"/>
                  </a:solidFill>
                  <a:round/>
                  <a:headEnd/>
                  <a:tailEnd/>
                </a:ln>
              </p:spPr>
            </p:cxnSp>
            <p:cxnSp>
              <p:nvCxnSpPr>
                <p:cNvPr id="62" name="AutoShape 130"/>
                <p:cNvCxnSpPr>
                  <a:cxnSpLocks noChangeShapeType="1"/>
                  <a:stCxn id="57" idx="5"/>
                  <a:endCxn id="58" idx="1"/>
                </p:cNvCxnSpPr>
                <p:nvPr/>
              </p:nvCxnSpPr>
              <p:spPr bwMode="auto">
                <a:xfrm>
                  <a:off x="2832" y="1866"/>
                  <a:ext cx="21" cy="33"/>
                </a:xfrm>
                <a:prstGeom prst="straightConnector1">
                  <a:avLst/>
                </a:prstGeom>
                <a:noFill/>
                <a:ln w="9525">
                  <a:solidFill>
                    <a:schemeClr val="tx1"/>
                  </a:solidFill>
                  <a:round/>
                  <a:headEnd/>
                  <a:tailEnd/>
                </a:ln>
              </p:spPr>
            </p:cxnSp>
            <p:cxnSp>
              <p:nvCxnSpPr>
                <p:cNvPr id="63" name="AutoShape 131"/>
                <p:cNvCxnSpPr>
                  <a:cxnSpLocks noChangeShapeType="1"/>
                  <a:stCxn id="54" idx="5"/>
                  <a:endCxn id="57" idx="2"/>
                </p:cNvCxnSpPr>
                <p:nvPr/>
              </p:nvCxnSpPr>
              <p:spPr bwMode="auto">
                <a:xfrm>
                  <a:off x="2730" y="1815"/>
                  <a:ext cx="80" cy="42"/>
                </a:xfrm>
                <a:prstGeom prst="straightConnector1">
                  <a:avLst/>
                </a:prstGeom>
                <a:noFill/>
                <a:ln w="9525">
                  <a:solidFill>
                    <a:schemeClr val="tx1"/>
                  </a:solidFill>
                  <a:round/>
                  <a:headEnd/>
                  <a:tailEnd/>
                </a:ln>
              </p:spPr>
            </p:cxnSp>
          </p:grpSp>
        </p:grpSp>
        <p:grpSp>
          <p:nvGrpSpPr>
            <p:cNvPr id="30" name="Group 245"/>
            <p:cNvGrpSpPr>
              <a:grpSpLocks/>
            </p:cNvGrpSpPr>
            <p:nvPr/>
          </p:nvGrpSpPr>
          <p:grpSpPr bwMode="auto">
            <a:xfrm>
              <a:off x="3472757" y="5666381"/>
              <a:ext cx="450365" cy="384946"/>
              <a:chOff x="3623" y="1748"/>
              <a:chExt cx="194" cy="166"/>
            </a:xfrm>
          </p:grpSpPr>
          <p:sp>
            <p:nvSpPr>
              <p:cNvPr id="40" name="Oval 172"/>
              <p:cNvSpPr>
                <a:spLocks noChangeArrowheads="1"/>
              </p:cNvSpPr>
              <p:nvPr/>
            </p:nvSpPr>
            <p:spPr bwMode="auto">
              <a:xfrm>
                <a:off x="3623" y="1786"/>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1" name="Oval 173"/>
              <p:cNvSpPr>
                <a:spLocks noChangeArrowheads="1"/>
              </p:cNvSpPr>
              <p:nvPr/>
            </p:nvSpPr>
            <p:spPr bwMode="auto">
              <a:xfrm>
                <a:off x="3725" y="1786"/>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2" name="Oval 174"/>
              <p:cNvSpPr>
                <a:spLocks noChangeArrowheads="1"/>
              </p:cNvSpPr>
              <p:nvPr/>
            </p:nvSpPr>
            <p:spPr bwMode="auto">
              <a:xfrm>
                <a:off x="3674" y="1748"/>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3" name="Oval 175"/>
              <p:cNvSpPr>
                <a:spLocks noChangeArrowheads="1"/>
              </p:cNvSpPr>
              <p:nvPr/>
            </p:nvSpPr>
            <p:spPr bwMode="auto">
              <a:xfrm>
                <a:off x="3725" y="1837"/>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4" name="Oval 176"/>
              <p:cNvSpPr>
                <a:spLocks noChangeArrowheads="1"/>
              </p:cNvSpPr>
              <p:nvPr/>
            </p:nvSpPr>
            <p:spPr bwMode="auto">
              <a:xfrm>
                <a:off x="3764" y="1888"/>
                <a:ext cx="25"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cxnSp>
            <p:nvCxnSpPr>
              <p:cNvPr id="45" name="AutoShape 177"/>
              <p:cNvCxnSpPr>
                <a:cxnSpLocks noChangeShapeType="1"/>
                <a:stCxn id="40" idx="5"/>
                <a:endCxn id="43" idx="2"/>
              </p:cNvCxnSpPr>
              <p:nvPr/>
            </p:nvCxnSpPr>
            <p:spPr bwMode="auto">
              <a:xfrm>
                <a:off x="3645" y="1808"/>
                <a:ext cx="80" cy="42"/>
              </a:xfrm>
              <a:prstGeom prst="straightConnector1">
                <a:avLst/>
              </a:prstGeom>
              <a:noFill/>
              <a:ln w="9525">
                <a:solidFill>
                  <a:schemeClr val="tx1"/>
                </a:solidFill>
                <a:round/>
                <a:headEnd/>
                <a:tailEnd/>
              </a:ln>
            </p:spPr>
          </p:cxnSp>
          <p:cxnSp>
            <p:nvCxnSpPr>
              <p:cNvPr id="46" name="AutoShape 178"/>
              <p:cNvCxnSpPr>
                <a:cxnSpLocks noChangeShapeType="1"/>
                <a:stCxn id="42" idx="5"/>
                <a:endCxn id="41" idx="1"/>
              </p:cNvCxnSpPr>
              <p:nvPr/>
            </p:nvCxnSpPr>
            <p:spPr bwMode="auto">
              <a:xfrm>
                <a:off x="3696" y="1770"/>
                <a:ext cx="33" cy="20"/>
              </a:xfrm>
              <a:prstGeom prst="straightConnector1">
                <a:avLst/>
              </a:prstGeom>
              <a:noFill/>
              <a:ln w="9525">
                <a:solidFill>
                  <a:schemeClr val="tx1"/>
                </a:solidFill>
                <a:round/>
                <a:headEnd/>
                <a:tailEnd/>
              </a:ln>
            </p:spPr>
          </p:cxnSp>
          <p:cxnSp>
            <p:nvCxnSpPr>
              <p:cNvPr id="47" name="AutoShape 179"/>
              <p:cNvCxnSpPr>
                <a:cxnSpLocks noChangeShapeType="1"/>
                <a:stCxn id="41" idx="4"/>
                <a:endCxn id="43" idx="0"/>
              </p:cNvCxnSpPr>
              <p:nvPr/>
            </p:nvCxnSpPr>
            <p:spPr bwMode="auto">
              <a:xfrm>
                <a:off x="3738" y="1812"/>
                <a:ext cx="0" cy="25"/>
              </a:xfrm>
              <a:prstGeom prst="straightConnector1">
                <a:avLst/>
              </a:prstGeom>
              <a:noFill/>
              <a:ln w="9525">
                <a:solidFill>
                  <a:schemeClr val="tx1"/>
                </a:solidFill>
                <a:round/>
                <a:headEnd/>
                <a:tailEnd/>
              </a:ln>
            </p:spPr>
          </p:cxnSp>
          <p:cxnSp>
            <p:nvCxnSpPr>
              <p:cNvPr id="48" name="AutoShape 180"/>
              <p:cNvCxnSpPr>
                <a:cxnSpLocks noChangeShapeType="1"/>
                <a:stCxn id="43" idx="5"/>
                <a:endCxn id="44" idx="1"/>
              </p:cNvCxnSpPr>
              <p:nvPr/>
            </p:nvCxnSpPr>
            <p:spPr bwMode="auto">
              <a:xfrm>
                <a:off x="3747" y="1859"/>
                <a:ext cx="21" cy="33"/>
              </a:xfrm>
              <a:prstGeom prst="straightConnector1">
                <a:avLst/>
              </a:prstGeom>
              <a:noFill/>
              <a:ln w="9525">
                <a:solidFill>
                  <a:schemeClr val="tx1"/>
                </a:solidFill>
                <a:round/>
                <a:headEnd/>
                <a:tailEnd/>
              </a:ln>
            </p:spPr>
          </p:cxnSp>
          <p:sp>
            <p:nvSpPr>
              <p:cNvPr id="49" name="Oval 243"/>
              <p:cNvSpPr>
                <a:spLocks noChangeArrowheads="1"/>
              </p:cNvSpPr>
              <p:nvPr/>
            </p:nvSpPr>
            <p:spPr bwMode="auto">
              <a:xfrm>
                <a:off x="3792" y="1836"/>
                <a:ext cx="25"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cxnSp>
            <p:nvCxnSpPr>
              <p:cNvPr id="50" name="AutoShape 244"/>
              <p:cNvCxnSpPr>
                <a:cxnSpLocks noChangeShapeType="1"/>
                <a:stCxn id="49" idx="2"/>
                <a:endCxn id="43" idx="6"/>
              </p:cNvCxnSpPr>
              <p:nvPr/>
            </p:nvCxnSpPr>
            <p:spPr bwMode="auto">
              <a:xfrm flipH="1">
                <a:off x="3751" y="1849"/>
                <a:ext cx="41" cy="1"/>
              </a:xfrm>
              <a:prstGeom prst="straightConnector1">
                <a:avLst/>
              </a:prstGeom>
              <a:noFill/>
              <a:ln w="9525">
                <a:solidFill>
                  <a:schemeClr val="tx1"/>
                </a:solidFill>
                <a:round/>
                <a:headEnd/>
                <a:tailEnd/>
              </a:ln>
            </p:spPr>
          </p:cxnSp>
        </p:grpSp>
        <p:sp>
          <p:nvSpPr>
            <p:cNvPr id="32" name="TextBox 658"/>
            <p:cNvSpPr txBox="1">
              <a:spLocks noChangeArrowheads="1"/>
            </p:cNvSpPr>
            <p:nvPr/>
          </p:nvSpPr>
          <p:spPr bwMode="auto">
            <a:xfrm>
              <a:off x="2018121"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A</a:t>
              </a:r>
            </a:p>
          </p:txBody>
        </p:sp>
        <p:sp>
          <p:nvSpPr>
            <p:cNvPr id="33" name="TextBox 659"/>
            <p:cNvSpPr txBox="1">
              <a:spLocks noChangeArrowheads="1"/>
            </p:cNvSpPr>
            <p:nvPr/>
          </p:nvSpPr>
          <p:spPr bwMode="auto">
            <a:xfrm>
              <a:off x="3173376"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B</a:t>
              </a:r>
            </a:p>
          </p:txBody>
        </p:sp>
        <p:sp>
          <p:nvSpPr>
            <p:cNvPr id="34" name="TextBox 662"/>
            <p:cNvSpPr txBox="1">
              <a:spLocks noChangeArrowheads="1"/>
            </p:cNvSpPr>
            <p:nvPr/>
          </p:nvSpPr>
          <p:spPr bwMode="auto">
            <a:xfrm>
              <a:off x="4309996" y="6278604"/>
              <a:ext cx="1053495"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smtClean="0">
                  <a:cs typeface="Arial" panose="020B0604020202020204" pitchFamily="34" charset="0"/>
                </a:rPr>
                <a:t>Service </a:t>
              </a:r>
              <a:r>
                <a:rPr lang="en-GB" sz="1400" b="1" dirty="0">
                  <a:cs typeface="Arial" panose="020B0604020202020204" pitchFamily="34" charset="0"/>
                </a:rPr>
                <a:t>C</a:t>
              </a:r>
            </a:p>
          </p:txBody>
        </p:sp>
        <p:pic>
          <p:nvPicPr>
            <p:cNvPr id="37" name="Picture 241"/>
            <p:cNvPicPr>
              <a:picLocks noChangeAspect="1"/>
            </p:cNvPicPr>
            <p:nvPr/>
          </p:nvPicPr>
          <p:blipFill>
            <a:blip r:embed="rId9" cstate="print"/>
            <a:srcRect/>
            <a:stretch>
              <a:fillRect/>
            </a:stretch>
          </p:blipFill>
          <p:spPr bwMode="auto">
            <a:xfrm>
              <a:off x="5815029" y="5280663"/>
              <a:ext cx="1086512" cy="1084432"/>
            </a:xfrm>
            <a:prstGeom prst="rect">
              <a:avLst/>
            </a:prstGeom>
            <a:noFill/>
            <a:ln w="9525">
              <a:noFill/>
              <a:miter lim="800000"/>
              <a:headEnd/>
              <a:tailEnd/>
            </a:ln>
          </p:spPr>
        </p:pic>
        <p:sp>
          <p:nvSpPr>
            <p:cNvPr id="20" name="Up-Down Arrow 19"/>
            <p:cNvSpPr>
              <a:spLocks noChangeArrowheads="1"/>
            </p:cNvSpPr>
            <p:nvPr/>
          </p:nvSpPr>
          <p:spPr bwMode="auto">
            <a:xfrm rot="10544571">
              <a:off x="4624545" y="4296041"/>
              <a:ext cx="197510" cy="1067678"/>
            </a:xfrm>
            <a:prstGeom prst="upDownArrow">
              <a:avLst>
                <a:gd name="adj1" fmla="val 50000"/>
                <a:gd name="adj2" fmla="val 50035"/>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1" name="Up-Down Arrow 30"/>
            <p:cNvSpPr>
              <a:spLocks noChangeArrowheads="1"/>
            </p:cNvSpPr>
            <p:nvPr/>
          </p:nvSpPr>
          <p:spPr bwMode="auto">
            <a:xfrm rot="12685543">
              <a:off x="4014089" y="4236416"/>
              <a:ext cx="197510" cy="1222333"/>
            </a:xfrm>
            <a:prstGeom prst="upDownArrow">
              <a:avLst>
                <a:gd name="adj1" fmla="val 50000"/>
                <a:gd name="adj2" fmla="val 50036"/>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8" name="Up-Down Arrow 37"/>
            <p:cNvSpPr>
              <a:spLocks noChangeArrowheads="1"/>
            </p:cNvSpPr>
            <p:nvPr/>
          </p:nvSpPr>
          <p:spPr bwMode="auto">
            <a:xfrm rot="14040756">
              <a:off x="3191199" y="3886209"/>
              <a:ext cx="197511" cy="1880081"/>
            </a:xfrm>
            <a:prstGeom prst="upDownArrow">
              <a:avLst>
                <a:gd name="adj1" fmla="val 50000"/>
                <a:gd name="adj2" fmla="val 50036"/>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sp>
          <p:nvSpPr>
            <p:cNvPr id="39" name="Up-Down Arrow 38"/>
            <p:cNvSpPr>
              <a:spLocks noChangeArrowheads="1"/>
            </p:cNvSpPr>
            <p:nvPr/>
          </p:nvSpPr>
          <p:spPr bwMode="auto">
            <a:xfrm rot="8122845">
              <a:off x="5429662" y="3980026"/>
              <a:ext cx="197511" cy="1565185"/>
            </a:xfrm>
            <a:prstGeom prst="upDownArrow">
              <a:avLst>
                <a:gd name="adj1" fmla="val 50000"/>
                <a:gd name="adj2" fmla="val 50035"/>
              </a:avLst>
            </a:prstGeom>
            <a:solidFill>
              <a:srgbClr val="95B3D7"/>
            </a:solidFill>
            <a:ln w="9525" algn="ctr">
              <a:solidFill>
                <a:srgbClr val="254061"/>
              </a:solidFill>
              <a:miter lim="800000"/>
              <a:headEnd/>
              <a:tailEnd/>
            </a:ln>
          </p:spPr>
          <p:txBody>
            <a:bodyPr rot="10800000" anchor="ctr"/>
            <a:lstStyle/>
            <a:p>
              <a:pPr algn="ctr" fontAlgn="auto">
                <a:spcBef>
                  <a:spcPts val="0"/>
                </a:spcBef>
                <a:spcAft>
                  <a:spcPts val="0"/>
                </a:spcAft>
                <a:defRPr/>
              </a:pPr>
              <a:endParaRPr lang="en-GB">
                <a:solidFill>
                  <a:schemeClr val="lt1"/>
                </a:solidFill>
                <a:cs typeface="Arial" panose="020B0604020202020204" pitchFamily="34" charset="0"/>
              </a:endParaRPr>
            </a:p>
          </p:txBody>
        </p:sp>
      </p:grpSp>
    </p:spTree>
    <p:extLst>
      <p:ext uri="{BB962C8B-B14F-4D97-AF65-F5344CB8AC3E}">
        <p14:creationId xmlns:p14="http://schemas.microsoft.com/office/powerpoint/2010/main" val="112279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48"/>
                                        </p:tgtEl>
                                        <p:attrNameLst>
                                          <p:attrName>style.visibility</p:attrName>
                                        </p:attrNameLst>
                                      </p:cBhvr>
                                      <p:to>
                                        <p:strVal val="visible"/>
                                      </p:to>
                                    </p:set>
                                    <p:anim calcmode="lin" valueType="num">
                                      <p:cBhvr>
                                        <p:cTn id="11" dur="500" fill="hold"/>
                                        <p:tgtEl>
                                          <p:spTgt spid="2048"/>
                                        </p:tgtEl>
                                        <p:attrNameLst>
                                          <p:attrName>ppt_w</p:attrName>
                                        </p:attrNameLst>
                                      </p:cBhvr>
                                      <p:tavLst>
                                        <p:tav tm="0">
                                          <p:val>
                                            <p:fltVal val="0"/>
                                          </p:val>
                                        </p:tav>
                                        <p:tav tm="100000">
                                          <p:val>
                                            <p:strVal val="#ppt_w"/>
                                          </p:val>
                                        </p:tav>
                                      </p:tavLst>
                                    </p:anim>
                                    <p:anim calcmode="lin" valueType="num">
                                      <p:cBhvr>
                                        <p:cTn id="12" dur="500" fill="hold"/>
                                        <p:tgtEl>
                                          <p:spTgt spid="2048"/>
                                        </p:tgtEl>
                                        <p:attrNameLst>
                                          <p:attrName>ppt_h</p:attrName>
                                        </p:attrNameLst>
                                      </p:cBhvr>
                                      <p:tavLst>
                                        <p:tav tm="0">
                                          <p:val>
                                            <p:fltVal val="0"/>
                                          </p:val>
                                        </p:tav>
                                        <p:tav tm="100000">
                                          <p:val>
                                            <p:strVal val="#ppt_h"/>
                                          </p:val>
                                        </p:tav>
                                      </p:tavLst>
                                    </p:anim>
                                    <p:animEffect transition="in" filter="fade">
                                      <p:cBhvr>
                                        <p:cTn id="13" dur="500"/>
                                        <p:tgtEl>
                                          <p:spTgt spid="204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049"/>
                                        </p:tgtEl>
                                        <p:attrNameLst>
                                          <p:attrName>style.visibility</p:attrName>
                                        </p:attrNameLst>
                                      </p:cBhvr>
                                      <p:to>
                                        <p:strVal val="visible"/>
                                      </p:to>
                                    </p:set>
                                    <p:anim calcmode="lin" valueType="num">
                                      <p:cBhvr>
                                        <p:cTn id="17" dur="500" fill="hold"/>
                                        <p:tgtEl>
                                          <p:spTgt spid="2049"/>
                                        </p:tgtEl>
                                        <p:attrNameLst>
                                          <p:attrName>ppt_w</p:attrName>
                                        </p:attrNameLst>
                                      </p:cBhvr>
                                      <p:tavLst>
                                        <p:tav tm="0">
                                          <p:val>
                                            <p:fltVal val="0"/>
                                          </p:val>
                                        </p:tav>
                                        <p:tav tm="100000">
                                          <p:val>
                                            <p:strVal val="#ppt_w"/>
                                          </p:val>
                                        </p:tav>
                                      </p:tavLst>
                                    </p:anim>
                                    <p:anim calcmode="lin" valueType="num">
                                      <p:cBhvr>
                                        <p:cTn id="18" dur="500" fill="hold"/>
                                        <p:tgtEl>
                                          <p:spTgt spid="2049"/>
                                        </p:tgtEl>
                                        <p:attrNameLst>
                                          <p:attrName>ppt_h</p:attrName>
                                        </p:attrNameLst>
                                      </p:cBhvr>
                                      <p:tavLst>
                                        <p:tav tm="0">
                                          <p:val>
                                            <p:fltVal val="0"/>
                                          </p:val>
                                        </p:tav>
                                        <p:tav tm="100000">
                                          <p:val>
                                            <p:strVal val="#ppt_h"/>
                                          </p:val>
                                        </p:tav>
                                      </p:tavLst>
                                    </p:anim>
                                    <p:animEffect transition="in" filter="fade">
                                      <p:cBhvr>
                                        <p:cTn id="19" dur="500"/>
                                        <p:tgtEl>
                                          <p:spTgt spid="204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Examples of services using PSICQUIC</a:t>
            </a:r>
            <a:endParaRPr lang="en-GB" dirty="0"/>
          </a:p>
        </p:txBody>
      </p:sp>
      <p:sp>
        <p:nvSpPr>
          <p:cNvPr id="8" name="TextBox 7"/>
          <p:cNvSpPr txBox="1"/>
          <p:nvPr/>
        </p:nvSpPr>
        <p:spPr>
          <a:xfrm>
            <a:off x="251520" y="4221088"/>
            <a:ext cx="6997241" cy="2585323"/>
          </a:xfrm>
          <a:prstGeom prst="rect">
            <a:avLst/>
          </a:prstGeom>
          <a:noFill/>
        </p:spPr>
        <p:txBody>
          <a:bodyPr wrap="none" rtlCol="0">
            <a:spAutoFit/>
          </a:bodyPr>
          <a:lstStyle/>
          <a:p>
            <a:r>
              <a:rPr lang="en-GB" sz="1800" dirty="0" smtClean="0">
                <a:cs typeface="Arial" panose="020B0604020202020204" pitchFamily="34" charset="0"/>
                <a:hlinkClick r:id="rId3"/>
              </a:rPr>
              <a:t>www.phisto.org</a:t>
            </a:r>
            <a:endParaRPr lang="en-GB" sz="1800" dirty="0" smtClean="0">
              <a:cs typeface="Arial" panose="020B0604020202020204" pitchFamily="34" charset="0"/>
            </a:endParaRPr>
          </a:p>
          <a:p>
            <a:r>
              <a:rPr lang="en-GB" sz="1800" dirty="0" smtClean="0">
                <a:cs typeface="Arial" panose="020B0604020202020204" pitchFamily="34" charset="0"/>
                <a:hlinkClick r:id="rId4"/>
              </a:rPr>
              <a:t>www.reactome.org</a:t>
            </a:r>
            <a:r>
              <a:rPr lang="en-GB" sz="1800" dirty="0" smtClean="0">
                <a:cs typeface="Arial" panose="020B0604020202020204" pitchFamily="34" charset="0"/>
              </a:rPr>
              <a:t> </a:t>
            </a:r>
          </a:p>
          <a:p>
            <a:r>
              <a:rPr lang="en-GB" sz="1800" dirty="0" smtClean="0">
                <a:cs typeface="Arial" panose="020B0604020202020204" pitchFamily="34" charset="0"/>
                <a:hlinkClick r:id="rId5"/>
              </a:rPr>
              <a:t>www.cytoscape.org</a:t>
            </a:r>
            <a:r>
              <a:rPr lang="en-GB" sz="1800" dirty="0" smtClean="0">
                <a:cs typeface="Arial" panose="020B0604020202020204" pitchFamily="34" charset="0"/>
              </a:rPr>
              <a:t> </a:t>
            </a:r>
          </a:p>
          <a:p>
            <a:r>
              <a:rPr lang="en-GB" sz="1800" dirty="0" smtClean="0">
                <a:cs typeface="Arial" panose="020B0604020202020204" pitchFamily="34" charset="0"/>
                <a:hlinkClick r:id="rId6"/>
              </a:rPr>
              <a:t>www.genemania.org</a:t>
            </a:r>
            <a:endParaRPr lang="en-GB" sz="1800" dirty="0" smtClean="0">
              <a:cs typeface="Arial" panose="020B0604020202020204" pitchFamily="34" charset="0"/>
            </a:endParaRPr>
          </a:p>
          <a:p>
            <a:r>
              <a:rPr lang="en-GB" sz="1800" dirty="0">
                <a:cs typeface="Arial" panose="020B0604020202020204" pitchFamily="34" charset="0"/>
                <a:hlinkClick r:id="rId7"/>
              </a:rPr>
              <a:t>http://mentha.uniroma2.</a:t>
            </a:r>
            <a:r>
              <a:rPr lang="en-GB" sz="1800" dirty="0" smtClean="0">
                <a:cs typeface="Arial" panose="020B0604020202020204" pitchFamily="34" charset="0"/>
                <a:hlinkClick r:id="rId7"/>
              </a:rPr>
              <a:t>it</a:t>
            </a:r>
            <a:endParaRPr lang="en-GB" sz="1800" dirty="0">
              <a:cs typeface="Arial" panose="020B0604020202020204" pitchFamily="34" charset="0"/>
            </a:endParaRPr>
          </a:p>
          <a:p>
            <a:r>
              <a:rPr lang="en-GB" sz="1800" dirty="0" smtClean="0">
                <a:cs typeface="Arial" panose="020B0604020202020204" pitchFamily="34" charset="0"/>
                <a:hlinkClick r:id="rId8"/>
              </a:rPr>
              <a:t>http</a:t>
            </a:r>
            <a:r>
              <a:rPr lang="en-GB" sz="1800" dirty="0">
                <a:cs typeface="Arial" panose="020B0604020202020204" pitchFamily="34" charset="0"/>
                <a:hlinkClick r:id="rId8"/>
              </a:rPr>
              <a:t>://clipserve.clip.ubc.ca/</a:t>
            </a:r>
            <a:r>
              <a:rPr lang="en-GB" sz="1800" dirty="0" smtClean="0">
                <a:cs typeface="Arial" panose="020B0604020202020204" pitchFamily="34" charset="0"/>
                <a:hlinkClick r:id="rId8"/>
              </a:rPr>
              <a:t>topfind</a:t>
            </a:r>
            <a:endParaRPr lang="en-GB" sz="1800" dirty="0" smtClean="0">
              <a:cs typeface="Arial" panose="020B0604020202020204" pitchFamily="34" charset="0"/>
            </a:endParaRPr>
          </a:p>
          <a:p>
            <a:r>
              <a:rPr lang="en-GB" sz="1800" dirty="0" smtClean="0">
                <a:cs typeface="Arial" panose="020B0604020202020204" pitchFamily="34" charset="0"/>
                <a:hlinkClick r:id="rId9"/>
              </a:rPr>
              <a:t>http</a:t>
            </a:r>
            <a:r>
              <a:rPr lang="en-GB" sz="1800" dirty="0">
                <a:cs typeface="Arial" panose="020B0604020202020204" pitchFamily="34" charset="0"/>
                <a:hlinkClick r:id="rId9"/>
              </a:rPr>
              <a:t>://cbdm.mdc-berlin.de/tools/</a:t>
            </a:r>
            <a:r>
              <a:rPr lang="en-GB" sz="1800" dirty="0" smtClean="0">
                <a:cs typeface="Arial" panose="020B0604020202020204" pitchFamily="34" charset="0"/>
                <a:hlinkClick r:id="rId9"/>
              </a:rPr>
              <a:t>hippie</a:t>
            </a:r>
            <a:endParaRPr lang="en-GB" sz="1800" dirty="0" smtClean="0">
              <a:cs typeface="Arial" panose="020B0604020202020204" pitchFamily="34" charset="0"/>
            </a:endParaRPr>
          </a:p>
          <a:p>
            <a:r>
              <a:rPr lang="en-GB" sz="1800" dirty="0" smtClean="0">
                <a:cs typeface="Arial" panose="020B0604020202020204" pitchFamily="34" charset="0"/>
                <a:hlinkClick r:id="rId10"/>
              </a:rPr>
              <a:t>www.ebi.ac.uk</a:t>
            </a:r>
            <a:r>
              <a:rPr lang="en-GB" sz="1800" dirty="0">
                <a:cs typeface="Arial" panose="020B0604020202020204" pitchFamily="34" charset="0"/>
                <a:hlinkClick r:id="rId10"/>
              </a:rPr>
              <a:t>/Tools/webservices/psicquic/view/main.xhtml</a:t>
            </a:r>
            <a:r>
              <a:rPr lang="en-GB" sz="1800" dirty="0">
                <a:cs typeface="Arial" panose="020B0604020202020204" pitchFamily="34" charset="0"/>
              </a:rPr>
              <a:t> </a:t>
            </a:r>
          </a:p>
          <a:p>
            <a:r>
              <a:rPr lang="en-GB" sz="1800" dirty="0" smtClean="0">
                <a:cs typeface="Arial" panose="020B0604020202020204" pitchFamily="34" charset="0"/>
                <a:hlinkClick r:id="rId11"/>
              </a:rPr>
              <a:t>www.bioconductor.org</a:t>
            </a:r>
            <a:r>
              <a:rPr lang="en-GB" sz="1800" dirty="0">
                <a:cs typeface="Arial" panose="020B0604020202020204" pitchFamily="34" charset="0"/>
                <a:hlinkClick r:id="rId11"/>
              </a:rPr>
              <a:t>/packages/release/bioc/html/</a:t>
            </a:r>
            <a:r>
              <a:rPr lang="en-GB" sz="1800" dirty="0" smtClean="0">
                <a:cs typeface="Arial" panose="020B0604020202020204" pitchFamily="34" charset="0"/>
                <a:hlinkClick r:id="rId11"/>
              </a:rPr>
              <a:t>PSICQUIC.html</a:t>
            </a:r>
            <a:r>
              <a:rPr lang="en-GB" sz="1800" dirty="0" smtClean="0">
                <a:cs typeface="Arial" panose="020B0604020202020204" pitchFamily="34" charset="0"/>
              </a:rPr>
              <a:t> </a:t>
            </a:r>
            <a:endParaRPr lang="en-GB" sz="1800" dirty="0">
              <a:cs typeface="Arial" panose="020B0604020202020204" pitchFamily="34" charset="0"/>
            </a:endParaRPr>
          </a:p>
        </p:txBody>
      </p:sp>
      <p:pic>
        <p:nvPicPr>
          <p:cNvPr id="3" name="Picture 2"/>
          <p:cNvPicPr>
            <a:picLocks noChangeAspect="1"/>
          </p:cNvPicPr>
          <p:nvPr/>
        </p:nvPicPr>
        <p:blipFill>
          <a:blip r:embed="rId12"/>
          <a:stretch>
            <a:fillRect/>
          </a:stretch>
        </p:blipFill>
        <p:spPr>
          <a:xfrm>
            <a:off x="3059832" y="4509120"/>
            <a:ext cx="1638300" cy="406400"/>
          </a:xfrm>
          <a:prstGeom prst="rect">
            <a:avLst/>
          </a:prstGeom>
        </p:spPr>
      </p:pic>
      <p:pic>
        <p:nvPicPr>
          <p:cNvPr id="4" name="Picture 3"/>
          <p:cNvPicPr>
            <a:picLocks noChangeAspect="1"/>
          </p:cNvPicPr>
          <p:nvPr/>
        </p:nvPicPr>
        <p:blipFill>
          <a:blip r:embed="rId13"/>
          <a:stretch>
            <a:fillRect/>
          </a:stretch>
        </p:blipFill>
        <p:spPr>
          <a:xfrm>
            <a:off x="395536" y="1988840"/>
            <a:ext cx="3276600" cy="812800"/>
          </a:xfrm>
          <a:prstGeom prst="rect">
            <a:avLst/>
          </a:prstGeom>
        </p:spPr>
      </p:pic>
      <p:pic>
        <p:nvPicPr>
          <p:cNvPr id="5" name="Picture 4"/>
          <p:cNvPicPr>
            <a:picLocks noChangeAspect="1"/>
          </p:cNvPicPr>
          <p:nvPr/>
        </p:nvPicPr>
        <p:blipFill>
          <a:blip r:embed="rId14"/>
          <a:stretch>
            <a:fillRect/>
          </a:stretch>
        </p:blipFill>
        <p:spPr>
          <a:xfrm>
            <a:off x="6948264" y="980728"/>
            <a:ext cx="1727200" cy="1828800"/>
          </a:xfrm>
          <a:prstGeom prst="rect">
            <a:avLst/>
          </a:prstGeom>
        </p:spPr>
      </p:pic>
      <p:pic>
        <p:nvPicPr>
          <p:cNvPr id="7" name="Picture 6"/>
          <p:cNvPicPr>
            <a:picLocks noChangeAspect="1"/>
          </p:cNvPicPr>
          <p:nvPr/>
        </p:nvPicPr>
        <p:blipFill>
          <a:blip r:embed="rId15"/>
          <a:stretch>
            <a:fillRect/>
          </a:stretch>
        </p:blipFill>
        <p:spPr>
          <a:xfrm>
            <a:off x="539552" y="692696"/>
            <a:ext cx="3272362" cy="1080120"/>
          </a:xfrm>
          <a:prstGeom prst="rect">
            <a:avLst/>
          </a:prstGeom>
        </p:spPr>
      </p:pic>
      <p:pic>
        <p:nvPicPr>
          <p:cNvPr id="9" name="Picture 8"/>
          <p:cNvPicPr>
            <a:picLocks noChangeAspect="1"/>
          </p:cNvPicPr>
          <p:nvPr/>
        </p:nvPicPr>
        <p:blipFill>
          <a:blip r:embed="rId16"/>
          <a:stretch>
            <a:fillRect/>
          </a:stretch>
        </p:blipFill>
        <p:spPr>
          <a:xfrm>
            <a:off x="4427984" y="5301208"/>
            <a:ext cx="4533900" cy="609600"/>
          </a:xfrm>
          <a:prstGeom prst="rect">
            <a:avLst/>
          </a:prstGeom>
        </p:spPr>
      </p:pic>
      <p:pic>
        <p:nvPicPr>
          <p:cNvPr id="10" name="Picture 9"/>
          <p:cNvPicPr>
            <a:picLocks noChangeAspect="1"/>
          </p:cNvPicPr>
          <p:nvPr/>
        </p:nvPicPr>
        <p:blipFill>
          <a:blip r:embed="rId17"/>
          <a:stretch>
            <a:fillRect/>
          </a:stretch>
        </p:blipFill>
        <p:spPr>
          <a:xfrm>
            <a:off x="611560" y="3068960"/>
            <a:ext cx="2743970" cy="1088008"/>
          </a:xfrm>
          <a:prstGeom prst="rect">
            <a:avLst/>
          </a:prstGeom>
        </p:spPr>
      </p:pic>
      <p:pic>
        <p:nvPicPr>
          <p:cNvPr id="2051" name="Picture 2050"/>
          <p:cNvPicPr>
            <a:picLocks noChangeAspect="1"/>
          </p:cNvPicPr>
          <p:nvPr/>
        </p:nvPicPr>
        <p:blipFill>
          <a:blip r:embed="rId18"/>
          <a:stretch>
            <a:fillRect/>
          </a:stretch>
        </p:blipFill>
        <p:spPr>
          <a:xfrm>
            <a:off x="7020272" y="3212976"/>
            <a:ext cx="1524000" cy="635000"/>
          </a:xfrm>
          <a:prstGeom prst="rect">
            <a:avLst/>
          </a:prstGeom>
        </p:spPr>
      </p:pic>
      <p:pic>
        <p:nvPicPr>
          <p:cNvPr id="2052" name="Picture 2051"/>
          <p:cNvPicPr>
            <a:picLocks noChangeAspect="1"/>
          </p:cNvPicPr>
          <p:nvPr/>
        </p:nvPicPr>
        <p:blipFill>
          <a:blip r:embed="rId19"/>
          <a:stretch>
            <a:fillRect/>
          </a:stretch>
        </p:blipFill>
        <p:spPr>
          <a:xfrm>
            <a:off x="5364088" y="4077072"/>
            <a:ext cx="3302000" cy="990600"/>
          </a:xfrm>
          <a:prstGeom prst="rect">
            <a:avLst/>
          </a:prstGeom>
        </p:spPr>
      </p:pic>
      <p:pic>
        <p:nvPicPr>
          <p:cNvPr id="100" name="Picture 99" descr="http://www.cytoscape.org/images/cytoscape_logo_left.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1960" y="836712"/>
            <a:ext cx="2448272" cy="2448272"/>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10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63888" y="2636912"/>
            <a:ext cx="1759348" cy="1512168"/>
          </a:xfrm>
          <a:prstGeom prst="rect">
            <a:avLst/>
          </a:prstGeom>
        </p:spPr>
      </p:pic>
    </p:spTree>
    <p:extLst>
      <p:ext uri="{BB962C8B-B14F-4D97-AF65-F5344CB8AC3E}">
        <p14:creationId xmlns:p14="http://schemas.microsoft.com/office/powerpoint/2010/main" val="179217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67544" y="1124744"/>
            <a:ext cx="8299260" cy="461665"/>
          </a:xfrm>
          <a:prstGeom prst="rect">
            <a:avLst/>
          </a:prstGeom>
          <a:noFill/>
        </p:spPr>
        <p:txBody>
          <a:bodyPr wrap="none" rtlCol="0">
            <a:spAutoFit/>
          </a:bodyPr>
          <a:lstStyle/>
          <a:p>
            <a:r>
              <a:rPr lang="en-GB" dirty="0" smtClean="0">
                <a:cs typeface="Arial" panose="020B0604020202020204" pitchFamily="34" charset="0"/>
                <a:hlinkClick r:id="rId2"/>
              </a:rPr>
              <a:t>www.ebi.ac.uk/Tools/webservices/psicquic/view/main.xhtml</a:t>
            </a:r>
            <a:r>
              <a:rPr lang="en-GB" dirty="0" smtClean="0">
                <a:cs typeface="Arial" panose="020B0604020202020204" pitchFamily="34" charset="0"/>
              </a:rPr>
              <a:t> </a:t>
            </a:r>
            <a:endParaRPr lang="en-GB" dirty="0">
              <a:cs typeface="Arial" panose="020B0604020202020204" pitchFamily="34" charset="0"/>
            </a:endParaRPr>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4" name="Picture 3"/>
          <p:cNvPicPr>
            <a:picLocks noChangeAspect="1"/>
          </p:cNvPicPr>
          <p:nvPr/>
        </p:nvPicPr>
        <p:blipFill>
          <a:blip r:embed="rId3"/>
          <a:stretch>
            <a:fillRect/>
          </a:stretch>
        </p:blipFill>
        <p:spPr>
          <a:xfrm>
            <a:off x="0" y="1858868"/>
            <a:ext cx="9144000" cy="4306436"/>
          </a:xfrm>
          <a:prstGeom prst="rect">
            <a:avLst/>
          </a:prstGeom>
        </p:spPr>
      </p:pic>
    </p:spTree>
    <p:extLst>
      <p:ext uri="{BB962C8B-B14F-4D97-AF65-F5344CB8AC3E}">
        <p14:creationId xmlns:p14="http://schemas.microsoft.com/office/powerpoint/2010/main" val="82421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38293" y="5705872"/>
            <a:ext cx="1080120" cy="115212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3" name="Picture 2"/>
          <p:cNvPicPr>
            <a:picLocks noChangeAspect="1"/>
          </p:cNvPicPr>
          <p:nvPr/>
        </p:nvPicPr>
        <p:blipFill>
          <a:blip r:embed="rId2"/>
          <a:stretch>
            <a:fillRect/>
          </a:stretch>
        </p:blipFill>
        <p:spPr>
          <a:xfrm>
            <a:off x="395536" y="884552"/>
            <a:ext cx="8100392" cy="5928824"/>
          </a:xfrm>
          <a:prstGeom prst="rect">
            <a:avLst/>
          </a:prstGeom>
        </p:spPr>
      </p:pic>
    </p:spTree>
    <p:extLst>
      <p:ext uri="{BB962C8B-B14F-4D97-AF65-F5344CB8AC3E}">
        <p14:creationId xmlns:p14="http://schemas.microsoft.com/office/powerpoint/2010/main" val="127569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7504" y="764704"/>
            <a:ext cx="8964488" cy="6063382"/>
          </a:xfrm>
          <a:prstGeom prst="rect">
            <a:avLst/>
          </a:prstGeom>
        </p:spPr>
      </p:pic>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sp>
        <p:nvSpPr>
          <p:cNvPr id="4" name="Oval 3"/>
          <p:cNvSpPr/>
          <p:nvPr/>
        </p:nvSpPr>
        <p:spPr>
          <a:xfrm>
            <a:off x="6898936" y="3967076"/>
            <a:ext cx="1296144" cy="36004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15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257300"/>
            <a:ext cx="9144000" cy="4334774"/>
          </a:xfrm>
          <a:prstGeom prst="rect">
            <a:avLst/>
          </a:prstGeom>
        </p:spPr>
      </p:pic>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sp>
        <p:nvSpPr>
          <p:cNvPr id="13" name="Oval 12"/>
          <p:cNvSpPr/>
          <p:nvPr/>
        </p:nvSpPr>
        <p:spPr>
          <a:xfrm>
            <a:off x="7967716" y="5085184"/>
            <a:ext cx="398028" cy="238704"/>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363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3" name="Picture 2"/>
          <p:cNvPicPr>
            <a:picLocks noChangeAspect="1"/>
          </p:cNvPicPr>
          <p:nvPr/>
        </p:nvPicPr>
        <p:blipFill>
          <a:blip r:embed="rId2"/>
          <a:stretch>
            <a:fillRect/>
          </a:stretch>
        </p:blipFill>
        <p:spPr>
          <a:xfrm>
            <a:off x="107504" y="755092"/>
            <a:ext cx="8911778" cy="6072069"/>
          </a:xfrm>
          <a:prstGeom prst="rect">
            <a:avLst/>
          </a:prstGeom>
        </p:spPr>
      </p:pic>
    </p:spTree>
    <p:extLst>
      <p:ext uri="{BB962C8B-B14F-4D97-AF65-F5344CB8AC3E}">
        <p14:creationId xmlns:p14="http://schemas.microsoft.com/office/powerpoint/2010/main" val="55330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1520" y="692696"/>
            <a:ext cx="8821133" cy="400110"/>
          </a:xfrm>
          <a:prstGeom prst="rect">
            <a:avLst/>
          </a:prstGeom>
          <a:noFill/>
        </p:spPr>
        <p:txBody>
          <a:bodyPr wrap="none" rtlCol="0">
            <a:spAutoFit/>
          </a:bodyPr>
          <a:lstStyle/>
          <a:p>
            <a:r>
              <a:rPr lang="en-GB" sz="2000" dirty="0" smtClean="0">
                <a:cs typeface="Arial" panose="020B0604020202020204" pitchFamily="34" charset="0"/>
                <a:hlinkClick r:id="rId2"/>
              </a:rPr>
              <a:t>www.ebi.ac.uk/Tools/webservices/psicquic/registry/registry?action=STATUS</a:t>
            </a:r>
            <a:r>
              <a:rPr lang="en-GB" sz="2000" dirty="0" smtClean="0">
                <a:cs typeface="Arial" panose="020B0604020202020204" pitchFamily="34" charset="0"/>
              </a:rPr>
              <a:t> </a:t>
            </a:r>
            <a:endParaRPr lang="en-GB" sz="2000" dirty="0">
              <a:cs typeface="Arial" panose="020B0604020202020204" pitchFamily="34" charset="0"/>
            </a:endParaRPr>
          </a:p>
        </p:txBody>
      </p:sp>
      <p:sp>
        <p:nvSpPr>
          <p:cNvPr id="2" name="TextBox 1"/>
          <p:cNvSpPr txBox="1"/>
          <p:nvPr/>
        </p:nvSpPr>
        <p:spPr>
          <a:xfrm>
            <a:off x="323850" y="115888"/>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PSICQUIC registry</a:t>
            </a:r>
          </a:p>
        </p:txBody>
      </p:sp>
      <p:pic>
        <p:nvPicPr>
          <p:cNvPr id="3" name="Picture 2"/>
          <p:cNvPicPr>
            <a:picLocks noChangeAspect="1"/>
          </p:cNvPicPr>
          <p:nvPr/>
        </p:nvPicPr>
        <p:blipFill>
          <a:blip r:embed="rId3"/>
          <a:stretch>
            <a:fillRect/>
          </a:stretch>
        </p:blipFill>
        <p:spPr>
          <a:xfrm>
            <a:off x="292490" y="1060930"/>
            <a:ext cx="8597870" cy="5760640"/>
          </a:xfrm>
          <a:prstGeom prst="rect">
            <a:avLst/>
          </a:prstGeom>
        </p:spPr>
      </p:pic>
    </p:spTree>
    <p:extLst>
      <p:ext uri="{BB962C8B-B14F-4D97-AF65-F5344CB8AC3E}">
        <p14:creationId xmlns:p14="http://schemas.microsoft.com/office/powerpoint/2010/main" val="72843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p:cNvSpPr>
            <a:spLocks noGrp="1"/>
          </p:cNvSpPr>
          <p:nvPr>
            <p:ph type="subTitle" idx="1"/>
          </p:nvPr>
        </p:nvSpPr>
        <p:spPr>
          <a:xfrm>
            <a:off x="323528" y="3356992"/>
            <a:ext cx="5400600" cy="610284"/>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ctr" fontAlgn="auto">
              <a:spcBef>
                <a:spcPct val="0"/>
              </a:spcBef>
              <a:spcAft>
                <a:spcPts val="0"/>
              </a:spcAft>
            </a:pPr>
            <a:r>
              <a:rPr lang="en-US" sz="1800" u="sng" dirty="0" smtClean="0">
                <a:solidFill>
                  <a:schemeClr val="accent3">
                    <a:lumMod val="40000"/>
                    <a:lumOff val="60000"/>
                  </a:schemeClr>
                </a:solidFill>
                <a:latin typeface="HelveticaNeueLT Pro 45 Lt" pitchFamily="34" charset="0"/>
                <a:ea typeface="+mj-ea"/>
                <a:cs typeface="Arial" pitchFamily="34" charset="0"/>
              </a:rPr>
              <a:t>www.biotnet.org/training-materials/psicquic-game</a:t>
            </a:r>
            <a:endParaRPr lang="en-US" sz="1800" u="sng" dirty="0">
              <a:solidFill>
                <a:schemeClr val="accent3">
                  <a:lumMod val="40000"/>
                  <a:lumOff val="60000"/>
                </a:schemeClr>
              </a:solidFill>
              <a:latin typeface="HelveticaNeueLT Pro 45 Lt" pitchFamily="34" charset="0"/>
              <a:ea typeface="+mj-ea"/>
              <a:cs typeface="Arial" pitchFamily="34" charset="0"/>
            </a:endParaRPr>
          </a:p>
        </p:txBody>
      </p:sp>
      <p:sp>
        <p:nvSpPr>
          <p:cNvPr id="5" name="Rectangle 2"/>
          <p:cNvSpPr>
            <a:spLocks noGrp="1" noChangeArrowheads="1"/>
          </p:cNvSpPr>
          <p:nvPr>
            <p:ph type="ctrTitle"/>
          </p:nvPr>
        </p:nvSpPr>
        <p:spPr>
          <a:xfrm>
            <a:off x="533401" y="1040419"/>
            <a:ext cx="7772400" cy="685718"/>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r" fontAlgn="auto">
              <a:spcAft>
                <a:spcPts val="0"/>
              </a:spcAft>
            </a:pPr>
            <a:r>
              <a:rPr lang="en-GB" sz="3600" dirty="0">
                <a:latin typeface="HelveticaNeueLT Pro 45 Lt" pitchFamily="34" charset="0"/>
                <a:cs typeface="Arial" pitchFamily="34" charset="0"/>
              </a:rPr>
              <a:t>      PSICQUIC GAME</a:t>
            </a:r>
          </a:p>
        </p:txBody>
      </p:sp>
      <p:pic>
        <p:nvPicPr>
          <p:cNvPr id="6" name="Picture 6" descr="logo.png"/>
          <p:cNvPicPr>
            <a:picLocks noChangeAspect="1"/>
          </p:cNvPicPr>
          <p:nvPr/>
        </p:nvPicPr>
        <p:blipFill>
          <a:blip r:embed="rId2"/>
          <a:srcRect/>
          <a:stretch>
            <a:fillRect/>
          </a:stretch>
        </p:blipFill>
        <p:spPr bwMode="auto">
          <a:xfrm>
            <a:off x="1691680" y="2708920"/>
            <a:ext cx="698500" cy="698500"/>
          </a:xfrm>
          <a:prstGeom prst="rect">
            <a:avLst/>
          </a:prstGeom>
          <a:noFill/>
          <a:ln w="9525">
            <a:noFill/>
            <a:miter lim="800000"/>
            <a:headEnd/>
            <a:tailEnd/>
          </a:ln>
        </p:spPr>
      </p:pic>
    </p:spTree>
    <p:extLst>
      <p:ext uri="{BB962C8B-B14F-4D97-AF65-F5344CB8AC3E}">
        <p14:creationId xmlns:p14="http://schemas.microsoft.com/office/powerpoint/2010/main" val="56959221"/>
      </p:ext>
    </p:extLst>
  </p:cSld>
  <p:clrMapOvr>
    <a:masterClrMapping/>
  </p:clrMapOvr>
  <p:transition>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3" name="Rectangle 30"/>
          <p:cNvSpPr>
            <a:spLocks noChangeArrowheads="1"/>
          </p:cNvSpPr>
          <p:nvPr/>
        </p:nvSpPr>
        <p:spPr bwMode="auto">
          <a:xfrm>
            <a:off x="830733" y="962836"/>
            <a:ext cx="2129109" cy="3894912"/>
          </a:xfrm>
          <a:prstGeom prst="rect">
            <a:avLst/>
          </a:prstGeom>
          <a:noFill/>
          <a:ln w="9525">
            <a:noFill/>
            <a:miter lim="800000"/>
            <a:headEnd/>
            <a:tailEnd/>
          </a:ln>
        </p:spPr>
        <p:txBody>
          <a:bodyPr wrap="none">
            <a:spAutoFit/>
          </a:bodyPr>
          <a:lstStyle/>
          <a:p>
            <a:pPr eaLnBrk="1" hangingPunct="1">
              <a:lnSpc>
                <a:spcPct val="115000"/>
              </a:lnSpc>
              <a:buClr>
                <a:schemeClr val="accent1"/>
              </a:buClr>
              <a:buFont typeface="Arial" pitchFamily="34" charset="0"/>
              <a:buChar char="•"/>
            </a:pPr>
            <a:r>
              <a:rPr lang="en-GB" sz="3200" dirty="0" smtClean="0">
                <a:solidFill>
                  <a:srgbClr val="0085B4"/>
                </a:solidFill>
                <a:cs typeface="Arial" panose="020B0604020202020204" pitchFamily="34" charset="0"/>
              </a:rPr>
              <a:t> Services </a:t>
            </a:r>
            <a:endParaRPr lang="en-GB" sz="16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r>
              <a:rPr lang="en-GB" sz="1400" dirty="0" err="1" smtClean="0">
                <a:solidFill>
                  <a:srgbClr val="0085B4"/>
                </a:solidFill>
                <a:cs typeface="Arial" panose="020B0604020202020204" pitchFamily="34" charset="0"/>
              </a:rPr>
              <a:t>IntAct</a:t>
            </a:r>
            <a:endParaRPr lang="en-GB" sz="14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r>
              <a:rPr lang="en-GB" sz="1400" dirty="0" err="1" smtClean="0">
                <a:solidFill>
                  <a:srgbClr val="0085B4"/>
                </a:solidFill>
                <a:cs typeface="Arial" panose="020B0604020202020204" pitchFamily="34" charset="0"/>
              </a:rPr>
              <a:t>Biogrid</a:t>
            </a:r>
            <a:endParaRPr lang="en-GB" sz="1400" dirty="0" smtClean="0">
              <a:solidFill>
                <a:srgbClr val="0085B4"/>
              </a:solidFill>
              <a:cs typeface="Arial" panose="020B0604020202020204" pitchFamily="34" charset="0"/>
            </a:endParaRP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String </a:t>
            </a:r>
          </a:p>
          <a:p>
            <a:pPr lvl="1">
              <a:lnSpc>
                <a:spcPct val="115000"/>
              </a:lnSpc>
              <a:buClr>
                <a:schemeClr val="accent1"/>
              </a:buClr>
              <a:buFont typeface="Arial" pitchFamily="34" charset="0"/>
              <a:buChar char="•"/>
            </a:pPr>
            <a:r>
              <a:rPr lang="en-GB" sz="1400" dirty="0" smtClean="0">
                <a:solidFill>
                  <a:srgbClr val="0085B4"/>
                </a:solidFill>
                <a:cs typeface="Arial" panose="020B0604020202020204" pitchFamily="34" charset="0"/>
              </a:rPr>
              <a:t> ...</a:t>
            </a:r>
            <a:endParaRPr lang="en-GB" sz="1400" dirty="0">
              <a:solidFill>
                <a:srgbClr val="0085B4"/>
              </a:solidFill>
              <a:cs typeface="Arial" panose="020B0604020202020204" pitchFamily="34" charset="0"/>
            </a:endParaRPr>
          </a:p>
          <a:p>
            <a:pPr eaLnBrk="1" hangingPunct="1">
              <a:lnSpc>
                <a:spcPct val="115000"/>
              </a:lnSpc>
              <a:buClr>
                <a:schemeClr val="accent1"/>
              </a:buClr>
              <a:buFont typeface="Arial" pitchFamily="34" charset="0"/>
              <a:buChar char="•"/>
            </a:pPr>
            <a:r>
              <a:rPr lang="en-GB" sz="3200" dirty="0" smtClean="0">
                <a:solidFill>
                  <a:srgbClr val="A8A400"/>
                </a:solidFill>
                <a:cs typeface="Arial" panose="020B0604020202020204" pitchFamily="34" charset="0"/>
              </a:rPr>
              <a:t> Registry</a:t>
            </a:r>
            <a:endParaRPr lang="en-GB" sz="3200" dirty="0">
              <a:solidFill>
                <a:srgbClr val="A8A400"/>
              </a:solidFill>
              <a:cs typeface="Arial" panose="020B0604020202020204" pitchFamily="34" charset="0"/>
            </a:endParaRPr>
          </a:p>
          <a:p>
            <a:pPr eaLnBrk="1" hangingPunct="1">
              <a:lnSpc>
                <a:spcPct val="115000"/>
              </a:lnSpc>
              <a:buClr>
                <a:schemeClr val="accent1"/>
              </a:buClr>
              <a:buFont typeface="Arial" pitchFamily="34" charset="0"/>
              <a:buChar char="•"/>
            </a:pPr>
            <a:r>
              <a:rPr lang="en-GB" sz="3200" dirty="0" smtClean="0">
                <a:solidFill>
                  <a:srgbClr val="DE8400"/>
                </a:solidFill>
                <a:cs typeface="Arial" panose="020B0604020202020204" pitchFamily="34" charset="0"/>
              </a:rPr>
              <a:t> Clients</a:t>
            </a:r>
            <a:endParaRPr lang="en-GB" sz="3200" dirty="0">
              <a:solidFill>
                <a:srgbClr val="DE8400"/>
              </a:solidFill>
              <a:cs typeface="Arial" panose="020B0604020202020204" pitchFamily="34" charset="0"/>
            </a:endParaRPr>
          </a:p>
          <a:p>
            <a:pPr lvl="1" eaLnBrk="1" hangingPunct="1">
              <a:lnSpc>
                <a:spcPct val="115000"/>
              </a:lnSpc>
              <a:buClr>
                <a:schemeClr val="accent1"/>
              </a:buClr>
              <a:buFont typeface="Arial" pitchFamily="34" charset="0"/>
              <a:buChar char="•"/>
            </a:pPr>
            <a:r>
              <a:rPr lang="en-GB" sz="1400" dirty="0">
                <a:solidFill>
                  <a:srgbClr val="DE8400"/>
                </a:solidFill>
                <a:cs typeface="Arial" panose="020B0604020202020204" pitchFamily="34" charset="0"/>
              </a:rPr>
              <a:t> PSICQUIC view</a:t>
            </a:r>
          </a:p>
          <a:p>
            <a:pPr lvl="1" eaLnBrk="1" hangingPunct="1">
              <a:lnSpc>
                <a:spcPct val="115000"/>
              </a:lnSpc>
              <a:buClr>
                <a:schemeClr val="accent1"/>
              </a:buClr>
              <a:buFont typeface="Arial" pitchFamily="34" charset="0"/>
              <a:buChar char="•"/>
            </a:pPr>
            <a:r>
              <a:rPr lang="en-GB" sz="1400" dirty="0">
                <a:solidFill>
                  <a:srgbClr val="DE8400"/>
                </a:solidFill>
                <a:cs typeface="Arial" panose="020B0604020202020204" pitchFamily="34" charset="0"/>
              </a:rPr>
              <a:t> </a:t>
            </a:r>
            <a:r>
              <a:rPr lang="en-GB" sz="1400" dirty="0" err="1" smtClean="0">
                <a:solidFill>
                  <a:srgbClr val="DE8400"/>
                </a:solidFill>
                <a:cs typeface="Arial" panose="020B0604020202020204" pitchFamily="34" charset="0"/>
              </a:rPr>
              <a:t>Cytoscape</a:t>
            </a:r>
            <a:endParaRPr lang="en-GB" sz="1400" dirty="0">
              <a:solidFill>
                <a:srgbClr val="DE8400"/>
              </a:solidFill>
              <a:cs typeface="Arial" panose="020B0604020202020204" pitchFamily="34" charset="0"/>
            </a:endParaRPr>
          </a:p>
          <a:p>
            <a:pPr lvl="1" eaLnBrk="1" hangingPunct="1">
              <a:lnSpc>
                <a:spcPct val="115000"/>
              </a:lnSpc>
              <a:buClr>
                <a:schemeClr val="accent1"/>
              </a:buClr>
              <a:buFont typeface="Arial" pitchFamily="34" charset="0"/>
              <a:buChar char="•"/>
            </a:pPr>
            <a:r>
              <a:rPr lang="en-GB" sz="1400" dirty="0" smtClean="0">
                <a:solidFill>
                  <a:srgbClr val="DE8400"/>
                </a:solidFill>
                <a:cs typeface="Arial" panose="020B0604020202020204" pitchFamily="34" charset="0"/>
              </a:rPr>
              <a:t>…</a:t>
            </a:r>
            <a:endParaRPr lang="en-GB" sz="1400" dirty="0">
              <a:solidFill>
                <a:srgbClr val="DE8400"/>
              </a:solidFill>
              <a:cs typeface="Arial" panose="020B0604020202020204" pitchFamily="34" charset="0"/>
            </a:endParaRPr>
          </a:p>
          <a:p>
            <a:endParaRPr lang="en-US" dirty="0">
              <a:cs typeface="Arial" panose="020B0604020202020204" pitchFamily="34" charset="0"/>
            </a:endParaRPr>
          </a:p>
        </p:txBody>
      </p:sp>
      <p:sp>
        <p:nvSpPr>
          <p:cNvPr id="19458" name="Date Placeholder 3"/>
          <p:cNvSpPr txBox="1">
            <a:spLocks noGrp="1"/>
          </p:cNvSpPr>
          <p:nvPr/>
        </p:nvSpPr>
        <p:spPr bwMode="auto">
          <a:xfrm>
            <a:off x="534988" y="6375400"/>
            <a:ext cx="1676400" cy="228600"/>
          </a:xfrm>
          <a:prstGeom prst="rect">
            <a:avLst/>
          </a:prstGeom>
          <a:noFill/>
          <a:ln w="9525">
            <a:noFill/>
            <a:miter lim="800000"/>
            <a:headEnd/>
            <a:tailEnd/>
          </a:ln>
        </p:spPr>
        <p:txBody>
          <a:bodyPr lIns="0" tIns="0" rIns="0" bIns="0"/>
          <a:lstStyle/>
          <a:p>
            <a:fld id="{31CE1274-2A97-4059-A7DA-B2C577450893}" type="datetime1">
              <a:rPr lang="de-DE" sz="900">
                <a:solidFill>
                  <a:srgbClr val="FFFFFF"/>
                </a:solidFill>
                <a:cs typeface="Arial" panose="020B0604020202020204" pitchFamily="34" charset="0"/>
              </a:rPr>
              <a:pPr/>
              <a:t>17.05.17</a:t>
            </a:fld>
            <a:endParaRPr lang="de-DE" sz="900">
              <a:solidFill>
                <a:srgbClr val="FFFFFF"/>
              </a:solidFill>
              <a:cs typeface="Arial" panose="020B0604020202020204" pitchFamily="34" charset="0"/>
            </a:endParaRPr>
          </a:p>
        </p:txBody>
      </p:sp>
      <p:sp>
        <p:nvSpPr>
          <p:cNvPr id="19459" name="Rectangle 31"/>
          <p:cNvSpPr>
            <a:spLocks noChangeArrowheads="1"/>
          </p:cNvSpPr>
          <p:nvPr/>
        </p:nvSpPr>
        <p:spPr bwMode="auto">
          <a:xfrm>
            <a:off x="0" y="5562600"/>
            <a:ext cx="9144000" cy="1295400"/>
          </a:xfrm>
          <a:prstGeom prst="rect">
            <a:avLst/>
          </a:prstGeom>
          <a:solidFill>
            <a:srgbClr val="FFFFFF"/>
          </a:solidFill>
          <a:ln w="9525">
            <a:noFill/>
            <a:miter lim="800000"/>
            <a:headEnd/>
            <a:tailEnd/>
          </a:ln>
        </p:spPr>
        <p:txBody>
          <a:bodyPr wrap="none" anchor="ctr"/>
          <a:lstStyle/>
          <a:p>
            <a:endParaRPr lang="en-US">
              <a:cs typeface="Arial" panose="020B0604020202020204" pitchFamily="34" charset="0"/>
            </a:endParaRPr>
          </a:p>
        </p:txBody>
      </p:sp>
      <p:sp>
        <p:nvSpPr>
          <p:cNvPr id="19460" name="AutoShape 32"/>
          <p:cNvSpPr>
            <a:spLocks noChangeArrowheads="1"/>
          </p:cNvSpPr>
          <p:nvPr/>
        </p:nvSpPr>
        <p:spPr bwMode="auto">
          <a:xfrm rot="-5400000">
            <a:off x="1143000" y="-1143000"/>
            <a:ext cx="6858000" cy="9144000"/>
          </a:xfrm>
          <a:prstGeom prst="rtTriangle">
            <a:avLst/>
          </a:prstGeom>
          <a:solidFill>
            <a:srgbClr val="C0C0C0">
              <a:alpha val="50195"/>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sp>
        <p:nvSpPr>
          <p:cNvPr id="19461" name="Slide Number Placeholder 4"/>
          <p:cNvSpPr txBox="1">
            <a:spLocks noGrp="1"/>
          </p:cNvSpPr>
          <p:nvPr/>
        </p:nvSpPr>
        <p:spPr bwMode="auto">
          <a:xfrm>
            <a:off x="153988" y="6375400"/>
            <a:ext cx="304800" cy="228600"/>
          </a:xfrm>
          <a:prstGeom prst="rect">
            <a:avLst/>
          </a:prstGeom>
          <a:noFill/>
          <a:ln w="9525">
            <a:noFill/>
            <a:miter lim="800000"/>
            <a:headEnd/>
            <a:tailEnd/>
          </a:ln>
        </p:spPr>
        <p:txBody>
          <a:bodyPr lIns="0" tIns="0" rIns="0" bIns="0"/>
          <a:lstStyle/>
          <a:p>
            <a:fld id="{98DD302E-0F73-4151-A906-444919527179}" type="slidenum">
              <a:rPr lang="de-DE" sz="900">
                <a:solidFill>
                  <a:srgbClr val="FFFFFF"/>
                </a:solidFill>
                <a:cs typeface="Arial" panose="020B0604020202020204" pitchFamily="34" charset="0"/>
              </a:rPr>
              <a:pPr/>
              <a:t>49</a:t>
            </a:fld>
            <a:endParaRPr lang="de-DE" sz="900">
              <a:solidFill>
                <a:srgbClr val="FFFFFF"/>
              </a:solidFill>
              <a:cs typeface="Arial" panose="020B0604020202020204" pitchFamily="34" charset="0"/>
            </a:endParaRPr>
          </a:p>
        </p:txBody>
      </p:sp>
      <p:sp>
        <p:nvSpPr>
          <p:cNvPr id="19482" name="Rectangle 29"/>
          <p:cNvSpPr>
            <a:spLocks noGrp="1" noChangeArrowheads="1"/>
          </p:cNvSpPr>
          <p:nvPr>
            <p:ph type="title" idx="4294967295"/>
          </p:nvPr>
        </p:nvSpPr>
        <p:spPr>
          <a:xfrm>
            <a:off x="457200" y="188848"/>
            <a:ext cx="8229600" cy="584775"/>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GB" sz="3200" dirty="0">
                <a:solidFill>
                  <a:srgbClr val="72AD46"/>
                </a:solidFill>
                <a:latin typeface="Arial" pitchFamily="34" charset="0"/>
                <a:cs typeface="Arial" pitchFamily="34" charset="0"/>
              </a:rPr>
              <a:t>Service Oriented Architecture</a:t>
            </a:r>
            <a:endParaRPr lang="en-US" sz="3200" dirty="0">
              <a:solidFill>
                <a:srgbClr val="72AD46"/>
              </a:solidFill>
              <a:latin typeface="Arial" pitchFamily="34" charset="0"/>
              <a:cs typeface="Arial" pitchFamily="34" charset="0"/>
            </a:endParaRPr>
          </a:p>
        </p:txBody>
      </p:sp>
      <p:sp>
        <p:nvSpPr>
          <p:cNvPr id="19468" name="Text Box 12"/>
          <p:cNvSpPr txBox="1">
            <a:spLocks noChangeArrowheads="1"/>
          </p:cNvSpPr>
          <p:nvPr/>
        </p:nvSpPr>
        <p:spPr bwMode="auto">
          <a:xfrm>
            <a:off x="5599467" y="5511630"/>
            <a:ext cx="806261" cy="314152"/>
          </a:xfrm>
          <a:prstGeom prst="rect">
            <a:avLst/>
          </a:prstGeom>
          <a:noFill/>
          <a:ln w="9525">
            <a:noFill/>
            <a:round/>
            <a:headEnd/>
            <a:tailEnd/>
          </a:ln>
        </p:spPr>
        <p:txBody>
          <a:bodyPr wrap="none" lIns="81639" tIns="40820" rIns="81639" bIns="40820"/>
          <a:lstStyle/>
          <a:p>
            <a:pPr algn="ctr" defTabSz="414338" eaLnBrk="1">
              <a:lnSpc>
                <a:spcPct val="104000"/>
              </a:lnSpc>
              <a:buClr>
                <a:srgbClr val="000000"/>
              </a:buClr>
              <a:buSzPct val="45000"/>
              <a:buFont typeface="Wingdings" pitchFamily="2" charset="2"/>
              <a:buNone/>
              <a:tabLst>
                <a:tab pos="657225" algn="l"/>
              </a:tabLst>
            </a:pPr>
            <a:r>
              <a:rPr lang="en-US" sz="1600" b="1" dirty="0" smtClean="0">
                <a:solidFill>
                  <a:srgbClr val="000000"/>
                </a:solidFill>
                <a:cs typeface="Arial" panose="020B0604020202020204" pitchFamily="34" charset="0"/>
              </a:rPr>
              <a:t>query</a:t>
            </a:r>
            <a:endParaRPr lang="en-US" sz="1600" b="1" dirty="0">
              <a:solidFill>
                <a:srgbClr val="000000"/>
              </a:solidFill>
              <a:cs typeface="Arial" panose="020B0604020202020204" pitchFamily="34" charset="0"/>
            </a:endParaRPr>
          </a:p>
        </p:txBody>
      </p:sp>
      <p:sp>
        <p:nvSpPr>
          <p:cNvPr id="19469" name="Text Box 13"/>
          <p:cNvSpPr txBox="1">
            <a:spLocks noChangeArrowheads="1"/>
          </p:cNvSpPr>
          <p:nvPr/>
        </p:nvSpPr>
        <p:spPr bwMode="auto">
          <a:xfrm>
            <a:off x="7081739" y="4506499"/>
            <a:ext cx="802629" cy="314151"/>
          </a:xfrm>
          <a:prstGeom prst="rect">
            <a:avLst/>
          </a:prstGeom>
          <a:noFill/>
          <a:ln w="9525">
            <a:noFill/>
            <a:round/>
            <a:headEnd/>
            <a:tailEnd/>
          </a:ln>
        </p:spPr>
        <p:txBody>
          <a:bodyPr wrap="none" lIns="81639" tIns="40820" rIns="81639" bIns="40820"/>
          <a:lstStyle/>
          <a:p>
            <a:pPr defTabSz="414338" eaLnBrk="1">
              <a:lnSpc>
                <a:spcPct val="104000"/>
              </a:lnSpc>
              <a:buClr>
                <a:srgbClr val="000000"/>
              </a:buClr>
              <a:buSzPct val="45000"/>
              <a:buFont typeface="Wingdings" pitchFamily="2" charset="2"/>
              <a:buNone/>
              <a:tabLst>
                <a:tab pos="657225" algn="l"/>
              </a:tabLst>
            </a:pPr>
            <a:r>
              <a:rPr lang="en-US" sz="1600" b="1" dirty="0">
                <a:solidFill>
                  <a:srgbClr val="000000"/>
                </a:solidFill>
                <a:cs typeface="Arial" panose="020B0604020202020204" pitchFamily="34" charset="0"/>
              </a:rPr>
              <a:t>Publish</a:t>
            </a:r>
          </a:p>
        </p:txBody>
      </p:sp>
      <p:sp>
        <p:nvSpPr>
          <p:cNvPr id="19470" name="Text Box 14"/>
          <p:cNvSpPr txBox="1">
            <a:spLocks noChangeArrowheads="1"/>
          </p:cNvSpPr>
          <p:nvPr/>
        </p:nvSpPr>
        <p:spPr bwMode="auto">
          <a:xfrm>
            <a:off x="4499992" y="4506499"/>
            <a:ext cx="548402" cy="314151"/>
          </a:xfrm>
          <a:prstGeom prst="rect">
            <a:avLst/>
          </a:prstGeom>
          <a:noFill/>
          <a:ln w="9525">
            <a:noFill/>
            <a:round/>
            <a:headEnd/>
            <a:tailEnd/>
          </a:ln>
        </p:spPr>
        <p:txBody>
          <a:bodyPr wrap="none" lIns="81639" tIns="40820" rIns="81639" bIns="40820"/>
          <a:lstStyle/>
          <a:p>
            <a:pPr defTabSz="828675" eaLnBrk="1">
              <a:lnSpc>
                <a:spcPct val="104000"/>
              </a:lnSpc>
              <a:buClr>
                <a:srgbClr val="000000"/>
              </a:buClr>
              <a:buSzPct val="45000"/>
              <a:buFont typeface="Wingdings" pitchFamily="2" charset="2"/>
              <a:buNone/>
            </a:pPr>
            <a:r>
              <a:rPr lang="en-US" sz="1600" b="1" dirty="0">
                <a:solidFill>
                  <a:srgbClr val="000000"/>
                </a:solidFill>
                <a:cs typeface="Arial" panose="020B0604020202020204" pitchFamily="34" charset="0"/>
              </a:rPr>
              <a:t>Find</a:t>
            </a:r>
          </a:p>
        </p:txBody>
      </p:sp>
      <p:sp>
        <p:nvSpPr>
          <p:cNvPr id="19474" name="Oval 18"/>
          <p:cNvSpPr>
            <a:spLocks noChangeArrowheads="1"/>
          </p:cNvSpPr>
          <p:nvPr/>
        </p:nvSpPr>
        <p:spPr bwMode="auto">
          <a:xfrm>
            <a:off x="5220072" y="3534528"/>
            <a:ext cx="1727678" cy="1037136"/>
          </a:xfrm>
          <a:prstGeom prst="ellipse">
            <a:avLst/>
          </a:prstGeom>
          <a:solidFill>
            <a:srgbClr val="FFFF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r>
              <a:rPr lang="en-US" sz="1800" dirty="0">
                <a:cs typeface="Arial" panose="020B0604020202020204" pitchFamily="34" charset="0"/>
              </a:rPr>
              <a:t> </a:t>
            </a:r>
            <a:r>
              <a:rPr lang="en-US" sz="1800" b="1" dirty="0">
                <a:solidFill>
                  <a:srgbClr val="000000"/>
                </a:solidFill>
                <a:cs typeface="Arial" panose="020B0604020202020204" pitchFamily="34" charset="0"/>
              </a:rPr>
              <a:t/>
            </a:r>
            <a:br>
              <a:rPr lang="en-US" sz="1800" b="1" dirty="0">
                <a:solidFill>
                  <a:srgbClr val="000000"/>
                </a:solidFill>
                <a:cs typeface="Arial" panose="020B0604020202020204" pitchFamily="34" charset="0"/>
              </a:rPr>
            </a:br>
            <a:r>
              <a:rPr lang="en-US" sz="1800" b="1" dirty="0">
                <a:solidFill>
                  <a:srgbClr val="000000"/>
                </a:solidFill>
                <a:cs typeface="Arial" panose="020B0604020202020204" pitchFamily="34" charset="0"/>
              </a:rPr>
              <a:t>Registry</a:t>
            </a:r>
          </a:p>
        </p:txBody>
      </p:sp>
      <p:sp>
        <p:nvSpPr>
          <p:cNvPr id="19475" name="Oval 19"/>
          <p:cNvSpPr>
            <a:spLocks noChangeArrowheads="1"/>
          </p:cNvSpPr>
          <p:nvPr/>
        </p:nvSpPr>
        <p:spPr bwMode="auto">
          <a:xfrm>
            <a:off x="3577857" y="5259047"/>
            <a:ext cx="1730324" cy="1034491"/>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DAS Clients</a:t>
            </a:r>
          </a:p>
        </p:txBody>
      </p:sp>
      <p:sp>
        <p:nvSpPr>
          <p:cNvPr id="19476" name="Oval 20"/>
          <p:cNvSpPr>
            <a:spLocks noChangeArrowheads="1"/>
          </p:cNvSpPr>
          <p:nvPr/>
        </p:nvSpPr>
        <p:spPr bwMode="auto">
          <a:xfrm>
            <a:off x="3499772" y="5336301"/>
            <a:ext cx="1727678" cy="1037136"/>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DAS Clients</a:t>
            </a:r>
          </a:p>
        </p:txBody>
      </p:sp>
      <p:sp>
        <p:nvSpPr>
          <p:cNvPr id="19477" name="Oval 21"/>
          <p:cNvSpPr>
            <a:spLocks noChangeArrowheads="1"/>
          </p:cNvSpPr>
          <p:nvPr/>
        </p:nvSpPr>
        <p:spPr bwMode="auto">
          <a:xfrm>
            <a:off x="3419872" y="5416200"/>
            <a:ext cx="1727678" cy="1037136"/>
          </a:xfrm>
          <a:prstGeom prst="ellipse">
            <a:avLst/>
          </a:prstGeom>
          <a:solidFill>
            <a:srgbClr val="FF9966"/>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Clients</a:t>
            </a:r>
          </a:p>
        </p:txBody>
      </p:sp>
      <p:sp>
        <p:nvSpPr>
          <p:cNvPr id="19478" name="Text Box 22"/>
          <p:cNvSpPr txBox="1">
            <a:spLocks noChangeArrowheads="1"/>
          </p:cNvSpPr>
          <p:nvPr/>
        </p:nvSpPr>
        <p:spPr bwMode="auto">
          <a:xfrm>
            <a:off x="6175485" y="4885783"/>
            <a:ext cx="804444" cy="314151"/>
          </a:xfrm>
          <a:prstGeom prst="rect">
            <a:avLst/>
          </a:prstGeom>
          <a:noFill/>
          <a:ln w="9525">
            <a:noFill/>
            <a:round/>
            <a:headEnd/>
            <a:tailEnd/>
          </a:ln>
        </p:spPr>
        <p:txBody>
          <a:bodyPr wrap="none" lIns="81639" tIns="40820" rIns="81639" bIns="40820"/>
          <a:lstStyle/>
          <a:p>
            <a:pPr defTabSz="414338" eaLnBrk="1">
              <a:lnSpc>
                <a:spcPct val="104000"/>
              </a:lnSpc>
              <a:buClr>
                <a:srgbClr val="000000"/>
              </a:buClr>
              <a:buSzPct val="45000"/>
              <a:buFont typeface="Wingdings" pitchFamily="2" charset="2"/>
              <a:buNone/>
              <a:tabLst>
                <a:tab pos="657225" algn="l"/>
              </a:tabLst>
            </a:pPr>
            <a:r>
              <a:rPr lang="en-US" sz="1600" i="1" dirty="0">
                <a:solidFill>
                  <a:srgbClr val="000000"/>
                </a:solidFill>
                <a:cs typeface="Arial" panose="020B0604020202020204" pitchFamily="34" charset="0"/>
              </a:rPr>
              <a:t>Format</a:t>
            </a:r>
          </a:p>
        </p:txBody>
      </p:sp>
      <p:sp>
        <p:nvSpPr>
          <p:cNvPr id="19479" name="Oval 23"/>
          <p:cNvSpPr>
            <a:spLocks noChangeArrowheads="1"/>
          </p:cNvSpPr>
          <p:nvPr/>
        </p:nvSpPr>
        <p:spPr bwMode="auto">
          <a:xfrm>
            <a:off x="6882149" y="5238870"/>
            <a:ext cx="1727678"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sources</a:t>
            </a:r>
          </a:p>
        </p:txBody>
      </p:sp>
      <p:sp>
        <p:nvSpPr>
          <p:cNvPr id="19480" name="Oval 24"/>
          <p:cNvSpPr>
            <a:spLocks noChangeArrowheads="1"/>
          </p:cNvSpPr>
          <p:nvPr/>
        </p:nvSpPr>
        <p:spPr bwMode="auto">
          <a:xfrm>
            <a:off x="6996553" y="5291532"/>
            <a:ext cx="1727677"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300" b="1">
                <a:solidFill>
                  <a:srgbClr val="000000"/>
                </a:solidFill>
                <a:cs typeface="Arial" panose="020B0604020202020204" pitchFamily="34" charset="0"/>
              </a:rPr>
              <a:t>sources</a:t>
            </a:r>
          </a:p>
        </p:txBody>
      </p:sp>
      <p:sp>
        <p:nvSpPr>
          <p:cNvPr id="19481" name="Oval 25"/>
          <p:cNvSpPr>
            <a:spLocks noChangeArrowheads="1"/>
          </p:cNvSpPr>
          <p:nvPr/>
        </p:nvSpPr>
        <p:spPr bwMode="auto">
          <a:xfrm>
            <a:off x="7092794" y="5344192"/>
            <a:ext cx="1727678" cy="1037136"/>
          </a:xfrm>
          <a:prstGeom prst="ellipse">
            <a:avLst/>
          </a:prstGeom>
          <a:solidFill>
            <a:srgbClr val="92B3DF"/>
          </a:solidFill>
          <a:ln w="9525">
            <a:solidFill>
              <a:srgbClr val="000000"/>
            </a:solidFill>
            <a:round/>
            <a:headEnd/>
            <a:tailEnd/>
          </a:ln>
        </p:spPr>
        <p:txBody>
          <a:bodyPr wrap="none" lIns="81639" tIns="40820" rIns="81639" bIns="40820" anchor="ctr"/>
          <a:lstStyle/>
          <a:p>
            <a:pPr algn="ctr" defTabSz="414338" eaLnBrk="1">
              <a:lnSpc>
                <a:spcPct val="104000"/>
              </a:lnSpc>
              <a:buClr>
                <a:srgbClr val="000000"/>
              </a:buClr>
              <a:buSzPct val="45000"/>
              <a:buFont typeface="Wingdings" pitchFamily="2" charset="2"/>
              <a:buNone/>
              <a:tabLst>
                <a:tab pos="657225" algn="l"/>
              </a:tabLst>
            </a:pPr>
            <a:r>
              <a:rPr lang="en-US" sz="1800" b="1" dirty="0">
                <a:solidFill>
                  <a:srgbClr val="000000"/>
                </a:solidFill>
                <a:cs typeface="Arial" panose="020B0604020202020204" pitchFamily="34" charset="0"/>
              </a:rPr>
              <a:t>PSICQUIC</a:t>
            </a:r>
          </a:p>
          <a:p>
            <a:pPr algn="ctr" defTabSz="414338" eaLnBrk="1">
              <a:lnSpc>
                <a:spcPct val="104000"/>
              </a:lnSpc>
              <a:buClr>
                <a:srgbClr val="000000"/>
              </a:buClr>
              <a:buSzPct val="45000"/>
              <a:buFont typeface="Wingdings" pitchFamily="2" charset="2"/>
              <a:buNone/>
              <a:tabLst>
                <a:tab pos="657225" algn="l"/>
              </a:tabLst>
            </a:pPr>
            <a:r>
              <a:rPr lang="en-US" sz="1800" b="1" dirty="0" smtClean="0">
                <a:solidFill>
                  <a:srgbClr val="000000"/>
                </a:solidFill>
                <a:cs typeface="Arial" panose="020B0604020202020204" pitchFamily="34" charset="0"/>
              </a:rPr>
              <a:t>Services</a:t>
            </a:r>
            <a:endParaRPr lang="en-US" sz="1800" b="1" dirty="0">
              <a:solidFill>
                <a:srgbClr val="000000"/>
              </a:solidFill>
              <a:cs typeface="Arial" panose="020B0604020202020204" pitchFamily="34" charset="0"/>
            </a:endParaRPr>
          </a:p>
        </p:txBody>
      </p:sp>
      <p:sp>
        <p:nvSpPr>
          <p:cNvPr id="28" name="Rectangle 17"/>
          <p:cNvSpPr>
            <a:spLocks noChangeArrowheads="1"/>
          </p:cNvSpPr>
          <p:nvPr/>
        </p:nvSpPr>
        <p:spPr bwMode="auto">
          <a:xfrm>
            <a:off x="5662182" y="5926008"/>
            <a:ext cx="710018" cy="398662"/>
          </a:xfrm>
          <a:prstGeom prst="rect">
            <a:avLst/>
          </a:prstGeom>
          <a:solidFill>
            <a:srgbClr val="BEE296"/>
          </a:solidFill>
          <a:ln w="9525">
            <a:solidFill>
              <a:srgbClr val="000000"/>
            </a:solidFill>
            <a:round/>
            <a:headEnd/>
            <a:tailEnd/>
          </a:ln>
        </p:spPr>
        <p:txBody>
          <a:bodyPr wrap="none" lIns="81639" tIns="40820" rIns="81639" bIns="40820" anchor="ctr"/>
          <a:lstStyle/>
          <a:p>
            <a:pPr algn="ctr" defTabSz="828675" eaLnBrk="1">
              <a:lnSpc>
                <a:spcPct val="104000"/>
              </a:lnSpc>
              <a:buClr>
                <a:srgbClr val="000000"/>
              </a:buClr>
              <a:buSzPct val="45000"/>
              <a:buFont typeface="Wingdings" pitchFamily="2" charset="2"/>
              <a:buNone/>
            </a:pPr>
            <a:r>
              <a:rPr lang="en-US" sz="1800" dirty="0" smtClean="0">
                <a:solidFill>
                  <a:srgbClr val="000000"/>
                </a:solidFill>
                <a:cs typeface="Arial" panose="020B0604020202020204" pitchFamily="34" charset="0"/>
              </a:rPr>
              <a:t>MIQL</a:t>
            </a:r>
            <a:endParaRPr lang="en-US" sz="1800" dirty="0">
              <a:solidFill>
                <a:srgbClr val="000000"/>
              </a:solidFill>
              <a:cs typeface="Arial" panose="020B0604020202020204" pitchFamily="34" charset="0"/>
            </a:endParaRPr>
          </a:p>
        </p:txBody>
      </p:sp>
      <p:cxnSp>
        <p:nvCxnSpPr>
          <p:cNvPr id="35" name="Straight Arrow Connector 34"/>
          <p:cNvCxnSpPr>
            <a:stCxn id="19475" idx="0"/>
          </p:cNvCxnSpPr>
          <p:nvPr/>
        </p:nvCxnSpPr>
        <p:spPr>
          <a:xfrm flipV="1">
            <a:off x="4443019" y="4437112"/>
            <a:ext cx="962362" cy="821935"/>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9479" idx="0"/>
          </p:cNvCxnSpPr>
          <p:nvPr/>
        </p:nvCxnSpPr>
        <p:spPr>
          <a:xfrm flipH="1" flipV="1">
            <a:off x="6717354" y="4437112"/>
            <a:ext cx="1028634" cy="801758"/>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306368" y="5862427"/>
            <a:ext cx="156988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473" name="Rectangle 17"/>
          <p:cNvSpPr>
            <a:spLocks noChangeArrowheads="1"/>
          </p:cNvSpPr>
          <p:nvPr/>
        </p:nvSpPr>
        <p:spPr bwMode="auto">
          <a:xfrm>
            <a:off x="6266732" y="5185658"/>
            <a:ext cx="844787" cy="336542"/>
          </a:xfrm>
          <a:prstGeom prst="rect">
            <a:avLst/>
          </a:prstGeom>
          <a:solidFill>
            <a:srgbClr val="D3E1FC"/>
          </a:solidFill>
          <a:ln w="9525">
            <a:solidFill>
              <a:srgbClr val="000000"/>
            </a:solidFill>
            <a:round/>
            <a:headEnd/>
            <a:tailEnd/>
          </a:ln>
        </p:spPr>
        <p:txBody>
          <a:bodyPr wrap="none" lIns="81639" tIns="40820" rIns="81639" bIns="40820" anchor="ctr"/>
          <a:lstStyle/>
          <a:p>
            <a:pPr defTabSz="828675" eaLnBrk="1">
              <a:lnSpc>
                <a:spcPct val="104000"/>
              </a:lnSpc>
              <a:buClr>
                <a:srgbClr val="000000"/>
              </a:buClr>
              <a:buSzPct val="45000"/>
              <a:buFont typeface="Wingdings" pitchFamily="2" charset="2"/>
              <a:buNone/>
            </a:pPr>
            <a:r>
              <a:rPr lang="en-US" sz="1800" dirty="0" smtClean="0">
                <a:solidFill>
                  <a:srgbClr val="000000"/>
                </a:solidFill>
                <a:cs typeface="Arial" panose="020B0604020202020204" pitchFamily="34" charset="0"/>
              </a:rPr>
              <a:t>PSI-MI</a:t>
            </a:r>
            <a:endParaRPr lang="en-US" sz="1800" dirty="0">
              <a:solidFill>
                <a:srgbClr val="000000"/>
              </a:solidFill>
              <a:cs typeface="Arial" panose="020B0604020202020204" pitchFamily="34" charset="0"/>
            </a:endParaRPr>
          </a:p>
        </p:txBody>
      </p:sp>
      <p:sp>
        <p:nvSpPr>
          <p:cNvPr id="10" name="Smiley Face 9"/>
          <p:cNvSpPr/>
          <p:nvPr/>
        </p:nvSpPr>
        <p:spPr bwMode="auto">
          <a:xfrm>
            <a:off x="2123728" y="5588668"/>
            <a:ext cx="720080" cy="720080"/>
          </a:xfrm>
          <a:prstGeom prst="smileyFac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ea typeface="Geneva" pitchFamily="-112" charset="0"/>
              <a:cs typeface="Arial" panose="020B0604020202020204" pitchFamily="34" charset="0"/>
            </a:endParaRPr>
          </a:p>
        </p:txBody>
      </p:sp>
      <p:cxnSp>
        <p:nvCxnSpPr>
          <p:cNvPr id="37" name="Straight Arrow Connector 36"/>
          <p:cNvCxnSpPr>
            <a:stCxn id="10" idx="6"/>
            <a:endCxn id="19477" idx="2"/>
          </p:cNvCxnSpPr>
          <p:nvPr/>
        </p:nvCxnSpPr>
        <p:spPr>
          <a:xfrm flipV="1">
            <a:off x="2843808" y="5934768"/>
            <a:ext cx="576064" cy="1394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40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5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656" y="1663664"/>
            <a:ext cx="1553840" cy="946219"/>
          </a:xfrm>
          <a:prstGeom prst="rect">
            <a:avLst/>
          </a:prstGeom>
        </p:spPr>
      </p:pic>
      <p:pic>
        <p:nvPicPr>
          <p:cNvPr id="5127" name="Picture 51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4820" y="4023826"/>
            <a:ext cx="1261676" cy="773326"/>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Why protein-protein interactions?</a:t>
            </a:r>
          </a:p>
        </p:txBody>
      </p:sp>
      <p:sp>
        <p:nvSpPr>
          <p:cNvPr id="3" name="TextBox 2"/>
          <p:cNvSpPr txBox="1"/>
          <p:nvPr/>
        </p:nvSpPr>
        <p:spPr>
          <a:xfrm>
            <a:off x="539750" y="4365104"/>
            <a:ext cx="8064500" cy="2554545"/>
          </a:xfrm>
          <a:prstGeom prst="rect">
            <a:avLst/>
          </a:prstGeom>
          <a:noFill/>
        </p:spPr>
        <p:txBody>
          <a:bodyPr>
            <a:spAutoFit/>
          </a:bodyPr>
          <a:lstStyle/>
          <a:p>
            <a:pPr lvl="1" indent="-457200">
              <a:buFontTx/>
              <a:buAutoNum type="arabicPeriod"/>
              <a:defRPr/>
            </a:pPr>
            <a:r>
              <a:rPr lang="en-GB" sz="2000" dirty="0">
                <a:latin typeface="HelveticaNeueLT Pro 45 Lt" pitchFamily="34" charset="0"/>
                <a:ea typeface="Geneva" charset="-128"/>
                <a:cs typeface="Arial" pitchFamily="34" charset="0"/>
              </a:rPr>
              <a:t>To </a:t>
            </a:r>
            <a:r>
              <a:rPr lang="en-GB" sz="2000" dirty="0" smtClean="0">
                <a:latin typeface="HelveticaNeueLT Pro 45 Lt" pitchFamily="34" charset="0"/>
                <a:ea typeface="Geneva" charset="-128"/>
                <a:cs typeface="Arial" pitchFamily="34" charset="0"/>
              </a:rPr>
              <a:t>predict a protein biological function</a:t>
            </a:r>
          </a:p>
          <a:p>
            <a:pPr lvl="2" indent="-457200">
              <a:buFont typeface="Arial" pitchFamily="34" charset="0"/>
              <a:buChar char="•"/>
              <a:defRPr/>
            </a:pPr>
            <a:r>
              <a:rPr lang="en-GB" sz="2000" dirty="0" smtClean="0">
                <a:latin typeface="HelveticaNeueLT Pro 45 Lt" pitchFamily="34" charset="0"/>
                <a:ea typeface="Geneva" charset="-128"/>
                <a:cs typeface="Arial" pitchFamily="34" charset="0"/>
              </a:rPr>
              <a:t>“</a:t>
            </a:r>
            <a:r>
              <a:rPr lang="en-GB" sz="2000" dirty="0">
                <a:latin typeface="HelveticaNeueLT Pro 45 Lt" pitchFamily="34" charset="0"/>
                <a:ea typeface="Geneva" charset="-128"/>
                <a:cs typeface="Arial" pitchFamily="34" charset="0"/>
              </a:rPr>
              <a:t>g</a:t>
            </a:r>
            <a:r>
              <a:rPr lang="en-GB" sz="2000" dirty="0" smtClean="0">
                <a:latin typeface="HelveticaNeueLT Pro 45 Lt" pitchFamily="34" charset="0"/>
                <a:ea typeface="Geneva" charset="-128"/>
                <a:cs typeface="Arial" pitchFamily="34" charset="0"/>
              </a:rPr>
              <a:t>uilt </a:t>
            </a:r>
            <a:r>
              <a:rPr lang="en-GB" sz="2000" dirty="0">
                <a:latin typeface="HelveticaNeueLT Pro 45 Lt" pitchFamily="34" charset="0"/>
                <a:ea typeface="Geneva" charset="-128"/>
                <a:cs typeface="Arial" pitchFamily="34" charset="0"/>
              </a:rPr>
              <a:t>by association</a:t>
            </a:r>
            <a:r>
              <a:rPr lang="en-GB" sz="2000" dirty="0" smtClean="0">
                <a:latin typeface="HelveticaNeueLT Pro 45 Lt" pitchFamily="34" charset="0"/>
                <a:ea typeface="Geneva" charset="-128"/>
                <a:cs typeface="Arial" pitchFamily="34" charset="0"/>
              </a:rPr>
              <a:t>”</a:t>
            </a:r>
            <a:endParaRPr lang="en-GB" sz="2000" dirty="0">
              <a:latin typeface="HelveticaNeueLT Pro 45 Lt" pitchFamily="34" charset="0"/>
              <a:ea typeface="Geneva" charset="-128"/>
              <a:cs typeface="Arial" pitchFamily="34" charset="0"/>
            </a:endParaRPr>
          </a:p>
          <a:p>
            <a:pPr marL="914400" lvl="1" indent="-457200">
              <a:buFont typeface="Arial"/>
              <a:buChar char="•"/>
              <a:defRPr/>
            </a:pPr>
            <a:r>
              <a:rPr lang="en-GB" sz="2000" dirty="0">
                <a:latin typeface="HelveticaNeueLT Pro 45 Lt" pitchFamily="34" charset="0"/>
                <a:ea typeface="Geneva" charset="-128"/>
                <a:cs typeface="Arial" pitchFamily="34" charset="0"/>
              </a:rPr>
              <a:t>proteins with similar functions should cluster </a:t>
            </a:r>
            <a:r>
              <a:rPr lang="en-GB" sz="2000" dirty="0" smtClean="0">
                <a:latin typeface="HelveticaNeueLT Pro 45 Lt" pitchFamily="34" charset="0"/>
                <a:ea typeface="Geneva" charset="-128"/>
                <a:cs typeface="Arial" pitchFamily="34" charset="0"/>
              </a:rPr>
              <a:t>together</a:t>
            </a:r>
          </a:p>
          <a:p>
            <a:pPr>
              <a:defRPr/>
            </a:pPr>
            <a:endParaRPr lang="en-GB" sz="2000" dirty="0">
              <a:latin typeface="HelveticaNeueLT Pro 45 Lt" pitchFamily="34" charset="0"/>
              <a:ea typeface="Geneva" charset="-128"/>
              <a:cs typeface="Arial" pitchFamily="34" charset="0"/>
            </a:endParaRPr>
          </a:p>
          <a:p>
            <a:pPr marL="457200" indent="-457200">
              <a:buFontTx/>
              <a:buAutoNum type="arabicPeriod" startAt="2"/>
              <a:defRPr/>
            </a:pPr>
            <a:r>
              <a:rPr lang="en-GB" sz="2000" dirty="0">
                <a:latin typeface="HelveticaNeueLT Pro 45 Lt" pitchFamily="34" charset="0"/>
                <a:ea typeface="Geneva" charset="-128"/>
                <a:cs typeface="Arial" pitchFamily="34" charset="0"/>
              </a:rPr>
              <a:t>To </a:t>
            </a:r>
            <a:r>
              <a:rPr lang="en-GB" sz="2000" dirty="0" smtClean="0">
                <a:latin typeface="HelveticaNeueLT Pro 45 Lt" pitchFamily="34" charset="0"/>
                <a:ea typeface="Geneva" charset="-128"/>
                <a:cs typeface="Arial" pitchFamily="34" charset="0"/>
              </a:rPr>
              <a:t>improve characterization of protein complexes and pathways</a:t>
            </a:r>
            <a:endParaRPr lang="en-GB" sz="2000" dirty="0">
              <a:latin typeface="HelveticaNeueLT Pro 45 Lt" pitchFamily="34" charset="0"/>
              <a:ea typeface="Geneva" charset="-128"/>
              <a:cs typeface="Arial" pitchFamily="34" charset="0"/>
            </a:endParaRPr>
          </a:p>
          <a:p>
            <a:pPr marL="914400" lvl="1" indent="-457200">
              <a:buFont typeface="Arial"/>
              <a:buChar char="•"/>
              <a:defRPr/>
            </a:pPr>
            <a:r>
              <a:rPr lang="en-GB" sz="2000" dirty="0" smtClean="0">
                <a:latin typeface="HelveticaNeueLT Pro 45 Lt" pitchFamily="34" charset="0"/>
                <a:ea typeface="Geneva" charset="-128"/>
                <a:cs typeface="Arial" pitchFamily="34" charset="0"/>
              </a:rPr>
              <a:t>interaction networks work as a draft map that brings detail to biological processes and pathways</a:t>
            </a:r>
            <a:endParaRPr lang="en-GB" sz="2000" dirty="0">
              <a:latin typeface="HelveticaNeueLT Pro 45 Lt" pitchFamily="34" charset="0"/>
              <a:ea typeface="Geneva" charset="-128"/>
              <a:cs typeface="Arial" pitchFamily="34" charset="0"/>
            </a:endParaRPr>
          </a:p>
          <a:p>
            <a:pPr>
              <a:defRPr/>
            </a:pPr>
            <a:endParaRPr lang="en-GB" sz="2000" dirty="0">
              <a:latin typeface="HelveticaNeueLT Pro 45 Lt" pitchFamily="34" charset="0"/>
              <a:ea typeface="Geneva" charset="-128"/>
              <a:cs typeface="Arial" pitchFamily="34" charset="0"/>
            </a:endParaRPr>
          </a:p>
        </p:txBody>
      </p:sp>
      <p:sp>
        <p:nvSpPr>
          <p:cNvPr id="22" name="Freeform 7"/>
          <p:cNvSpPr>
            <a:spLocks noChangeAspect="1"/>
          </p:cNvSpPr>
          <p:nvPr/>
        </p:nvSpPr>
        <p:spPr bwMode="auto">
          <a:xfrm rot="17674032">
            <a:off x="2860756" y="2458685"/>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pic>
        <p:nvPicPr>
          <p:cNvPr id="26" name="Picture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946806"/>
            <a:ext cx="1714500"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7" name="Straight Arrow Connector 26"/>
          <p:cNvCxnSpPr/>
          <p:nvPr/>
        </p:nvCxnSpPr>
        <p:spPr>
          <a:xfrm>
            <a:off x="2484463"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270649"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grpSp>
        <p:nvGrpSpPr>
          <p:cNvPr id="31" name="Group 30"/>
          <p:cNvGrpSpPr>
            <a:grpSpLocks noChangeAspect="1"/>
          </p:cNvGrpSpPr>
          <p:nvPr/>
        </p:nvGrpSpPr>
        <p:grpSpPr>
          <a:xfrm>
            <a:off x="6804248" y="3375754"/>
            <a:ext cx="968732" cy="1171625"/>
            <a:chOff x="6535497" y="2591158"/>
            <a:chExt cx="1385500" cy="1675681"/>
          </a:xfrm>
        </p:grpSpPr>
        <p:sp>
          <p:nvSpPr>
            <p:cNvPr id="23" name="Freeform 8"/>
            <p:cNvSpPr>
              <a:spLocks noChangeAspect="1"/>
            </p:cNvSpPr>
            <p:nvPr/>
          </p:nvSpPr>
          <p:spPr bwMode="auto">
            <a:xfrm rot="17674032">
              <a:off x="7105187" y="3127766"/>
              <a:ext cx="379233" cy="510606"/>
            </a:xfrm>
            <a:custGeom>
              <a:avLst/>
              <a:gdLst>
                <a:gd name="T0" fmla="*/ 5081 w 235"/>
                <a:gd name="T1" fmla="*/ 15 h 355"/>
                <a:gd name="T2" fmla="*/ 0 w 235"/>
                <a:gd name="T3" fmla="*/ 196 h 355"/>
                <a:gd name="T4" fmla="*/ 5081 w 235"/>
                <a:gd name="T5" fmla="*/ 332 h 355"/>
                <a:gd name="T6" fmla="*/ 20017 w 235"/>
                <a:gd name="T7" fmla="*/ 332 h 355"/>
                <a:gd name="T8" fmla="*/ 25078 w 235"/>
                <a:gd name="T9" fmla="*/ 241 h 355"/>
                <a:gd name="T10" fmla="*/ 15010 w 235"/>
                <a:gd name="T11" fmla="*/ 105 h 355"/>
                <a:gd name="T12" fmla="*/ 5081 w 235"/>
                <a:gd name="T13" fmla="*/ 15 h 355"/>
                <a:gd name="T14" fmla="*/ 0 60000 65536"/>
                <a:gd name="T15" fmla="*/ 0 60000 65536"/>
                <a:gd name="T16" fmla="*/ 0 60000 65536"/>
                <a:gd name="T17" fmla="*/ 0 60000 65536"/>
                <a:gd name="T18" fmla="*/ 0 60000 65536"/>
                <a:gd name="T19" fmla="*/ 0 60000 65536"/>
                <a:gd name="T20" fmla="*/ 0 60000 65536"/>
                <a:gd name="T21" fmla="*/ 0 w 235"/>
                <a:gd name="T22" fmla="*/ 0 h 355"/>
                <a:gd name="T23" fmla="*/ 235 w 235"/>
                <a:gd name="T24" fmla="*/ 355 h 3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 h="355">
                  <a:moveTo>
                    <a:pt x="46" y="15"/>
                  </a:moveTo>
                  <a:cubicBezTo>
                    <a:pt x="23" y="30"/>
                    <a:pt x="0" y="143"/>
                    <a:pt x="0" y="196"/>
                  </a:cubicBezTo>
                  <a:cubicBezTo>
                    <a:pt x="0" y="249"/>
                    <a:pt x="16" y="309"/>
                    <a:pt x="46" y="332"/>
                  </a:cubicBezTo>
                  <a:cubicBezTo>
                    <a:pt x="76" y="355"/>
                    <a:pt x="152" y="347"/>
                    <a:pt x="182" y="332"/>
                  </a:cubicBezTo>
                  <a:cubicBezTo>
                    <a:pt x="212" y="317"/>
                    <a:pt x="235" y="279"/>
                    <a:pt x="227" y="241"/>
                  </a:cubicBezTo>
                  <a:cubicBezTo>
                    <a:pt x="219" y="203"/>
                    <a:pt x="166" y="143"/>
                    <a:pt x="136" y="105"/>
                  </a:cubicBezTo>
                  <a:cubicBezTo>
                    <a:pt x="106" y="67"/>
                    <a:pt x="69" y="0"/>
                    <a:pt x="46" y="15"/>
                  </a:cubicBezTo>
                  <a:close/>
                </a:path>
              </a:pathLst>
            </a:custGeom>
            <a:solidFill>
              <a:srgbClr val="FF6600"/>
            </a:solidFill>
            <a:ln w="9525">
              <a:solidFill>
                <a:srgbClr val="CC3300"/>
              </a:solidFill>
              <a:round/>
              <a:headEnd/>
              <a:tailEnd/>
            </a:ln>
          </p:spPr>
          <p:txBody>
            <a:bodyPr/>
            <a:lstStyle/>
            <a:p>
              <a:endParaRPr lang="en-GB"/>
            </a:p>
          </p:txBody>
        </p:sp>
        <p:sp>
          <p:nvSpPr>
            <p:cNvPr id="24" name="Freeform 9"/>
            <p:cNvSpPr>
              <a:spLocks noChangeAspect="1"/>
            </p:cNvSpPr>
            <p:nvPr/>
          </p:nvSpPr>
          <p:spPr bwMode="auto">
            <a:xfrm rot="17674032">
              <a:off x="6643027" y="2988870"/>
              <a:ext cx="1675681" cy="880258"/>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0" h="612">
                  <a:moveTo>
                    <a:pt x="416" y="272"/>
                  </a:moveTo>
                  <a:cubicBezTo>
                    <a:pt x="386" y="279"/>
                    <a:pt x="310" y="317"/>
                    <a:pt x="280" y="317"/>
                  </a:cubicBezTo>
                  <a:cubicBezTo>
                    <a:pt x="250" y="317"/>
                    <a:pt x="265" y="272"/>
                    <a:pt x="235" y="272"/>
                  </a:cubicBezTo>
                  <a:cubicBezTo>
                    <a:pt x="205" y="272"/>
                    <a:pt x="129" y="279"/>
                    <a:pt x="99" y="317"/>
                  </a:cubicBezTo>
                  <a:cubicBezTo>
                    <a:pt x="69" y="355"/>
                    <a:pt x="0" y="454"/>
                    <a:pt x="53" y="499"/>
                  </a:cubicBezTo>
                  <a:cubicBezTo>
                    <a:pt x="106" y="544"/>
                    <a:pt x="272" y="574"/>
                    <a:pt x="416" y="589"/>
                  </a:cubicBezTo>
                  <a:cubicBezTo>
                    <a:pt x="560" y="604"/>
                    <a:pt x="779" y="612"/>
                    <a:pt x="915" y="589"/>
                  </a:cubicBezTo>
                  <a:cubicBezTo>
                    <a:pt x="1051" y="566"/>
                    <a:pt x="1165" y="498"/>
                    <a:pt x="1233" y="453"/>
                  </a:cubicBezTo>
                  <a:cubicBezTo>
                    <a:pt x="1301" y="408"/>
                    <a:pt x="1316" y="362"/>
                    <a:pt x="1323" y="317"/>
                  </a:cubicBezTo>
                  <a:cubicBezTo>
                    <a:pt x="1330" y="272"/>
                    <a:pt x="1301" y="226"/>
                    <a:pt x="1278" y="181"/>
                  </a:cubicBezTo>
                  <a:cubicBezTo>
                    <a:pt x="1255" y="136"/>
                    <a:pt x="1217" y="75"/>
                    <a:pt x="1187" y="45"/>
                  </a:cubicBezTo>
                  <a:cubicBezTo>
                    <a:pt x="1157" y="15"/>
                    <a:pt x="1120" y="0"/>
                    <a:pt x="1097" y="0"/>
                  </a:cubicBezTo>
                  <a:cubicBezTo>
                    <a:pt x="1074" y="0"/>
                    <a:pt x="1074" y="22"/>
                    <a:pt x="1051" y="45"/>
                  </a:cubicBezTo>
                  <a:cubicBezTo>
                    <a:pt x="1028" y="68"/>
                    <a:pt x="999" y="121"/>
                    <a:pt x="961" y="136"/>
                  </a:cubicBezTo>
                  <a:cubicBezTo>
                    <a:pt x="923" y="151"/>
                    <a:pt x="855" y="129"/>
                    <a:pt x="825" y="136"/>
                  </a:cubicBezTo>
                  <a:cubicBezTo>
                    <a:pt x="795" y="143"/>
                    <a:pt x="779" y="158"/>
                    <a:pt x="779" y="181"/>
                  </a:cubicBezTo>
                  <a:cubicBezTo>
                    <a:pt x="779" y="204"/>
                    <a:pt x="817" y="242"/>
                    <a:pt x="825" y="272"/>
                  </a:cubicBezTo>
                  <a:cubicBezTo>
                    <a:pt x="833" y="302"/>
                    <a:pt x="840" y="347"/>
                    <a:pt x="825" y="362"/>
                  </a:cubicBezTo>
                  <a:cubicBezTo>
                    <a:pt x="810" y="377"/>
                    <a:pt x="772" y="354"/>
                    <a:pt x="734" y="362"/>
                  </a:cubicBezTo>
                  <a:cubicBezTo>
                    <a:pt x="696" y="370"/>
                    <a:pt x="636" y="408"/>
                    <a:pt x="598" y="408"/>
                  </a:cubicBezTo>
                  <a:cubicBezTo>
                    <a:pt x="560" y="408"/>
                    <a:pt x="530" y="385"/>
                    <a:pt x="507" y="362"/>
                  </a:cubicBezTo>
                  <a:cubicBezTo>
                    <a:pt x="484" y="339"/>
                    <a:pt x="477" y="287"/>
                    <a:pt x="462" y="272"/>
                  </a:cubicBezTo>
                  <a:cubicBezTo>
                    <a:pt x="447" y="257"/>
                    <a:pt x="446" y="265"/>
                    <a:pt x="416" y="272"/>
                  </a:cubicBezTo>
                  <a:close/>
                </a:path>
              </a:pathLst>
            </a:custGeom>
            <a:solidFill>
              <a:srgbClr val="FFCC66"/>
            </a:solidFill>
            <a:ln w="9525">
              <a:solidFill>
                <a:srgbClr val="FF9900"/>
              </a:solidFill>
              <a:round/>
              <a:headEnd/>
              <a:tailEnd/>
            </a:ln>
          </p:spPr>
          <p:txBody>
            <a:bodyPr/>
            <a:lstStyle/>
            <a:p>
              <a:endParaRPr lang="en-GB"/>
            </a:p>
          </p:txBody>
        </p:sp>
        <p:sp>
          <p:nvSpPr>
            <p:cNvPr id="29" name="Freeform 7"/>
            <p:cNvSpPr>
              <a:spLocks noChangeAspect="1"/>
            </p:cNvSpPr>
            <p:nvPr/>
          </p:nvSpPr>
          <p:spPr bwMode="auto">
            <a:xfrm rot="17674032">
              <a:off x="6389148" y="2943979"/>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grpSp>
      <p:grpSp>
        <p:nvGrpSpPr>
          <p:cNvPr id="4" name="Group 3"/>
          <p:cNvGrpSpPr>
            <a:grpSpLocks noChangeAspect="1"/>
          </p:cNvGrpSpPr>
          <p:nvPr/>
        </p:nvGrpSpPr>
        <p:grpSpPr>
          <a:xfrm>
            <a:off x="6784353" y="1063331"/>
            <a:ext cx="1172023" cy="1088287"/>
            <a:chOff x="6878706" y="823735"/>
            <a:chExt cx="1384487" cy="1285571"/>
          </a:xfrm>
        </p:grpSpPr>
        <p:sp>
          <p:nvSpPr>
            <p:cNvPr id="25" name="Freeform 9"/>
            <p:cNvSpPr>
              <a:spLocks noChangeAspect="1"/>
            </p:cNvSpPr>
            <p:nvPr/>
          </p:nvSpPr>
          <p:spPr bwMode="auto">
            <a:xfrm rot="17674032">
              <a:off x="7147142" y="738579"/>
              <a:ext cx="1030896" cy="1201207"/>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 name="connsiteX0" fmla="*/ 2876 w 9703"/>
                <a:gd name="connsiteY0" fmla="*/ 4444 h 9859"/>
                <a:gd name="connsiteX1" fmla="*/ 1853 w 9703"/>
                <a:gd name="connsiteY1" fmla="*/ 5180 h 9859"/>
                <a:gd name="connsiteX2" fmla="*/ 1515 w 9703"/>
                <a:gd name="connsiteY2" fmla="*/ 4444 h 9859"/>
                <a:gd name="connsiteX3" fmla="*/ 492 w 9703"/>
                <a:gd name="connsiteY3" fmla="*/ 5180 h 9859"/>
                <a:gd name="connsiteX4" fmla="*/ 146 w 9703"/>
                <a:gd name="connsiteY4" fmla="*/ 8154 h 9859"/>
                <a:gd name="connsiteX5" fmla="*/ 2876 w 9703"/>
                <a:gd name="connsiteY5" fmla="*/ 9624 h 9859"/>
                <a:gd name="connsiteX6" fmla="*/ 6628 w 9703"/>
                <a:gd name="connsiteY6" fmla="*/ 9624 h 9859"/>
                <a:gd name="connsiteX7" fmla="*/ 9019 w 9703"/>
                <a:gd name="connsiteY7" fmla="*/ 7402 h 9859"/>
                <a:gd name="connsiteX8" fmla="*/ 9695 w 9703"/>
                <a:gd name="connsiteY8" fmla="*/ 5180 h 9859"/>
                <a:gd name="connsiteX9" fmla="*/ 9357 w 9703"/>
                <a:gd name="connsiteY9" fmla="*/ 2958 h 9859"/>
                <a:gd name="connsiteX10" fmla="*/ 8673 w 9703"/>
                <a:gd name="connsiteY10" fmla="*/ 735 h 9859"/>
                <a:gd name="connsiteX11" fmla="*/ 7996 w 9703"/>
                <a:gd name="connsiteY11" fmla="*/ 0 h 9859"/>
                <a:gd name="connsiteX12" fmla="*/ 7650 w 9703"/>
                <a:gd name="connsiteY12" fmla="*/ 735 h 9859"/>
                <a:gd name="connsiteX13" fmla="*/ 6974 w 9703"/>
                <a:gd name="connsiteY13" fmla="*/ 2222 h 9859"/>
                <a:gd name="connsiteX14" fmla="*/ 5951 w 9703"/>
                <a:gd name="connsiteY14" fmla="*/ 2222 h 9859"/>
                <a:gd name="connsiteX15" fmla="*/ 5605 w 9703"/>
                <a:gd name="connsiteY15" fmla="*/ 2958 h 9859"/>
                <a:gd name="connsiteX16" fmla="*/ 5951 w 9703"/>
                <a:gd name="connsiteY16" fmla="*/ 4444 h 9859"/>
                <a:gd name="connsiteX17" fmla="*/ 5951 w 9703"/>
                <a:gd name="connsiteY17" fmla="*/ 5915 h 9859"/>
                <a:gd name="connsiteX18" fmla="*/ 4248 w 9703"/>
                <a:gd name="connsiteY18" fmla="*/ 2079 h 9859"/>
                <a:gd name="connsiteX19" fmla="*/ 4244 w 9703"/>
                <a:gd name="connsiteY19" fmla="*/ 6667 h 9859"/>
                <a:gd name="connsiteX20" fmla="*/ 3560 w 9703"/>
                <a:gd name="connsiteY20" fmla="*/ 5915 h 9859"/>
                <a:gd name="connsiteX21" fmla="*/ 3222 w 9703"/>
                <a:gd name="connsiteY21" fmla="*/ 4444 h 9859"/>
                <a:gd name="connsiteX22" fmla="*/ 2876 w 9703"/>
                <a:gd name="connsiteY22" fmla="*/ 4444 h 9859"/>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6133 w 10000"/>
                <a:gd name="connsiteY17" fmla="*/ 6000 h 10000"/>
                <a:gd name="connsiteX18" fmla="*/ 4378 w 10000"/>
                <a:gd name="connsiteY18" fmla="*/ 2109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4378 w 10000"/>
                <a:gd name="connsiteY18" fmla="*/ 2109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4374 w 10000"/>
                <a:gd name="connsiteY19" fmla="*/ 6762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669 w 10000"/>
                <a:gd name="connsiteY20" fmla="*/ 600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321 w 10000"/>
                <a:gd name="connsiteY21" fmla="*/ 4508 h 10000"/>
                <a:gd name="connsiteX22" fmla="*/ 2964 w 10000"/>
                <a:gd name="connsiteY22" fmla="*/ 4508 h 10000"/>
                <a:gd name="connsiteX0" fmla="*/ 2964 w 10000"/>
                <a:gd name="connsiteY0" fmla="*/ 4508 h 10000"/>
                <a:gd name="connsiteX1" fmla="*/ 1910 w 10000"/>
                <a:gd name="connsiteY1" fmla="*/ 5254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153 w 10000"/>
                <a:gd name="connsiteY21" fmla="*/ 4130 h 10000"/>
                <a:gd name="connsiteX22" fmla="*/ 2964 w 10000"/>
                <a:gd name="connsiteY22" fmla="*/ 4508 h 10000"/>
                <a:gd name="connsiteX0" fmla="*/ 2964 w 10000"/>
                <a:gd name="connsiteY0" fmla="*/ 4508 h 10000"/>
                <a:gd name="connsiteX1" fmla="*/ 2784 w 10000"/>
                <a:gd name="connsiteY1" fmla="*/ 5929 h 10000"/>
                <a:gd name="connsiteX2" fmla="*/ 1561 w 10000"/>
                <a:gd name="connsiteY2" fmla="*/ 4508 h 10000"/>
                <a:gd name="connsiteX3" fmla="*/ 507 w 10000"/>
                <a:gd name="connsiteY3" fmla="*/ 5254 h 10000"/>
                <a:gd name="connsiteX4" fmla="*/ 150 w 10000"/>
                <a:gd name="connsiteY4" fmla="*/ 8271 h 10000"/>
                <a:gd name="connsiteX5" fmla="*/ 2964 w 10000"/>
                <a:gd name="connsiteY5" fmla="*/ 9762 h 10000"/>
                <a:gd name="connsiteX6" fmla="*/ 6831 w 10000"/>
                <a:gd name="connsiteY6" fmla="*/ 9762 h 10000"/>
                <a:gd name="connsiteX7" fmla="*/ 9295 w 10000"/>
                <a:gd name="connsiteY7" fmla="*/ 7508 h 10000"/>
                <a:gd name="connsiteX8" fmla="*/ 9992 w 10000"/>
                <a:gd name="connsiteY8" fmla="*/ 5254 h 10000"/>
                <a:gd name="connsiteX9" fmla="*/ 9643 w 10000"/>
                <a:gd name="connsiteY9" fmla="*/ 3000 h 10000"/>
                <a:gd name="connsiteX10" fmla="*/ 8938 w 10000"/>
                <a:gd name="connsiteY10" fmla="*/ 746 h 10000"/>
                <a:gd name="connsiteX11" fmla="*/ 8241 w 10000"/>
                <a:gd name="connsiteY11" fmla="*/ 0 h 10000"/>
                <a:gd name="connsiteX12" fmla="*/ 7884 w 10000"/>
                <a:gd name="connsiteY12" fmla="*/ 746 h 10000"/>
                <a:gd name="connsiteX13" fmla="*/ 7187 w 10000"/>
                <a:gd name="connsiteY13" fmla="*/ 2254 h 10000"/>
                <a:gd name="connsiteX14" fmla="*/ 6133 w 10000"/>
                <a:gd name="connsiteY14" fmla="*/ 2254 h 10000"/>
                <a:gd name="connsiteX15" fmla="*/ 5777 w 10000"/>
                <a:gd name="connsiteY15" fmla="*/ 3000 h 10000"/>
                <a:gd name="connsiteX16" fmla="*/ 5287 w 10000"/>
                <a:gd name="connsiteY16" fmla="*/ 2908 h 10000"/>
                <a:gd name="connsiteX17" fmla="*/ 4355 w 10000"/>
                <a:gd name="connsiteY17" fmla="*/ 787 h 10000"/>
                <a:gd name="connsiteX18" fmla="*/ 3845 w 10000"/>
                <a:gd name="connsiteY18" fmla="*/ 858 h 10000"/>
                <a:gd name="connsiteX19" fmla="*/ 3365 w 10000"/>
                <a:gd name="connsiteY19" fmla="*/ 2835 h 10000"/>
                <a:gd name="connsiteX20" fmla="*/ 3226 w 10000"/>
                <a:gd name="connsiteY20" fmla="*/ 3770 h 10000"/>
                <a:gd name="connsiteX21" fmla="*/ 3153 w 10000"/>
                <a:gd name="connsiteY21" fmla="*/ 4130 h 10000"/>
                <a:gd name="connsiteX22" fmla="*/ 2964 w 10000"/>
                <a:gd name="connsiteY22" fmla="*/ 4508 h 10000"/>
                <a:gd name="connsiteX0" fmla="*/ 3002 w 10038"/>
                <a:gd name="connsiteY0" fmla="*/ 4508 h 10000"/>
                <a:gd name="connsiteX1" fmla="*/ 2822 w 10038"/>
                <a:gd name="connsiteY1" fmla="*/ 5929 h 10000"/>
                <a:gd name="connsiteX2" fmla="*/ 2855 w 10038"/>
                <a:gd name="connsiteY2" fmla="*/ 8412 h 10000"/>
                <a:gd name="connsiteX3" fmla="*/ 545 w 10038"/>
                <a:gd name="connsiteY3" fmla="*/ 5254 h 10000"/>
                <a:gd name="connsiteX4" fmla="*/ 188 w 10038"/>
                <a:gd name="connsiteY4" fmla="*/ 8271 h 10000"/>
                <a:gd name="connsiteX5" fmla="*/ 3002 w 10038"/>
                <a:gd name="connsiteY5" fmla="*/ 9762 h 10000"/>
                <a:gd name="connsiteX6" fmla="*/ 6869 w 10038"/>
                <a:gd name="connsiteY6" fmla="*/ 9762 h 10000"/>
                <a:gd name="connsiteX7" fmla="*/ 9333 w 10038"/>
                <a:gd name="connsiteY7" fmla="*/ 7508 h 10000"/>
                <a:gd name="connsiteX8" fmla="*/ 10030 w 10038"/>
                <a:gd name="connsiteY8" fmla="*/ 5254 h 10000"/>
                <a:gd name="connsiteX9" fmla="*/ 9681 w 10038"/>
                <a:gd name="connsiteY9" fmla="*/ 3000 h 10000"/>
                <a:gd name="connsiteX10" fmla="*/ 8976 w 10038"/>
                <a:gd name="connsiteY10" fmla="*/ 746 h 10000"/>
                <a:gd name="connsiteX11" fmla="*/ 8279 w 10038"/>
                <a:gd name="connsiteY11" fmla="*/ 0 h 10000"/>
                <a:gd name="connsiteX12" fmla="*/ 7922 w 10038"/>
                <a:gd name="connsiteY12" fmla="*/ 746 h 10000"/>
                <a:gd name="connsiteX13" fmla="*/ 7225 w 10038"/>
                <a:gd name="connsiteY13" fmla="*/ 2254 h 10000"/>
                <a:gd name="connsiteX14" fmla="*/ 6171 w 10038"/>
                <a:gd name="connsiteY14" fmla="*/ 2254 h 10000"/>
                <a:gd name="connsiteX15" fmla="*/ 5815 w 10038"/>
                <a:gd name="connsiteY15" fmla="*/ 3000 h 10000"/>
                <a:gd name="connsiteX16" fmla="*/ 5325 w 10038"/>
                <a:gd name="connsiteY16" fmla="*/ 2908 h 10000"/>
                <a:gd name="connsiteX17" fmla="*/ 4393 w 10038"/>
                <a:gd name="connsiteY17" fmla="*/ 787 h 10000"/>
                <a:gd name="connsiteX18" fmla="*/ 3883 w 10038"/>
                <a:gd name="connsiteY18" fmla="*/ 858 h 10000"/>
                <a:gd name="connsiteX19" fmla="*/ 3403 w 10038"/>
                <a:gd name="connsiteY19" fmla="*/ 2835 h 10000"/>
                <a:gd name="connsiteX20" fmla="*/ 3264 w 10038"/>
                <a:gd name="connsiteY20" fmla="*/ 3770 h 10000"/>
                <a:gd name="connsiteX21" fmla="*/ 3191 w 10038"/>
                <a:gd name="connsiteY21" fmla="*/ 4130 h 10000"/>
                <a:gd name="connsiteX22" fmla="*/ 3002 w 10038"/>
                <a:gd name="connsiteY22" fmla="*/ 4508 h 10000"/>
                <a:gd name="connsiteX0" fmla="*/ 2815 w 9851"/>
                <a:gd name="connsiteY0" fmla="*/ 4508 h 10000"/>
                <a:gd name="connsiteX1" fmla="*/ 2635 w 9851"/>
                <a:gd name="connsiteY1" fmla="*/ 5929 h 10000"/>
                <a:gd name="connsiteX2" fmla="*/ 2668 w 9851"/>
                <a:gd name="connsiteY2" fmla="*/ 8412 h 10000"/>
                <a:gd name="connsiteX3" fmla="*/ 1 w 9851"/>
                <a:gd name="connsiteY3" fmla="*/ 8271 h 10000"/>
                <a:gd name="connsiteX4" fmla="*/ 2815 w 9851"/>
                <a:gd name="connsiteY4" fmla="*/ 9762 h 10000"/>
                <a:gd name="connsiteX5" fmla="*/ 6682 w 9851"/>
                <a:gd name="connsiteY5" fmla="*/ 9762 h 10000"/>
                <a:gd name="connsiteX6" fmla="*/ 9146 w 9851"/>
                <a:gd name="connsiteY6" fmla="*/ 7508 h 10000"/>
                <a:gd name="connsiteX7" fmla="*/ 9843 w 9851"/>
                <a:gd name="connsiteY7" fmla="*/ 5254 h 10000"/>
                <a:gd name="connsiteX8" fmla="*/ 9494 w 9851"/>
                <a:gd name="connsiteY8" fmla="*/ 3000 h 10000"/>
                <a:gd name="connsiteX9" fmla="*/ 8789 w 9851"/>
                <a:gd name="connsiteY9" fmla="*/ 746 h 10000"/>
                <a:gd name="connsiteX10" fmla="*/ 8092 w 9851"/>
                <a:gd name="connsiteY10" fmla="*/ 0 h 10000"/>
                <a:gd name="connsiteX11" fmla="*/ 7735 w 9851"/>
                <a:gd name="connsiteY11" fmla="*/ 746 h 10000"/>
                <a:gd name="connsiteX12" fmla="*/ 7038 w 9851"/>
                <a:gd name="connsiteY12" fmla="*/ 2254 h 10000"/>
                <a:gd name="connsiteX13" fmla="*/ 5984 w 9851"/>
                <a:gd name="connsiteY13" fmla="*/ 2254 h 10000"/>
                <a:gd name="connsiteX14" fmla="*/ 5628 w 9851"/>
                <a:gd name="connsiteY14" fmla="*/ 3000 h 10000"/>
                <a:gd name="connsiteX15" fmla="*/ 5138 w 9851"/>
                <a:gd name="connsiteY15" fmla="*/ 2908 h 10000"/>
                <a:gd name="connsiteX16" fmla="*/ 4206 w 9851"/>
                <a:gd name="connsiteY16" fmla="*/ 787 h 10000"/>
                <a:gd name="connsiteX17" fmla="*/ 3696 w 9851"/>
                <a:gd name="connsiteY17" fmla="*/ 858 h 10000"/>
                <a:gd name="connsiteX18" fmla="*/ 3216 w 9851"/>
                <a:gd name="connsiteY18" fmla="*/ 2835 h 10000"/>
                <a:gd name="connsiteX19" fmla="*/ 3077 w 9851"/>
                <a:gd name="connsiteY19" fmla="*/ 3770 h 10000"/>
                <a:gd name="connsiteX20" fmla="*/ 3004 w 9851"/>
                <a:gd name="connsiteY20" fmla="*/ 4130 h 10000"/>
                <a:gd name="connsiteX21" fmla="*/ 2815 w 9851"/>
                <a:gd name="connsiteY21" fmla="*/ 4508 h 10000"/>
                <a:gd name="connsiteX0" fmla="*/ 2858 w 10000"/>
                <a:gd name="connsiteY0" fmla="*/ 4508 h 10000"/>
                <a:gd name="connsiteX1" fmla="*/ 2675 w 10000"/>
                <a:gd name="connsiteY1" fmla="*/ 5929 h 10000"/>
                <a:gd name="connsiteX2" fmla="*/ 2708 w 10000"/>
                <a:gd name="connsiteY2" fmla="*/ 8412 h 10000"/>
                <a:gd name="connsiteX3" fmla="*/ 1 w 10000"/>
                <a:gd name="connsiteY3" fmla="*/ 8271 h 10000"/>
                <a:gd name="connsiteX4" fmla="*/ 2858 w 10000"/>
                <a:gd name="connsiteY4" fmla="*/ 9762 h 10000"/>
                <a:gd name="connsiteX5" fmla="*/ 6783 w 10000"/>
                <a:gd name="connsiteY5" fmla="*/ 9762 h 10000"/>
                <a:gd name="connsiteX6" fmla="*/ 9284 w 10000"/>
                <a:gd name="connsiteY6" fmla="*/ 7508 h 10000"/>
                <a:gd name="connsiteX7" fmla="*/ 9992 w 10000"/>
                <a:gd name="connsiteY7" fmla="*/ 5254 h 10000"/>
                <a:gd name="connsiteX8" fmla="*/ 9638 w 10000"/>
                <a:gd name="connsiteY8" fmla="*/ 3000 h 10000"/>
                <a:gd name="connsiteX9" fmla="*/ 8922 w 10000"/>
                <a:gd name="connsiteY9" fmla="*/ 746 h 10000"/>
                <a:gd name="connsiteX10" fmla="*/ 8214 w 10000"/>
                <a:gd name="connsiteY10" fmla="*/ 0 h 10000"/>
                <a:gd name="connsiteX11" fmla="*/ 7852 w 10000"/>
                <a:gd name="connsiteY11" fmla="*/ 746 h 10000"/>
                <a:gd name="connsiteX12" fmla="*/ 7144 w 10000"/>
                <a:gd name="connsiteY12" fmla="*/ 2254 h 10000"/>
                <a:gd name="connsiteX13" fmla="*/ 6075 w 10000"/>
                <a:gd name="connsiteY13" fmla="*/ 2254 h 10000"/>
                <a:gd name="connsiteX14" fmla="*/ 5713 w 10000"/>
                <a:gd name="connsiteY14" fmla="*/ 3000 h 10000"/>
                <a:gd name="connsiteX15" fmla="*/ 5216 w 10000"/>
                <a:gd name="connsiteY15" fmla="*/ 2908 h 10000"/>
                <a:gd name="connsiteX16" fmla="*/ 4270 w 10000"/>
                <a:gd name="connsiteY16" fmla="*/ 787 h 10000"/>
                <a:gd name="connsiteX17" fmla="*/ 3752 w 10000"/>
                <a:gd name="connsiteY17" fmla="*/ 858 h 10000"/>
                <a:gd name="connsiteX18" fmla="*/ 3265 w 10000"/>
                <a:gd name="connsiteY18" fmla="*/ 2835 h 10000"/>
                <a:gd name="connsiteX19" fmla="*/ 3049 w 10000"/>
                <a:gd name="connsiteY19" fmla="*/ 4130 h 10000"/>
                <a:gd name="connsiteX20" fmla="*/ 2858 w 10000"/>
                <a:gd name="connsiteY20" fmla="*/ 4508 h 10000"/>
                <a:gd name="connsiteX0" fmla="*/ 2858 w 10000"/>
                <a:gd name="connsiteY0" fmla="*/ 4508 h 10000"/>
                <a:gd name="connsiteX1" fmla="*/ 2675 w 10000"/>
                <a:gd name="connsiteY1" fmla="*/ 5929 h 10000"/>
                <a:gd name="connsiteX2" fmla="*/ 2708 w 10000"/>
                <a:gd name="connsiteY2" fmla="*/ 8412 h 10000"/>
                <a:gd name="connsiteX3" fmla="*/ 1 w 10000"/>
                <a:gd name="connsiteY3" fmla="*/ 8271 h 10000"/>
                <a:gd name="connsiteX4" fmla="*/ 2858 w 10000"/>
                <a:gd name="connsiteY4" fmla="*/ 9762 h 10000"/>
                <a:gd name="connsiteX5" fmla="*/ 6783 w 10000"/>
                <a:gd name="connsiteY5" fmla="*/ 9762 h 10000"/>
                <a:gd name="connsiteX6" fmla="*/ 9284 w 10000"/>
                <a:gd name="connsiteY6" fmla="*/ 7508 h 10000"/>
                <a:gd name="connsiteX7" fmla="*/ 9992 w 10000"/>
                <a:gd name="connsiteY7" fmla="*/ 5254 h 10000"/>
                <a:gd name="connsiteX8" fmla="*/ 9638 w 10000"/>
                <a:gd name="connsiteY8" fmla="*/ 3000 h 10000"/>
                <a:gd name="connsiteX9" fmla="*/ 8922 w 10000"/>
                <a:gd name="connsiteY9" fmla="*/ 746 h 10000"/>
                <a:gd name="connsiteX10" fmla="*/ 8214 w 10000"/>
                <a:gd name="connsiteY10" fmla="*/ 0 h 10000"/>
                <a:gd name="connsiteX11" fmla="*/ 7852 w 10000"/>
                <a:gd name="connsiteY11" fmla="*/ 746 h 10000"/>
                <a:gd name="connsiteX12" fmla="*/ 7144 w 10000"/>
                <a:gd name="connsiteY12" fmla="*/ 2254 h 10000"/>
                <a:gd name="connsiteX13" fmla="*/ 6075 w 10000"/>
                <a:gd name="connsiteY13" fmla="*/ 2254 h 10000"/>
                <a:gd name="connsiteX14" fmla="*/ 5713 w 10000"/>
                <a:gd name="connsiteY14" fmla="*/ 3000 h 10000"/>
                <a:gd name="connsiteX15" fmla="*/ 5216 w 10000"/>
                <a:gd name="connsiteY15" fmla="*/ 2908 h 10000"/>
                <a:gd name="connsiteX16" fmla="*/ 4270 w 10000"/>
                <a:gd name="connsiteY16" fmla="*/ 787 h 10000"/>
                <a:gd name="connsiteX17" fmla="*/ 3752 w 10000"/>
                <a:gd name="connsiteY17" fmla="*/ 858 h 10000"/>
                <a:gd name="connsiteX18" fmla="*/ 3265 w 10000"/>
                <a:gd name="connsiteY18" fmla="*/ 2835 h 10000"/>
                <a:gd name="connsiteX19" fmla="*/ 2858 w 10000"/>
                <a:gd name="connsiteY19" fmla="*/ 4508 h 10000"/>
                <a:gd name="connsiteX0" fmla="*/ 339 w 7481"/>
                <a:gd name="connsiteY0" fmla="*/ 4508 h 9992"/>
                <a:gd name="connsiteX1" fmla="*/ 156 w 7481"/>
                <a:gd name="connsiteY1" fmla="*/ 5929 h 9992"/>
                <a:gd name="connsiteX2" fmla="*/ 189 w 7481"/>
                <a:gd name="connsiteY2" fmla="*/ 8412 h 9992"/>
                <a:gd name="connsiteX3" fmla="*/ 339 w 7481"/>
                <a:gd name="connsiteY3" fmla="*/ 9762 h 9992"/>
                <a:gd name="connsiteX4" fmla="*/ 4264 w 7481"/>
                <a:gd name="connsiteY4" fmla="*/ 9762 h 9992"/>
                <a:gd name="connsiteX5" fmla="*/ 6765 w 7481"/>
                <a:gd name="connsiteY5" fmla="*/ 7508 h 9992"/>
                <a:gd name="connsiteX6" fmla="*/ 7473 w 7481"/>
                <a:gd name="connsiteY6" fmla="*/ 5254 h 9992"/>
                <a:gd name="connsiteX7" fmla="*/ 7119 w 7481"/>
                <a:gd name="connsiteY7" fmla="*/ 3000 h 9992"/>
                <a:gd name="connsiteX8" fmla="*/ 6403 w 7481"/>
                <a:gd name="connsiteY8" fmla="*/ 746 h 9992"/>
                <a:gd name="connsiteX9" fmla="*/ 5695 w 7481"/>
                <a:gd name="connsiteY9" fmla="*/ 0 h 9992"/>
                <a:gd name="connsiteX10" fmla="*/ 5333 w 7481"/>
                <a:gd name="connsiteY10" fmla="*/ 746 h 9992"/>
                <a:gd name="connsiteX11" fmla="*/ 4625 w 7481"/>
                <a:gd name="connsiteY11" fmla="*/ 2254 h 9992"/>
                <a:gd name="connsiteX12" fmla="*/ 3556 w 7481"/>
                <a:gd name="connsiteY12" fmla="*/ 2254 h 9992"/>
                <a:gd name="connsiteX13" fmla="*/ 3194 w 7481"/>
                <a:gd name="connsiteY13" fmla="*/ 3000 h 9992"/>
                <a:gd name="connsiteX14" fmla="*/ 2697 w 7481"/>
                <a:gd name="connsiteY14" fmla="*/ 2908 h 9992"/>
                <a:gd name="connsiteX15" fmla="*/ 1751 w 7481"/>
                <a:gd name="connsiteY15" fmla="*/ 787 h 9992"/>
                <a:gd name="connsiteX16" fmla="*/ 1233 w 7481"/>
                <a:gd name="connsiteY16" fmla="*/ 858 h 9992"/>
                <a:gd name="connsiteX17" fmla="*/ 746 w 7481"/>
                <a:gd name="connsiteY17" fmla="*/ 2835 h 9992"/>
                <a:gd name="connsiteX18" fmla="*/ 339 w 7481"/>
                <a:gd name="connsiteY18" fmla="*/ 4508 h 9992"/>
                <a:gd name="connsiteX0" fmla="*/ 573 w 10120"/>
                <a:gd name="connsiteY0" fmla="*/ 4512 h 10040"/>
                <a:gd name="connsiteX1" fmla="*/ 329 w 10120"/>
                <a:gd name="connsiteY1" fmla="*/ 5934 h 10040"/>
                <a:gd name="connsiteX2" fmla="*/ 111 w 10120"/>
                <a:gd name="connsiteY2" fmla="*/ 7730 h 10040"/>
                <a:gd name="connsiteX3" fmla="*/ 573 w 10120"/>
                <a:gd name="connsiteY3" fmla="*/ 9770 h 10040"/>
                <a:gd name="connsiteX4" fmla="*/ 5820 w 10120"/>
                <a:gd name="connsiteY4" fmla="*/ 9770 h 10040"/>
                <a:gd name="connsiteX5" fmla="*/ 9163 w 10120"/>
                <a:gd name="connsiteY5" fmla="*/ 7514 h 10040"/>
                <a:gd name="connsiteX6" fmla="*/ 10109 w 10120"/>
                <a:gd name="connsiteY6" fmla="*/ 5258 h 10040"/>
                <a:gd name="connsiteX7" fmla="*/ 9636 w 10120"/>
                <a:gd name="connsiteY7" fmla="*/ 3002 h 10040"/>
                <a:gd name="connsiteX8" fmla="*/ 8679 w 10120"/>
                <a:gd name="connsiteY8" fmla="*/ 747 h 10040"/>
                <a:gd name="connsiteX9" fmla="*/ 7733 w 10120"/>
                <a:gd name="connsiteY9" fmla="*/ 0 h 10040"/>
                <a:gd name="connsiteX10" fmla="*/ 7249 w 10120"/>
                <a:gd name="connsiteY10" fmla="*/ 747 h 10040"/>
                <a:gd name="connsiteX11" fmla="*/ 6302 w 10120"/>
                <a:gd name="connsiteY11" fmla="*/ 2256 h 10040"/>
                <a:gd name="connsiteX12" fmla="*/ 4873 w 10120"/>
                <a:gd name="connsiteY12" fmla="*/ 2256 h 10040"/>
                <a:gd name="connsiteX13" fmla="*/ 4389 w 10120"/>
                <a:gd name="connsiteY13" fmla="*/ 3002 h 10040"/>
                <a:gd name="connsiteX14" fmla="*/ 3725 w 10120"/>
                <a:gd name="connsiteY14" fmla="*/ 2910 h 10040"/>
                <a:gd name="connsiteX15" fmla="*/ 2461 w 10120"/>
                <a:gd name="connsiteY15" fmla="*/ 788 h 10040"/>
                <a:gd name="connsiteX16" fmla="*/ 1768 w 10120"/>
                <a:gd name="connsiteY16" fmla="*/ 859 h 10040"/>
                <a:gd name="connsiteX17" fmla="*/ 1117 w 10120"/>
                <a:gd name="connsiteY17" fmla="*/ 2837 h 10040"/>
                <a:gd name="connsiteX18" fmla="*/ 573 w 10120"/>
                <a:gd name="connsiteY18" fmla="*/ 4512 h 10040"/>
                <a:gd name="connsiteX0" fmla="*/ 503 w 10050"/>
                <a:gd name="connsiteY0" fmla="*/ 4512 h 9833"/>
                <a:gd name="connsiteX1" fmla="*/ 259 w 10050"/>
                <a:gd name="connsiteY1" fmla="*/ 5934 h 9833"/>
                <a:gd name="connsiteX2" fmla="*/ 41 w 10050"/>
                <a:gd name="connsiteY2" fmla="*/ 7730 h 9833"/>
                <a:gd name="connsiteX3" fmla="*/ 1135 w 10050"/>
                <a:gd name="connsiteY3" fmla="*/ 9086 h 9833"/>
                <a:gd name="connsiteX4" fmla="*/ 5750 w 10050"/>
                <a:gd name="connsiteY4" fmla="*/ 9770 h 9833"/>
                <a:gd name="connsiteX5" fmla="*/ 9093 w 10050"/>
                <a:gd name="connsiteY5" fmla="*/ 7514 h 9833"/>
                <a:gd name="connsiteX6" fmla="*/ 10039 w 10050"/>
                <a:gd name="connsiteY6" fmla="*/ 5258 h 9833"/>
                <a:gd name="connsiteX7" fmla="*/ 9566 w 10050"/>
                <a:gd name="connsiteY7" fmla="*/ 3002 h 9833"/>
                <a:gd name="connsiteX8" fmla="*/ 8609 w 10050"/>
                <a:gd name="connsiteY8" fmla="*/ 747 h 9833"/>
                <a:gd name="connsiteX9" fmla="*/ 7663 w 10050"/>
                <a:gd name="connsiteY9" fmla="*/ 0 h 9833"/>
                <a:gd name="connsiteX10" fmla="*/ 7179 w 10050"/>
                <a:gd name="connsiteY10" fmla="*/ 747 h 9833"/>
                <a:gd name="connsiteX11" fmla="*/ 6232 w 10050"/>
                <a:gd name="connsiteY11" fmla="*/ 2256 h 9833"/>
                <a:gd name="connsiteX12" fmla="*/ 4803 w 10050"/>
                <a:gd name="connsiteY12" fmla="*/ 2256 h 9833"/>
                <a:gd name="connsiteX13" fmla="*/ 4319 w 10050"/>
                <a:gd name="connsiteY13" fmla="*/ 3002 h 9833"/>
                <a:gd name="connsiteX14" fmla="*/ 3655 w 10050"/>
                <a:gd name="connsiteY14" fmla="*/ 2910 h 9833"/>
                <a:gd name="connsiteX15" fmla="*/ 2391 w 10050"/>
                <a:gd name="connsiteY15" fmla="*/ 788 h 9833"/>
                <a:gd name="connsiteX16" fmla="*/ 1698 w 10050"/>
                <a:gd name="connsiteY16" fmla="*/ 859 h 9833"/>
                <a:gd name="connsiteX17" fmla="*/ 1047 w 10050"/>
                <a:gd name="connsiteY17" fmla="*/ 2837 h 9833"/>
                <a:gd name="connsiteX18" fmla="*/ 503 w 10050"/>
                <a:gd name="connsiteY18" fmla="*/ 4512 h 9833"/>
                <a:gd name="connsiteX0" fmla="*/ 500 w 10000"/>
                <a:gd name="connsiteY0" fmla="*/ 4589 h 9253"/>
                <a:gd name="connsiteX1" fmla="*/ 258 w 10000"/>
                <a:gd name="connsiteY1" fmla="*/ 6035 h 9253"/>
                <a:gd name="connsiteX2" fmla="*/ 41 w 10000"/>
                <a:gd name="connsiteY2" fmla="*/ 7861 h 9253"/>
                <a:gd name="connsiteX3" fmla="*/ 1129 w 10000"/>
                <a:gd name="connsiteY3" fmla="*/ 9240 h 9253"/>
                <a:gd name="connsiteX4" fmla="*/ 4945 w 10000"/>
                <a:gd name="connsiteY4" fmla="*/ 7010 h 9253"/>
                <a:gd name="connsiteX5" fmla="*/ 9048 w 10000"/>
                <a:gd name="connsiteY5" fmla="*/ 7642 h 9253"/>
                <a:gd name="connsiteX6" fmla="*/ 9989 w 10000"/>
                <a:gd name="connsiteY6" fmla="*/ 5347 h 9253"/>
                <a:gd name="connsiteX7" fmla="*/ 9518 w 10000"/>
                <a:gd name="connsiteY7" fmla="*/ 3053 h 9253"/>
                <a:gd name="connsiteX8" fmla="*/ 8566 w 10000"/>
                <a:gd name="connsiteY8" fmla="*/ 760 h 9253"/>
                <a:gd name="connsiteX9" fmla="*/ 7625 w 10000"/>
                <a:gd name="connsiteY9" fmla="*/ 0 h 9253"/>
                <a:gd name="connsiteX10" fmla="*/ 7143 w 10000"/>
                <a:gd name="connsiteY10" fmla="*/ 760 h 9253"/>
                <a:gd name="connsiteX11" fmla="*/ 6201 w 10000"/>
                <a:gd name="connsiteY11" fmla="*/ 2294 h 9253"/>
                <a:gd name="connsiteX12" fmla="*/ 4779 w 10000"/>
                <a:gd name="connsiteY12" fmla="*/ 2294 h 9253"/>
                <a:gd name="connsiteX13" fmla="*/ 4298 w 10000"/>
                <a:gd name="connsiteY13" fmla="*/ 3053 h 9253"/>
                <a:gd name="connsiteX14" fmla="*/ 3637 w 10000"/>
                <a:gd name="connsiteY14" fmla="*/ 2959 h 9253"/>
                <a:gd name="connsiteX15" fmla="*/ 2379 w 10000"/>
                <a:gd name="connsiteY15" fmla="*/ 801 h 9253"/>
                <a:gd name="connsiteX16" fmla="*/ 1690 w 10000"/>
                <a:gd name="connsiteY16" fmla="*/ 874 h 9253"/>
                <a:gd name="connsiteX17" fmla="*/ 1042 w 10000"/>
                <a:gd name="connsiteY17" fmla="*/ 2885 h 9253"/>
                <a:gd name="connsiteX18" fmla="*/ 500 w 10000"/>
                <a:gd name="connsiteY18" fmla="*/ 4589 h 9253"/>
                <a:gd name="connsiteX0" fmla="*/ 500 w 10068"/>
                <a:gd name="connsiteY0" fmla="*/ 4959 h 10000"/>
                <a:gd name="connsiteX1" fmla="*/ 258 w 10068"/>
                <a:gd name="connsiteY1" fmla="*/ 6522 h 10000"/>
                <a:gd name="connsiteX2" fmla="*/ 41 w 10068"/>
                <a:gd name="connsiteY2" fmla="*/ 8496 h 10000"/>
                <a:gd name="connsiteX3" fmla="*/ 1129 w 10068"/>
                <a:gd name="connsiteY3" fmla="*/ 9986 h 10000"/>
                <a:gd name="connsiteX4" fmla="*/ 4945 w 10068"/>
                <a:gd name="connsiteY4" fmla="*/ 7576 h 10000"/>
                <a:gd name="connsiteX5" fmla="*/ 7874 w 10068"/>
                <a:gd name="connsiteY5" fmla="*/ 6052 h 10000"/>
                <a:gd name="connsiteX6" fmla="*/ 9989 w 10068"/>
                <a:gd name="connsiteY6" fmla="*/ 5779 h 10000"/>
                <a:gd name="connsiteX7" fmla="*/ 9518 w 10068"/>
                <a:gd name="connsiteY7" fmla="*/ 3299 h 10000"/>
                <a:gd name="connsiteX8" fmla="*/ 8566 w 10068"/>
                <a:gd name="connsiteY8" fmla="*/ 821 h 10000"/>
                <a:gd name="connsiteX9" fmla="*/ 7625 w 10068"/>
                <a:gd name="connsiteY9" fmla="*/ 0 h 10000"/>
                <a:gd name="connsiteX10" fmla="*/ 7143 w 10068"/>
                <a:gd name="connsiteY10" fmla="*/ 821 h 10000"/>
                <a:gd name="connsiteX11" fmla="*/ 6201 w 10068"/>
                <a:gd name="connsiteY11" fmla="*/ 2479 h 10000"/>
                <a:gd name="connsiteX12" fmla="*/ 4779 w 10068"/>
                <a:gd name="connsiteY12" fmla="*/ 2479 h 10000"/>
                <a:gd name="connsiteX13" fmla="*/ 4298 w 10068"/>
                <a:gd name="connsiteY13" fmla="*/ 3299 h 10000"/>
                <a:gd name="connsiteX14" fmla="*/ 3637 w 10068"/>
                <a:gd name="connsiteY14" fmla="*/ 3198 h 10000"/>
                <a:gd name="connsiteX15" fmla="*/ 2379 w 10068"/>
                <a:gd name="connsiteY15" fmla="*/ 866 h 10000"/>
                <a:gd name="connsiteX16" fmla="*/ 1690 w 10068"/>
                <a:gd name="connsiteY16" fmla="*/ 945 h 10000"/>
                <a:gd name="connsiteX17" fmla="*/ 1042 w 10068"/>
                <a:gd name="connsiteY17" fmla="*/ 3118 h 10000"/>
                <a:gd name="connsiteX18" fmla="*/ 500 w 10068"/>
                <a:gd name="connsiteY18" fmla="*/ 4959 h 10000"/>
                <a:gd name="connsiteX0" fmla="*/ 500 w 9518"/>
                <a:gd name="connsiteY0" fmla="*/ 4959 h 10000"/>
                <a:gd name="connsiteX1" fmla="*/ 258 w 9518"/>
                <a:gd name="connsiteY1" fmla="*/ 6522 h 10000"/>
                <a:gd name="connsiteX2" fmla="*/ 41 w 9518"/>
                <a:gd name="connsiteY2" fmla="*/ 8496 h 10000"/>
                <a:gd name="connsiteX3" fmla="*/ 1129 w 9518"/>
                <a:gd name="connsiteY3" fmla="*/ 9986 h 10000"/>
                <a:gd name="connsiteX4" fmla="*/ 4945 w 9518"/>
                <a:gd name="connsiteY4" fmla="*/ 7576 h 10000"/>
                <a:gd name="connsiteX5" fmla="*/ 7874 w 9518"/>
                <a:gd name="connsiteY5" fmla="*/ 6052 h 10000"/>
                <a:gd name="connsiteX6" fmla="*/ 8526 w 9518"/>
                <a:gd name="connsiteY6" fmla="*/ 4661 h 10000"/>
                <a:gd name="connsiteX7" fmla="*/ 9518 w 9518"/>
                <a:gd name="connsiteY7" fmla="*/ 3299 h 10000"/>
                <a:gd name="connsiteX8" fmla="*/ 8566 w 9518"/>
                <a:gd name="connsiteY8" fmla="*/ 821 h 10000"/>
                <a:gd name="connsiteX9" fmla="*/ 7625 w 9518"/>
                <a:gd name="connsiteY9" fmla="*/ 0 h 10000"/>
                <a:gd name="connsiteX10" fmla="*/ 7143 w 9518"/>
                <a:gd name="connsiteY10" fmla="*/ 821 h 10000"/>
                <a:gd name="connsiteX11" fmla="*/ 6201 w 9518"/>
                <a:gd name="connsiteY11" fmla="*/ 2479 h 10000"/>
                <a:gd name="connsiteX12" fmla="*/ 4779 w 9518"/>
                <a:gd name="connsiteY12" fmla="*/ 2479 h 10000"/>
                <a:gd name="connsiteX13" fmla="*/ 4298 w 9518"/>
                <a:gd name="connsiteY13" fmla="*/ 3299 h 10000"/>
                <a:gd name="connsiteX14" fmla="*/ 3637 w 9518"/>
                <a:gd name="connsiteY14" fmla="*/ 3198 h 10000"/>
                <a:gd name="connsiteX15" fmla="*/ 2379 w 9518"/>
                <a:gd name="connsiteY15" fmla="*/ 866 h 10000"/>
                <a:gd name="connsiteX16" fmla="*/ 1690 w 9518"/>
                <a:gd name="connsiteY16" fmla="*/ 945 h 10000"/>
                <a:gd name="connsiteX17" fmla="*/ 1042 w 9518"/>
                <a:gd name="connsiteY17" fmla="*/ 3118 h 10000"/>
                <a:gd name="connsiteX18" fmla="*/ 500 w 9518"/>
                <a:gd name="connsiteY18" fmla="*/ 4959 h 10000"/>
                <a:gd name="connsiteX0" fmla="*/ 525 w 9044"/>
                <a:gd name="connsiteY0" fmla="*/ 4959 h 10000"/>
                <a:gd name="connsiteX1" fmla="*/ 271 w 9044"/>
                <a:gd name="connsiteY1" fmla="*/ 6522 h 10000"/>
                <a:gd name="connsiteX2" fmla="*/ 43 w 9044"/>
                <a:gd name="connsiteY2" fmla="*/ 8496 h 10000"/>
                <a:gd name="connsiteX3" fmla="*/ 1186 w 9044"/>
                <a:gd name="connsiteY3" fmla="*/ 9986 h 10000"/>
                <a:gd name="connsiteX4" fmla="*/ 5195 w 9044"/>
                <a:gd name="connsiteY4" fmla="*/ 7576 h 10000"/>
                <a:gd name="connsiteX5" fmla="*/ 8273 w 9044"/>
                <a:gd name="connsiteY5" fmla="*/ 6052 h 10000"/>
                <a:gd name="connsiteX6" fmla="*/ 8958 w 9044"/>
                <a:gd name="connsiteY6" fmla="*/ 4661 h 10000"/>
                <a:gd name="connsiteX7" fmla="*/ 8883 w 9044"/>
                <a:gd name="connsiteY7" fmla="*/ 2945 h 10000"/>
                <a:gd name="connsiteX8" fmla="*/ 9000 w 9044"/>
                <a:gd name="connsiteY8" fmla="*/ 821 h 10000"/>
                <a:gd name="connsiteX9" fmla="*/ 8011 w 9044"/>
                <a:gd name="connsiteY9" fmla="*/ 0 h 10000"/>
                <a:gd name="connsiteX10" fmla="*/ 7505 w 9044"/>
                <a:gd name="connsiteY10" fmla="*/ 821 h 10000"/>
                <a:gd name="connsiteX11" fmla="*/ 6515 w 9044"/>
                <a:gd name="connsiteY11" fmla="*/ 2479 h 10000"/>
                <a:gd name="connsiteX12" fmla="*/ 5021 w 9044"/>
                <a:gd name="connsiteY12" fmla="*/ 2479 h 10000"/>
                <a:gd name="connsiteX13" fmla="*/ 4516 w 9044"/>
                <a:gd name="connsiteY13" fmla="*/ 3299 h 10000"/>
                <a:gd name="connsiteX14" fmla="*/ 3821 w 9044"/>
                <a:gd name="connsiteY14" fmla="*/ 3198 h 10000"/>
                <a:gd name="connsiteX15" fmla="*/ 2499 w 9044"/>
                <a:gd name="connsiteY15" fmla="*/ 866 h 10000"/>
                <a:gd name="connsiteX16" fmla="*/ 1776 w 9044"/>
                <a:gd name="connsiteY16" fmla="*/ 945 h 10000"/>
                <a:gd name="connsiteX17" fmla="*/ 1095 w 9044"/>
                <a:gd name="connsiteY17" fmla="*/ 3118 h 10000"/>
                <a:gd name="connsiteX18" fmla="*/ 525 w 9044"/>
                <a:gd name="connsiteY18" fmla="*/ 4959 h 10000"/>
                <a:gd name="connsiteX0" fmla="*/ 580 w 10049"/>
                <a:gd name="connsiteY0" fmla="*/ 7667 h 12708"/>
                <a:gd name="connsiteX1" fmla="*/ 300 w 10049"/>
                <a:gd name="connsiteY1" fmla="*/ 9230 h 12708"/>
                <a:gd name="connsiteX2" fmla="*/ 48 w 10049"/>
                <a:gd name="connsiteY2" fmla="*/ 11204 h 12708"/>
                <a:gd name="connsiteX3" fmla="*/ 1311 w 10049"/>
                <a:gd name="connsiteY3" fmla="*/ 12694 h 12708"/>
                <a:gd name="connsiteX4" fmla="*/ 5744 w 10049"/>
                <a:gd name="connsiteY4" fmla="*/ 10284 h 12708"/>
                <a:gd name="connsiteX5" fmla="*/ 9148 w 10049"/>
                <a:gd name="connsiteY5" fmla="*/ 8760 h 12708"/>
                <a:gd name="connsiteX6" fmla="*/ 9905 w 10049"/>
                <a:gd name="connsiteY6" fmla="*/ 7369 h 12708"/>
                <a:gd name="connsiteX7" fmla="*/ 9822 w 10049"/>
                <a:gd name="connsiteY7" fmla="*/ 5653 h 12708"/>
                <a:gd name="connsiteX8" fmla="*/ 9951 w 10049"/>
                <a:gd name="connsiteY8" fmla="*/ 3529 h 12708"/>
                <a:gd name="connsiteX9" fmla="*/ 8154 w 10049"/>
                <a:gd name="connsiteY9" fmla="*/ 0 h 12708"/>
                <a:gd name="connsiteX10" fmla="*/ 8298 w 10049"/>
                <a:gd name="connsiteY10" fmla="*/ 3529 h 12708"/>
                <a:gd name="connsiteX11" fmla="*/ 7204 w 10049"/>
                <a:gd name="connsiteY11" fmla="*/ 5187 h 12708"/>
                <a:gd name="connsiteX12" fmla="*/ 5552 w 10049"/>
                <a:gd name="connsiteY12" fmla="*/ 5187 h 12708"/>
                <a:gd name="connsiteX13" fmla="*/ 4993 w 10049"/>
                <a:gd name="connsiteY13" fmla="*/ 6007 h 12708"/>
                <a:gd name="connsiteX14" fmla="*/ 4225 w 10049"/>
                <a:gd name="connsiteY14" fmla="*/ 5906 h 12708"/>
                <a:gd name="connsiteX15" fmla="*/ 2763 w 10049"/>
                <a:gd name="connsiteY15" fmla="*/ 3574 h 12708"/>
                <a:gd name="connsiteX16" fmla="*/ 1964 w 10049"/>
                <a:gd name="connsiteY16" fmla="*/ 3653 h 12708"/>
                <a:gd name="connsiteX17" fmla="*/ 1211 w 10049"/>
                <a:gd name="connsiteY17" fmla="*/ 5826 h 12708"/>
                <a:gd name="connsiteX18" fmla="*/ 580 w 10049"/>
                <a:gd name="connsiteY18" fmla="*/ 7667 h 12708"/>
                <a:gd name="connsiteX0" fmla="*/ 580 w 9945"/>
                <a:gd name="connsiteY0" fmla="*/ 8151 h 13192"/>
                <a:gd name="connsiteX1" fmla="*/ 300 w 9945"/>
                <a:gd name="connsiteY1" fmla="*/ 9714 h 13192"/>
                <a:gd name="connsiteX2" fmla="*/ 48 w 9945"/>
                <a:gd name="connsiteY2" fmla="*/ 11688 h 13192"/>
                <a:gd name="connsiteX3" fmla="*/ 1311 w 9945"/>
                <a:gd name="connsiteY3" fmla="*/ 13178 h 13192"/>
                <a:gd name="connsiteX4" fmla="*/ 5744 w 9945"/>
                <a:gd name="connsiteY4" fmla="*/ 10768 h 13192"/>
                <a:gd name="connsiteX5" fmla="*/ 9148 w 9945"/>
                <a:gd name="connsiteY5" fmla="*/ 9244 h 13192"/>
                <a:gd name="connsiteX6" fmla="*/ 9905 w 9945"/>
                <a:gd name="connsiteY6" fmla="*/ 7853 h 13192"/>
                <a:gd name="connsiteX7" fmla="*/ 9822 w 9945"/>
                <a:gd name="connsiteY7" fmla="*/ 6137 h 13192"/>
                <a:gd name="connsiteX8" fmla="*/ 9653 w 9945"/>
                <a:gd name="connsiteY8" fmla="*/ 644 h 13192"/>
                <a:gd name="connsiteX9" fmla="*/ 8154 w 9945"/>
                <a:gd name="connsiteY9" fmla="*/ 484 h 13192"/>
                <a:gd name="connsiteX10" fmla="*/ 8298 w 9945"/>
                <a:gd name="connsiteY10" fmla="*/ 4013 h 13192"/>
                <a:gd name="connsiteX11" fmla="*/ 7204 w 9945"/>
                <a:gd name="connsiteY11" fmla="*/ 5671 h 13192"/>
                <a:gd name="connsiteX12" fmla="*/ 5552 w 9945"/>
                <a:gd name="connsiteY12" fmla="*/ 5671 h 13192"/>
                <a:gd name="connsiteX13" fmla="*/ 4993 w 9945"/>
                <a:gd name="connsiteY13" fmla="*/ 6491 h 13192"/>
                <a:gd name="connsiteX14" fmla="*/ 4225 w 9945"/>
                <a:gd name="connsiteY14" fmla="*/ 6390 h 13192"/>
                <a:gd name="connsiteX15" fmla="*/ 2763 w 9945"/>
                <a:gd name="connsiteY15" fmla="*/ 4058 h 13192"/>
                <a:gd name="connsiteX16" fmla="*/ 1964 w 9945"/>
                <a:gd name="connsiteY16" fmla="*/ 4137 h 13192"/>
                <a:gd name="connsiteX17" fmla="*/ 1211 w 9945"/>
                <a:gd name="connsiteY17" fmla="*/ 6310 h 13192"/>
                <a:gd name="connsiteX18" fmla="*/ 580 w 9945"/>
                <a:gd name="connsiteY18" fmla="*/ 8151 h 13192"/>
                <a:gd name="connsiteX0" fmla="*/ 583 w 10000"/>
                <a:gd name="connsiteY0" fmla="*/ 7045 h 10866"/>
                <a:gd name="connsiteX1" fmla="*/ 302 w 10000"/>
                <a:gd name="connsiteY1" fmla="*/ 8230 h 10866"/>
                <a:gd name="connsiteX2" fmla="*/ 48 w 10000"/>
                <a:gd name="connsiteY2" fmla="*/ 9726 h 10866"/>
                <a:gd name="connsiteX3" fmla="*/ 1318 w 10000"/>
                <a:gd name="connsiteY3" fmla="*/ 10855 h 10866"/>
                <a:gd name="connsiteX4" fmla="*/ 5776 w 10000"/>
                <a:gd name="connsiteY4" fmla="*/ 9029 h 10866"/>
                <a:gd name="connsiteX5" fmla="*/ 9199 w 10000"/>
                <a:gd name="connsiteY5" fmla="*/ 7873 h 10866"/>
                <a:gd name="connsiteX6" fmla="*/ 9960 w 10000"/>
                <a:gd name="connsiteY6" fmla="*/ 6819 h 10866"/>
                <a:gd name="connsiteX7" fmla="*/ 9876 w 10000"/>
                <a:gd name="connsiteY7" fmla="*/ 5518 h 10866"/>
                <a:gd name="connsiteX8" fmla="*/ 9706 w 10000"/>
                <a:gd name="connsiteY8" fmla="*/ 1354 h 10866"/>
                <a:gd name="connsiteX9" fmla="*/ 7686 w 10000"/>
                <a:gd name="connsiteY9" fmla="*/ 121 h 10866"/>
                <a:gd name="connsiteX10" fmla="*/ 8344 w 10000"/>
                <a:gd name="connsiteY10" fmla="*/ 3908 h 10866"/>
                <a:gd name="connsiteX11" fmla="*/ 7244 w 10000"/>
                <a:gd name="connsiteY11" fmla="*/ 5165 h 10866"/>
                <a:gd name="connsiteX12" fmla="*/ 5583 w 10000"/>
                <a:gd name="connsiteY12" fmla="*/ 5165 h 10866"/>
                <a:gd name="connsiteX13" fmla="*/ 5021 w 10000"/>
                <a:gd name="connsiteY13" fmla="*/ 5786 h 10866"/>
                <a:gd name="connsiteX14" fmla="*/ 4248 w 10000"/>
                <a:gd name="connsiteY14" fmla="*/ 5710 h 10866"/>
                <a:gd name="connsiteX15" fmla="*/ 2778 w 10000"/>
                <a:gd name="connsiteY15" fmla="*/ 3942 h 10866"/>
                <a:gd name="connsiteX16" fmla="*/ 1975 w 10000"/>
                <a:gd name="connsiteY16" fmla="*/ 4002 h 10866"/>
                <a:gd name="connsiteX17" fmla="*/ 1218 w 10000"/>
                <a:gd name="connsiteY17" fmla="*/ 5649 h 10866"/>
                <a:gd name="connsiteX18" fmla="*/ 583 w 10000"/>
                <a:gd name="connsiteY18" fmla="*/ 7045 h 10866"/>
                <a:gd name="connsiteX0" fmla="*/ 583 w 10000"/>
                <a:gd name="connsiteY0" fmla="*/ 7045 h 10866"/>
                <a:gd name="connsiteX1" fmla="*/ 302 w 10000"/>
                <a:gd name="connsiteY1" fmla="*/ 8230 h 10866"/>
                <a:gd name="connsiteX2" fmla="*/ 48 w 10000"/>
                <a:gd name="connsiteY2" fmla="*/ 9726 h 10866"/>
                <a:gd name="connsiteX3" fmla="*/ 1318 w 10000"/>
                <a:gd name="connsiteY3" fmla="*/ 10855 h 10866"/>
                <a:gd name="connsiteX4" fmla="*/ 5776 w 10000"/>
                <a:gd name="connsiteY4" fmla="*/ 9029 h 10866"/>
                <a:gd name="connsiteX5" fmla="*/ 9199 w 10000"/>
                <a:gd name="connsiteY5" fmla="*/ 7873 h 10866"/>
                <a:gd name="connsiteX6" fmla="*/ 9960 w 10000"/>
                <a:gd name="connsiteY6" fmla="*/ 6819 h 10866"/>
                <a:gd name="connsiteX7" fmla="*/ 9876 w 10000"/>
                <a:gd name="connsiteY7" fmla="*/ 5518 h 10866"/>
                <a:gd name="connsiteX8" fmla="*/ 9706 w 10000"/>
                <a:gd name="connsiteY8" fmla="*/ 1354 h 10866"/>
                <a:gd name="connsiteX9" fmla="*/ 7686 w 10000"/>
                <a:gd name="connsiteY9" fmla="*/ 121 h 10866"/>
                <a:gd name="connsiteX10" fmla="*/ 8263 w 10000"/>
                <a:gd name="connsiteY10" fmla="*/ 3905 h 10866"/>
                <a:gd name="connsiteX11" fmla="*/ 7244 w 10000"/>
                <a:gd name="connsiteY11" fmla="*/ 5165 h 10866"/>
                <a:gd name="connsiteX12" fmla="*/ 5583 w 10000"/>
                <a:gd name="connsiteY12" fmla="*/ 5165 h 10866"/>
                <a:gd name="connsiteX13" fmla="*/ 5021 w 10000"/>
                <a:gd name="connsiteY13" fmla="*/ 5786 h 10866"/>
                <a:gd name="connsiteX14" fmla="*/ 4248 w 10000"/>
                <a:gd name="connsiteY14" fmla="*/ 5710 h 10866"/>
                <a:gd name="connsiteX15" fmla="*/ 2778 w 10000"/>
                <a:gd name="connsiteY15" fmla="*/ 3942 h 10866"/>
                <a:gd name="connsiteX16" fmla="*/ 1975 w 10000"/>
                <a:gd name="connsiteY16" fmla="*/ 4002 h 10866"/>
                <a:gd name="connsiteX17" fmla="*/ 1218 w 10000"/>
                <a:gd name="connsiteY17" fmla="*/ 5649 h 10866"/>
                <a:gd name="connsiteX18" fmla="*/ 583 w 10000"/>
                <a:gd name="connsiteY18" fmla="*/ 7045 h 10866"/>
                <a:gd name="connsiteX0" fmla="*/ 583 w 10000"/>
                <a:gd name="connsiteY0" fmla="*/ 6931 h 10752"/>
                <a:gd name="connsiteX1" fmla="*/ 302 w 10000"/>
                <a:gd name="connsiteY1" fmla="*/ 8116 h 10752"/>
                <a:gd name="connsiteX2" fmla="*/ 48 w 10000"/>
                <a:gd name="connsiteY2" fmla="*/ 9612 h 10752"/>
                <a:gd name="connsiteX3" fmla="*/ 1318 w 10000"/>
                <a:gd name="connsiteY3" fmla="*/ 10741 h 10752"/>
                <a:gd name="connsiteX4" fmla="*/ 5776 w 10000"/>
                <a:gd name="connsiteY4" fmla="*/ 8915 h 10752"/>
                <a:gd name="connsiteX5" fmla="*/ 9199 w 10000"/>
                <a:gd name="connsiteY5" fmla="*/ 7759 h 10752"/>
                <a:gd name="connsiteX6" fmla="*/ 9960 w 10000"/>
                <a:gd name="connsiteY6" fmla="*/ 6705 h 10752"/>
                <a:gd name="connsiteX7" fmla="*/ 9876 w 10000"/>
                <a:gd name="connsiteY7" fmla="*/ 5404 h 10752"/>
                <a:gd name="connsiteX8" fmla="*/ 9706 w 10000"/>
                <a:gd name="connsiteY8" fmla="*/ 1240 h 10752"/>
                <a:gd name="connsiteX9" fmla="*/ 7686 w 10000"/>
                <a:gd name="connsiteY9" fmla="*/ 7 h 10752"/>
                <a:gd name="connsiteX10" fmla="*/ 7910 w 10000"/>
                <a:gd name="connsiteY10" fmla="*/ 1618 h 10752"/>
                <a:gd name="connsiteX11" fmla="*/ 8263 w 10000"/>
                <a:gd name="connsiteY11" fmla="*/ 3791 h 10752"/>
                <a:gd name="connsiteX12" fmla="*/ 7244 w 10000"/>
                <a:gd name="connsiteY12" fmla="*/ 5051 h 10752"/>
                <a:gd name="connsiteX13" fmla="*/ 5583 w 10000"/>
                <a:gd name="connsiteY13" fmla="*/ 5051 h 10752"/>
                <a:gd name="connsiteX14" fmla="*/ 5021 w 10000"/>
                <a:gd name="connsiteY14" fmla="*/ 5672 h 10752"/>
                <a:gd name="connsiteX15" fmla="*/ 4248 w 10000"/>
                <a:gd name="connsiteY15" fmla="*/ 5596 h 10752"/>
                <a:gd name="connsiteX16" fmla="*/ 2778 w 10000"/>
                <a:gd name="connsiteY16" fmla="*/ 3828 h 10752"/>
                <a:gd name="connsiteX17" fmla="*/ 1975 w 10000"/>
                <a:gd name="connsiteY17" fmla="*/ 3888 h 10752"/>
                <a:gd name="connsiteX18" fmla="*/ 1218 w 10000"/>
                <a:gd name="connsiteY18" fmla="*/ 5535 h 10752"/>
                <a:gd name="connsiteX19" fmla="*/ 583 w 10000"/>
                <a:gd name="connsiteY19" fmla="*/ 6931 h 10752"/>
                <a:gd name="connsiteX0" fmla="*/ 583 w 10045"/>
                <a:gd name="connsiteY0" fmla="*/ 7666 h 11487"/>
                <a:gd name="connsiteX1" fmla="*/ 302 w 10045"/>
                <a:gd name="connsiteY1" fmla="*/ 8851 h 11487"/>
                <a:gd name="connsiteX2" fmla="*/ 48 w 10045"/>
                <a:gd name="connsiteY2" fmla="*/ 10347 h 11487"/>
                <a:gd name="connsiteX3" fmla="*/ 1318 w 10045"/>
                <a:gd name="connsiteY3" fmla="*/ 11476 h 11487"/>
                <a:gd name="connsiteX4" fmla="*/ 5776 w 10045"/>
                <a:gd name="connsiteY4" fmla="*/ 9650 h 11487"/>
                <a:gd name="connsiteX5" fmla="*/ 9199 w 10045"/>
                <a:gd name="connsiteY5" fmla="*/ 8494 h 11487"/>
                <a:gd name="connsiteX6" fmla="*/ 9960 w 10045"/>
                <a:gd name="connsiteY6" fmla="*/ 7440 h 11487"/>
                <a:gd name="connsiteX7" fmla="*/ 9876 w 10045"/>
                <a:gd name="connsiteY7" fmla="*/ 6139 h 11487"/>
                <a:gd name="connsiteX8" fmla="*/ 9706 w 10045"/>
                <a:gd name="connsiteY8" fmla="*/ 1975 h 11487"/>
                <a:gd name="connsiteX9" fmla="*/ 5827 w 10045"/>
                <a:gd name="connsiteY9" fmla="*/ 2 h 11487"/>
                <a:gd name="connsiteX10" fmla="*/ 7910 w 10045"/>
                <a:gd name="connsiteY10" fmla="*/ 2353 h 11487"/>
                <a:gd name="connsiteX11" fmla="*/ 8263 w 10045"/>
                <a:gd name="connsiteY11" fmla="*/ 4526 h 11487"/>
                <a:gd name="connsiteX12" fmla="*/ 7244 w 10045"/>
                <a:gd name="connsiteY12" fmla="*/ 5786 h 11487"/>
                <a:gd name="connsiteX13" fmla="*/ 5583 w 10045"/>
                <a:gd name="connsiteY13" fmla="*/ 5786 h 11487"/>
                <a:gd name="connsiteX14" fmla="*/ 5021 w 10045"/>
                <a:gd name="connsiteY14" fmla="*/ 6407 h 11487"/>
                <a:gd name="connsiteX15" fmla="*/ 4248 w 10045"/>
                <a:gd name="connsiteY15" fmla="*/ 6331 h 11487"/>
                <a:gd name="connsiteX16" fmla="*/ 2778 w 10045"/>
                <a:gd name="connsiteY16" fmla="*/ 4563 h 11487"/>
                <a:gd name="connsiteX17" fmla="*/ 1975 w 10045"/>
                <a:gd name="connsiteY17" fmla="*/ 4623 h 11487"/>
                <a:gd name="connsiteX18" fmla="*/ 1218 w 10045"/>
                <a:gd name="connsiteY18" fmla="*/ 6270 h 11487"/>
                <a:gd name="connsiteX19" fmla="*/ 583 w 10045"/>
                <a:gd name="connsiteY19" fmla="*/ 7666 h 11487"/>
                <a:gd name="connsiteX0" fmla="*/ 583 w 10045"/>
                <a:gd name="connsiteY0" fmla="*/ 7714 h 11535"/>
                <a:gd name="connsiteX1" fmla="*/ 302 w 10045"/>
                <a:gd name="connsiteY1" fmla="*/ 8899 h 11535"/>
                <a:gd name="connsiteX2" fmla="*/ 48 w 10045"/>
                <a:gd name="connsiteY2" fmla="*/ 10395 h 11535"/>
                <a:gd name="connsiteX3" fmla="*/ 1318 w 10045"/>
                <a:gd name="connsiteY3" fmla="*/ 11524 h 11535"/>
                <a:gd name="connsiteX4" fmla="*/ 5776 w 10045"/>
                <a:gd name="connsiteY4" fmla="*/ 9698 h 11535"/>
                <a:gd name="connsiteX5" fmla="*/ 9199 w 10045"/>
                <a:gd name="connsiteY5" fmla="*/ 8542 h 11535"/>
                <a:gd name="connsiteX6" fmla="*/ 9960 w 10045"/>
                <a:gd name="connsiteY6" fmla="*/ 7488 h 11535"/>
                <a:gd name="connsiteX7" fmla="*/ 9876 w 10045"/>
                <a:gd name="connsiteY7" fmla="*/ 6187 h 11535"/>
                <a:gd name="connsiteX8" fmla="*/ 9706 w 10045"/>
                <a:gd name="connsiteY8" fmla="*/ 2023 h 11535"/>
                <a:gd name="connsiteX9" fmla="*/ 8207 w 10045"/>
                <a:gd name="connsiteY9" fmla="*/ 882 h 11535"/>
                <a:gd name="connsiteX10" fmla="*/ 5827 w 10045"/>
                <a:gd name="connsiteY10" fmla="*/ 50 h 11535"/>
                <a:gd name="connsiteX11" fmla="*/ 7910 w 10045"/>
                <a:gd name="connsiteY11" fmla="*/ 2401 h 11535"/>
                <a:gd name="connsiteX12" fmla="*/ 8263 w 10045"/>
                <a:gd name="connsiteY12" fmla="*/ 4574 h 11535"/>
                <a:gd name="connsiteX13" fmla="*/ 7244 w 10045"/>
                <a:gd name="connsiteY13" fmla="*/ 5834 h 11535"/>
                <a:gd name="connsiteX14" fmla="*/ 5583 w 10045"/>
                <a:gd name="connsiteY14" fmla="*/ 5834 h 11535"/>
                <a:gd name="connsiteX15" fmla="*/ 5021 w 10045"/>
                <a:gd name="connsiteY15" fmla="*/ 6455 h 11535"/>
                <a:gd name="connsiteX16" fmla="*/ 4248 w 10045"/>
                <a:gd name="connsiteY16" fmla="*/ 6379 h 11535"/>
                <a:gd name="connsiteX17" fmla="*/ 2778 w 10045"/>
                <a:gd name="connsiteY17" fmla="*/ 4611 h 11535"/>
                <a:gd name="connsiteX18" fmla="*/ 1975 w 10045"/>
                <a:gd name="connsiteY18" fmla="*/ 4671 h 11535"/>
                <a:gd name="connsiteX19" fmla="*/ 1218 w 10045"/>
                <a:gd name="connsiteY19" fmla="*/ 6318 h 11535"/>
                <a:gd name="connsiteX20" fmla="*/ 583 w 10045"/>
                <a:gd name="connsiteY20" fmla="*/ 7714 h 11535"/>
                <a:gd name="connsiteX0" fmla="*/ 583 w 10000"/>
                <a:gd name="connsiteY0" fmla="*/ 7869 h 11690"/>
                <a:gd name="connsiteX1" fmla="*/ 302 w 10000"/>
                <a:gd name="connsiteY1" fmla="*/ 9054 h 11690"/>
                <a:gd name="connsiteX2" fmla="*/ 48 w 10000"/>
                <a:gd name="connsiteY2" fmla="*/ 10550 h 11690"/>
                <a:gd name="connsiteX3" fmla="*/ 1318 w 10000"/>
                <a:gd name="connsiteY3" fmla="*/ 11679 h 11690"/>
                <a:gd name="connsiteX4" fmla="*/ 5776 w 10000"/>
                <a:gd name="connsiteY4" fmla="*/ 9853 h 11690"/>
                <a:gd name="connsiteX5" fmla="*/ 9199 w 10000"/>
                <a:gd name="connsiteY5" fmla="*/ 8697 h 11690"/>
                <a:gd name="connsiteX6" fmla="*/ 9960 w 10000"/>
                <a:gd name="connsiteY6" fmla="*/ 7643 h 11690"/>
                <a:gd name="connsiteX7" fmla="*/ 9876 w 10000"/>
                <a:gd name="connsiteY7" fmla="*/ 6342 h 11690"/>
                <a:gd name="connsiteX8" fmla="*/ 9706 w 10000"/>
                <a:gd name="connsiteY8" fmla="*/ 2178 h 11690"/>
                <a:gd name="connsiteX9" fmla="*/ 7646 w 10000"/>
                <a:gd name="connsiteY9" fmla="*/ 342 h 11690"/>
                <a:gd name="connsiteX10" fmla="*/ 5827 w 10000"/>
                <a:gd name="connsiteY10" fmla="*/ 205 h 11690"/>
                <a:gd name="connsiteX11" fmla="*/ 7910 w 10000"/>
                <a:gd name="connsiteY11" fmla="*/ 2556 h 11690"/>
                <a:gd name="connsiteX12" fmla="*/ 8263 w 10000"/>
                <a:gd name="connsiteY12" fmla="*/ 4729 h 11690"/>
                <a:gd name="connsiteX13" fmla="*/ 7244 w 10000"/>
                <a:gd name="connsiteY13" fmla="*/ 5989 h 11690"/>
                <a:gd name="connsiteX14" fmla="*/ 5583 w 10000"/>
                <a:gd name="connsiteY14" fmla="*/ 5989 h 11690"/>
                <a:gd name="connsiteX15" fmla="*/ 5021 w 10000"/>
                <a:gd name="connsiteY15" fmla="*/ 6610 h 11690"/>
                <a:gd name="connsiteX16" fmla="*/ 4248 w 10000"/>
                <a:gd name="connsiteY16" fmla="*/ 6534 h 11690"/>
                <a:gd name="connsiteX17" fmla="*/ 2778 w 10000"/>
                <a:gd name="connsiteY17" fmla="*/ 4766 h 11690"/>
                <a:gd name="connsiteX18" fmla="*/ 1975 w 10000"/>
                <a:gd name="connsiteY18" fmla="*/ 4826 h 11690"/>
                <a:gd name="connsiteX19" fmla="*/ 1218 w 10000"/>
                <a:gd name="connsiteY19" fmla="*/ 6473 h 11690"/>
                <a:gd name="connsiteX20" fmla="*/ 583 w 10000"/>
                <a:gd name="connsiteY20" fmla="*/ 7869 h 11690"/>
                <a:gd name="connsiteX0" fmla="*/ 583 w 10000"/>
                <a:gd name="connsiteY0" fmla="*/ 7882 h 11703"/>
                <a:gd name="connsiteX1" fmla="*/ 302 w 10000"/>
                <a:gd name="connsiteY1" fmla="*/ 9067 h 11703"/>
                <a:gd name="connsiteX2" fmla="*/ 48 w 10000"/>
                <a:gd name="connsiteY2" fmla="*/ 10563 h 11703"/>
                <a:gd name="connsiteX3" fmla="*/ 1318 w 10000"/>
                <a:gd name="connsiteY3" fmla="*/ 11692 h 11703"/>
                <a:gd name="connsiteX4" fmla="*/ 5776 w 10000"/>
                <a:gd name="connsiteY4" fmla="*/ 9866 h 11703"/>
                <a:gd name="connsiteX5" fmla="*/ 9199 w 10000"/>
                <a:gd name="connsiteY5" fmla="*/ 8710 h 11703"/>
                <a:gd name="connsiteX6" fmla="*/ 9960 w 10000"/>
                <a:gd name="connsiteY6" fmla="*/ 7656 h 11703"/>
                <a:gd name="connsiteX7" fmla="*/ 9876 w 10000"/>
                <a:gd name="connsiteY7" fmla="*/ 6355 h 11703"/>
                <a:gd name="connsiteX8" fmla="*/ 9706 w 10000"/>
                <a:gd name="connsiteY8" fmla="*/ 2191 h 11703"/>
                <a:gd name="connsiteX9" fmla="*/ 7646 w 10000"/>
                <a:gd name="connsiteY9" fmla="*/ 355 h 11703"/>
                <a:gd name="connsiteX10" fmla="*/ 5827 w 10000"/>
                <a:gd name="connsiteY10" fmla="*/ 218 h 11703"/>
                <a:gd name="connsiteX11" fmla="*/ 8067 w 10000"/>
                <a:gd name="connsiteY11" fmla="*/ 2735 h 11703"/>
                <a:gd name="connsiteX12" fmla="*/ 8263 w 10000"/>
                <a:gd name="connsiteY12" fmla="*/ 4742 h 11703"/>
                <a:gd name="connsiteX13" fmla="*/ 7244 w 10000"/>
                <a:gd name="connsiteY13" fmla="*/ 6002 h 11703"/>
                <a:gd name="connsiteX14" fmla="*/ 5583 w 10000"/>
                <a:gd name="connsiteY14" fmla="*/ 6002 h 11703"/>
                <a:gd name="connsiteX15" fmla="*/ 5021 w 10000"/>
                <a:gd name="connsiteY15" fmla="*/ 6623 h 11703"/>
                <a:gd name="connsiteX16" fmla="*/ 4248 w 10000"/>
                <a:gd name="connsiteY16" fmla="*/ 6547 h 11703"/>
                <a:gd name="connsiteX17" fmla="*/ 2778 w 10000"/>
                <a:gd name="connsiteY17" fmla="*/ 4779 h 11703"/>
                <a:gd name="connsiteX18" fmla="*/ 1975 w 10000"/>
                <a:gd name="connsiteY18" fmla="*/ 4839 h 11703"/>
                <a:gd name="connsiteX19" fmla="*/ 1218 w 10000"/>
                <a:gd name="connsiteY19" fmla="*/ 6486 h 11703"/>
                <a:gd name="connsiteX20" fmla="*/ 583 w 10000"/>
                <a:gd name="connsiteY20" fmla="*/ 7882 h 11703"/>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8263 w 10000"/>
                <a:gd name="connsiteY12" fmla="*/ 4580 h 11541"/>
                <a:gd name="connsiteX13" fmla="*/ 7244 w 10000"/>
                <a:gd name="connsiteY13" fmla="*/ 5840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244 w 10000"/>
                <a:gd name="connsiteY13" fmla="*/ 5840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5021 w 10000"/>
                <a:gd name="connsiteY15" fmla="*/ 6461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4536 w 10000"/>
                <a:gd name="connsiteY15" fmla="*/ 5929 h 11541"/>
                <a:gd name="connsiteX16" fmla="*/ 4248 w 10000"/>
                <a:gd name="connsiteY16" fmla="*/ 638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 name="connsiteX0" fmla="*/ 583 w 10000"/>
                <a:gd name="connsiteY0" fmla="*/ 7720 h 11541"/>
                <a:gd name="connsiteX1" fmla="*/ 302 w 10000"/>
                <a:gd name="connsiteY1" fmla="*/ 8905 h 11541"/>
                <a:gd name="connsiteX2" fmla="*/ 48 w 10000"/>
                <a:gd name="connsiteY2" fmla="*/ 10401 h 11541"/>
                <a:gd name="connsiteX3" fmla="*/ 1318 w 10000"/>
                <a:gd name="connsiteY3" fmla="*/ 11530 h 11541"/>
                <a:gd name="connsiteX4" fmla="*/ 5776 w 10000"/>
                <a:gd name="connsiteY4" fmla="*/ 9704 h 11541"/>
                <a:gd name="connsiteX5" fmla="*/ 9199 w 10000"/>
                <a:gd name="connsiteY5" fmla="*/ 8548 h 11541"/>
                <a:gd name="connsiteX6" fmla="*/ 9960 w 10000"/>
                <a:gd name="connsiteY6" fmla="*/ 7494 h 11541"/>
                <a:gd name="connsiteX7" fmla="*/ 9876 w 10000"/>
                <a:gd name="connsiteY7" fmla="*/ 6193 h 11541"/>
                <a:gd name="connsiteX8" fmla="*/ 9706 w 10000"/>
                <a:gd name="connsiteY8" fmla="*/ 2029 h 11541"/>
                <a:gd name="connsiteX9" fmla="*/ 7646 w 10000"/>
                <a:gd name="connsiteY9" fmla="*/ 193 h 11541"/>
                <a:gd name="connsiteX10" fmla="*/ 5735 w 10000"/>
                <a:gd name="connsiteY10" fmla="*/ 375 h 11541"/>
                <a:gd name="connsiteX11" fmla="*/ 8067 w 10000"/>
                <a:gd name="connsiteY11" fmla="*/ 2573 h 11541"/>
                <a:gd name="connsiteX12" fmla="*/ 7925 w 10000"/>
                <a:gd name="connsiteY12" fmla="*/ 4021 h 11541"/>
                <a:gd name="connsiteX13" fmla="*/ 7068 w 10000"/>
                <a:gd name="connsiteY13" fmla="*/ 5287 h 11541"/>
                <a:gd name="connsiteX14" fmla="*/ 5583 w 10000"/>
                <a:gd name="connsiteY14" fmla="*/ 5840 h 11541"/>
                <a:gd name="connsiteX15" fmla="*/ 4536 w 10000"/>
                <a:gd name="connsiteY15" fmla="*/ 5929 h 11541"/>
                <a:gd name="connsiteX16" fmla="*/ 3921 w 10000"/>
                <a:gd name="connsiteY16" fmla="*/ 5505 h 11541"/>
                <a:gd name="connsiteX17" fmla="*/ 2778 w 10000"/>
                <a:gd name="connsiteY17" fmla="*/ 4617 h 11541"/>
                <a:gd name="connsiteX18" fmla="*/ 1975 w 10000"/>
                <a:gd name="connsiteY18" fmla="*/ 4677 h 11541"/>
                <a:gd name="connsiteX19" fmla="*/ 1218 w 10000"/>
                <a:gd name="connsiteY19" fmla="*/ 6324 h 11541"/>
                <a:gd name="connsiteX20" fmla="*/ 583 w 10000"/>
                <a:gd name="connsiteY20" fmla="*/ 7720 h 1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1541">
                  <a:moveTo>
                    <a:pt x="583" y="7720"/>
                  </a:moveTo>
                  <a:cubicBezTo>
                    <a:pt x="432" y="8150"/>
                    <a:pt x="390" y="8458"/>
                    <a:pt x="302" y="8905"/>
                  </a:cubicBezTo>
                  <a:cubicBezTo>
                    <a:pt x="211" y="9351"/>
                    <a:pt x="-122" y="9964"/>
                    <a:pt x="48" y="10401"/>
                  </a:cubicBezTo>
                  <a:cubicBezTo>
                    <a:pt x="217" y="10838"/>
                    <a:pt x="365" y="11646"/>
                    <a:pt x="1318" y="11530"/>
                  </a:cubicBezTo>
                  <a:cubicBezTo>
                    <a:pt x="2274" y="11414"/>
                    <a:pt x="4463" y="10201"/>
                    <a:pt x="5776" y="9704"/>
                  </a:cubicBezTo>
                  <a:cubicBezTo>
                    <a:pt x="7089" y="9206"/>
                    <a:pt x="8501" y="8917"/>
                    <a:pt x="9199" y="8548"/>
                  </a:cubicBezTo>
                  <a:cubicBezTo>
                    <a:pt x="9895" y="8180"/>
                    <a:pt x="9846" y="7887"/>
                    <a:pt x="9960" y="7494"/>
                  </a:cubicBezTo>
                  <a:cubicBezTo>
                    <a:pt x="10073" y="7101"/>
                    <a:pt x="9919" y="7103"/>
                    <a:pt x="9876" y="6193"/>
                  </a:cubicBezTo>
                  <a:cubicBezTo>
                    <a:pt x="9834" y="5283"/>
                    <a:pt x="10078" y="3029"/>
                    <a:pt x="9706" y="2029"/>
                  </a:cubicBezTo>
                  <a:cubicBezTo>
                    <a:pt x="9334" y="1029"/>
                    <a:pt x="8292" y="522"/>
                    <a:pt x="7646" y="193"/>
                  </a:cubicBezTo>
                  <a:cubicBezTo>
                    <a:pt x="7000" y="-136"/>
                    <a:pt x="5665" y="-22"/>
                    <a:pt x="5735" y="375"/>
                  </a:cubicBezTo>
                  <a:cubicBezTo>
                    <a:pt x="5805" y="772"/>
                    <a:pt x="7971" y="1942"/>
                    <a:pt x="8067" y="2573"/>
                  </a:cubicBezTo>
                  <a:cubicBezTo>
                    <a:pt x="8163" y="3204"/>
                    <a:pt x="8092" y="3569"/>
                    <a:pt x="7925" y="4021"/>
                  </a:cubicBezTo>
                  <a:cubicBezTo>
                    <a:pt x="7758" y="4473"/>
                    <a:pt x="7458" y="4984"/>
                    <a:pt x="7068" y="5287"/>
                  </a:cubicBezTo>
                  <a:cubicBezTo>
                    <a:pt x="6678" y="5590"/>
                    <a:pt x="6005" y="5733"/>
                    <a:pt x="5583" y="5840"/>
                  </a:cubicBezTo>
                  <a:cubicBezTo>
                    <a:pt x="5161" y="5947"/>
                    <a:pt x="4813" y="5985"/>
                    <a:pt x="4536" y="5929"/>
                  </a:cubicBezTo>
                  <a:cubicBezTo>
                    <a:pt x="4259" y="5873"/>
                    <a:pt x="4214" y="5724"/>
                    <a:pt x="3921" y="5505"/>
                  </a:cubicBezTo>
                  <a:cubicBezTo>
                    <a:pt x="3628" y="5286"/>
                    <a:pt x="3102" y="4755"/>
                    <a:pt x="2778" y="4617"/>
                  </a:cubicBezTo>
                  <a:cubicBezTo>
                    <a:pt x="2454" y="4479"/>
                    <a:pt x="2232" y="4391"/>
                    <a:pt x="1975" y="4677"/>
                  </a:cubicBezTo>
                  <a:cubicBezTo>
                    <a:pt x="1713" y="4960"/>
                    <a:pt x="1379" y="5920"/>
                    <a:pt x="1218" y="6324"/>
                  </a:cubicBezTo>
                  <a:cubicBezTo>
                    <a:pt x="986" y="6832"/>
                    <a:pt x="737" y="7289"/>
                    <a:pt x="583" y="7720"/>
                  </a:cubicBezTo>
                  <a:close/>
                </a:path>
              </a:pathLst>
            </a:custGeom>
            <a:solidFill>
              <a:schemeClr val="accent3">
                <a:lumMod val="40000"/>
                <a:lumOff val="60000"/>
              </a:schemeClr>
            </a:solidFill>
            <a:ln w="9525">
              <a:solidFill>
                <a:srgbClr val="92D050"/>
              </a:solidFill>
              <a:round/>
              <a:headEnd/>
              <a:tailEnd/>
            </a:ln>
          </p:spPr>
          <p:txBody>
            <a:bodyPr/>
            <a:lstStyle/>
            <a:p>
              <a:endParaRPr lang="en-GB"/>
            </a:p>
          </p:txBody>
        </p:sp>
        <p:sp>
          <p:nvSpPr>
            <p:cNvPr id="30" name="Freeform 7"/>
            <p:cNvSpPr>
              <a:spLocks noChangeAspect="1"/>
            </p:cNvSpPr>
            <p:nvPr/>
          </p:nvSpPr>
          <p:spPr bwMode="auto">
            <a:xfrm rot="17674032">
              <a:off x="6732357" y="1102836"/>
              <a:ext cx="1152819" cy="860122"/>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grpSp>
      <p:sp>
        <p:nvSpPr>
          <p:cNvPr id="5120" name="TextBox 5119"/>
          <p:cNvSpPr txBox="1"/>
          <p:nvPr/>
        </p:nvSpPr>
        <p:spPr>
          <a:xfrm>
            <a:off x="683568" y="1143506"/>
            <a:ext cx="1330814" cy="400110"/>
          </a:xfrm>
          <a:prstGeom prst="rect">
            <a:avLst/>
          </a:prstGeom>
          <a:noFill/>
        </p:spPr>
        <p:txBody>
          <a:bodyPr wrap="none" rtlCol="0">
            <a:spAutoFit/>
          </a:bodyPr>
          <a:lstStyle/>
          <a:p>
            <a:r>
              <a:rPr lang="en-GB" sz="2000" dirty="0" smtClean="0">
                <a:latin typeface="HelveticaNeueLT Pro 45 Lt" pitchFamily="34" charset="0"/>
              </a:rPr>
              <a:t>Gene level</a:t>
            </a:r>
            <a:endParaRPr lang="en-GB" sz="2000" dirty="0">
              <a:latin typeface="HelveticaNeueLT Pro 45 Lt" pitchFamily="34" charset="0"/>
            </a:endParaRPr>
          </a:p>
        </p:txBody>
      </p:sp>
      <p:sp>
        <p:nvSpPr>
          <p:cNvPr id="5121" name="TextBox 5120"/>
          <p:cNvSpPr txBox="1"/>
          <p:nvPr/>
        </p:nvSpPr>
        <p:spPr>
          <a:xfrm>
            <a:off x="539552" y="1603338"/>
            <a:ext cx="564578" cy="307777"/>
          </a:xfrm>
          <a:prstGeom prst="rect">
            <a:avLst/>
          </a:prstGeom>
          <a:noFill/>
        </p:spPr>
        <p:txBody>
          <a:bodyPr wrap="none" rtlCol="0">
            <a:spAutoFit/>
          </a:bodyPr>
          <a:lstStyle/>
          <a:p>
            <a:r>
              <a:rPr lang="en-GB" sz="1400" dirty="0" smtClean="0">
                <a:latin typeface="HelveticaNeueLT Pro 45 Lt" pitchFamily="34" charset="0"/>
              </a:rPr>
              <a:t>DNA</a:t>
            </a:r>
            <a:endParaRPr lang="en-GB" sz="1400" dirty="0">
              <a:latin typeface="HelveticaNeueLT Pro 45 Lt" pitchFamily="34" charset="0"/>
            </a:endParaRPr>
          </a:p>
        </p:txBody>
      </p:sp>
      <p:sp>
        <p:nvSpPr>
          <p:cNvPr id="35" name="TextBox 34"/>
          <p:cNvSpPr txBox="1"/>
          <p:nvPr/>
        </p:nvSpPr>
        <p:spPr>
          <a:xfrm>
            <a:off x="1757418" y="1603338"/>
            <a:ext cx="564578" cy="307777"/>
          </a:xfrm>
          <a:prstGeom prst="rect">
            <a:avLst/>
          </a:prstGeom>
          <a:noFill/>
        </p:spPr>
        <p:txBody>
          <a:bodyPr wrap="none" rtlCol="0">
            <a:spAutoFit/>
          </a:bodyPr>
          <a:lstStyle/>
          <a:p>
            <a:r>
              <a:rPr lang="en-GB" sz="1400" dirty="0">
                <a:latin typeface="HelveticaNeueLT Pro 45 Lt" pitchFamily="34" charset="0"/>
              </a:rPr>
              <a:t>R</a:t>
            </a:r>
            <a:r>
              <a:rPr lang="en-GB" sz="1400" dirty="0" smtClean="0">
                <a:latin typeface="HelveticaNeueLT Pro 45 Lt" pitchFamily="34" charset="0"/>
              </a:rPr>
              <a:t>NA</a:t>
            </a:r>
            <a:endParaRPr lang="en-GB" sz="1400" dirty="0">
              <a:latin typeface="HelveticaNeueLT Pro 45 Lt" pitchFamily="34" charset="0"/>
            </a:endParaRPr>
          </a:p>
        </p:txBody>
      </p:sp>
      <p:sp>
        <p:nvSpPr>
          <p:cNvPr id="36" name="TextBox 35"/>
          <p:cNvSpPr txBox="1"/>
          <p:nvPr/>
        </p:nvSpPr>
        <p:spPr>
          <a:xfrm>
            <a:off x="2627784" y="1148240"/>
            <a:ext cx="1510542" cy="400110"/>
          </a:xfrm>
          <a:prstGeom prst="rect">
            <a:avLst/>
          </a:prstGeom>
          <a:noFill/>
        </p:spPr>
        <p:txBody>
          <a:bodyPr wrap="none" rtlCol="0">
            <a:spAutoFit/>
          </a:bodyPr>
          <a:lstStyle/>
          <a:p>
            <a:r>
              <a:rPr lang="en-GB" sz="2000" dirty="0" smtClean="0">
                <a:latin typeface="HelveticaNeueLT Pro 45 Lt" pitchFamily="34" charset="0"/>
              </a:rPr>
              <a:t>Protein level</a:t>
            </a:r>
            <a:endParaRPr lang="en-GB" sz="2000" dirty="0">
              <a:latin typeface="HelveticaNeueLT Pro 45 Lt" pitchFamily="34" charset="0"/>
            </a:endParaRPr>
          </a:p>
        </p:txBody>
      </p:sp>
      <p:cxnSp>
        <p:nvCxnSpPr>
          <p:cNvPr id="37" name="Straight Arrow Connector 36"/>
          <p:cNvCxnSpPr/>
          <p:nvPr/>
        </p:nvCxnSpPr>
        <p:spPr>
          <a:xfrm>
            <a:off x="3923928" y="2888746"/>
            <a:ext cx="287337" cy="0"/>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sp>
        <p:nvSpPr>
          <p:cNvPr id="5123" name="Rounded Rectangle 5122"/>
          <p:cNvSpPr/>
          <p:nvPr/>
        </p:nvSpPr>
        <p:spPr>
          <a:xfrm>
            <a:off x="4573988" y="2268180"/>
            <a:ext cx="1726204" cy="1241133"/>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fontScale="92500" lnSpcReduction="10000"/>
          </a:bodyPr>
          <a:lstStyle/>
          <a:p>
            <a:pPr algn="ctr"/>
            <a:r>
              <a:rPr lang="en-GB" sz="2000" b="1" dirty="0" smtClean="0">
                <a:solidFill>
                  <a:schemeClr val="accent6">
                    <a:lumMod val="75000"/>
                  </a:schemeClr>
                </a:solidFill>
              </a:rPr>
              <a:t>1 protein </a:t>
            </a:r>
          </a:p>
          <a:p>
            <a:pPr algn="ctr"/>
            <a:r>
              <a:rPr lang="en-GB" sz="2000" b="1" dirty="0" smtClean="0">
                <a:solidFill>
                  <a:schemeClr val="accent6">
                    <a:lumMod val="75000"/>
                  </a:schemeClr>
                </a:solidFill>
              </a:rPr>
              <a:t>= </a:t>
            </a:r>
          </a:p>
          <a:p>
            <a:pPr algn="ctr"/>
            <a:r>
              <a:rPr lang="en-GB" sz="2000" b="1" dirty="0" smtClean="0">
                <a:solidFill>
                  <a:schemeClr val="accent6">
                    <a:lumMod val="75000"/>
                  </a:schemeClr>
                </a:solidFill>
              </a:rPr>
              <a:t>1 function</a:t>
            </a:r>
          </a:p>
          <a:p>
            <a:pPr algn="ctr"/>
            <a:endParaRPr lang="en-GB" sz="2000" b="1" dirty="0">
              <a:solidFill>
                <a:schemeClr val="accent6">
                  <a:lumMod val="75000"/>
                </a:schemeClr>
              </a:solidFill>
            </a:endParaRPr>
          </a:p>
        </p:txBody>
      </p:sp>
      <p:sp>
        <p:nvSpPr>
          <p:cNvPr id="40" name="Rounded Rectangle 39"/>
          <p:cNvSpPr/>
          <p:nvPr/>
        </p:nvSpPr>
        <p:spPr>
          <a:xfrm>
            <a:off x="4355976" y="1916524"/>
            <a:ext cx="1957191" cy="1963286"/>
          </a:xfrm>
          <a:prstGeom prst="roundRect">
            <a:avLst>
              <a:gd name="adj" fmla="val 41382"/>
            </a:avLst>
          </a:prstGeom>
          <a:solidFill>
            <a:schemeClr val="accent3">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fontScale="92500" lnSpcReduction="10000"/>
          </a:bodyPr>
          <a:lstStyle/>
          <a:p>
            <a:pPr algn="ctr"/>
            <a:r>
              <a:rPr lang="en-GB" sz="2000" b="1" dirty="0" smtClean="0">
                <a:solidFill>
                  <a:srgbClr val="00B050"/>
                </a:solidFill>
                <a:latin typeface="HelveticaNeueLT Pro 45 Lt" pitchFamily="34" charset="0"/>
              </a:rPr>
              <a:t>1 protein </a:t>
            </a:r>
          </a:p>
          <a:p>
            <a:pPr algn="ctr"/>
            <a:r>
              <a:rPr lang="en-GB" sz="2000" b="1" dirty="0" smtClean="0">
                <a:solidFill>
                  <a:srgbClr val="00B050"/>
                </a:solidFill>
                <a:latin typeface="HelveticaNeueLT Pro 45 Lt" pitchFamily="34" charset="0"/>
              </a:rPr>
              <a:t>= </a:t>
            </a:r>
          </a:p>
          <a:p>
            <a:pPr algn="ctr"/>
            <a:r>
              <a:rPr lang="en-GB" sz="2000" b="1" dirty="0">
                <a:solidFill>
                  <a:srgbClr val="00B050"/>
                </a:solidFill>
                <a:latin typeface="HelveticaNeueLT Pro 45 Lt" pitchFamily="34" charset="0"/>
              </a:rPr>
              <a:t>n</a:t>
            </a:r>
            <a:r>
              <a:rPr lang="en-GB" sz="2000" b="1" dirty="0" smtClean="0">
                <a:solidFill>
                  <a:srgbClr val="00B050"/>
                </a:solidFill>
                <a:latin typeface="HelveticaNeueLT Pro 45 Lt" pitchFamily="34" charset="0"/>
              </a:rPr>
              <a:t> functions</a:t>
            </a:r>
          </a:p>
          <a:p>
            <a:pPr algn="ctr"/>
            <a:r>
              <a:rPr lang="en-GB" sz="2000" b="1" dirty="0" smtClean="0">
                <a:solidFill>
                  <a:srgbClr val="00B050"/>
                </a:solidFill>
                <a:latin typeface="HelveticaNeueLT Pro 45 Lt" pitchFamily="34" charset="0"/>
              </a:rPr>
              <a:t>=</a:t>
            </a:r>
          </a:p>
          <a:p>
            <a:pPr algn="ctr"/>
            <a:r>
              <a:rPr lang="en-GB" sz="2000" b="1" dirty="0">
                <a:solidFill>
                  <a:srgbClr val="00B050"/>
                </a:solidFill>
                <a:latin typeface="HelveticaNeueLT Pro 45 Lt" pitchFamily="34" charset="0"/>
              </a:rPr>
              <a:t>n</a:t>
            </a:r>
            <a:r>
              <a:rPr lang="en-GB" sz="2000" b="1" dirty="0" smtClean="0">
                <a:solidFill>
                  <a:srgbClr val="00B050"/>
                </a:solidFill>
                <a:latin typeface="HelveticaNeueLT Pro 45 Lt" pitchFamily="34" charset="0"/>
              </a:rPr>
              <a:t> networks!</a:t>
            </a:r>
          </a:p>
          <a:p>
            <a:pPr algn="ctr"/>
            <a:endParaRPr lang="en-GB" sz="2000" b="1" dirty="0">
              <a:solidFill>
                <a:srgbClr val="00B050"/>
              </a:solidFill>
              <a:latin typeface="HelveticaNeueLT Pro 45 Lt" pitchFamily="34" charset="0"/>
            </a:endParaRPr>
          </a:p>
        </p:txBody>
      </p:sp>
      <p:cxnSp>
        <p:nvCxnSpPr>
          <p:cNvPr id="41" name="Straight Arrow Connector 40"/>
          <p:cNvCxnSpPr/>
          <p:nvPr/>
        </p:nvCxnSpPr>
        <p:spPr>
          <a:xfrm flipV="1">
            <a:off x="6326093" y="2098350"/>
            <a:ext cx="272726" cy="144016"/>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326093" y="3519770"/>
            <a:ext cx="272726" cy="144016"/>
          </a:xfrm>
          <a:prstGeom prst="straightConnector1">
            <a:avLst/>
          </a:prstGeom>
          <a:ln w="57150" cap="sq">
            <a:solidFill>
              <a:schemeClr val="tx1"/>
            </a:solidFill>
            <a:round/>
            <a:tailEnd type="triangle" w="sm" len="sm"/>
          </a:ln>
        </p:spPr>
        <p:style>
          <a:lnRef idx="1">
            <a:schemeClr val="accent1"/>
          </a:lnRef>
          <a:fillRef idx="0">
            <a:schemeClr val="accent1"/>
          </a:fillRef>
          <a:effectRef idx="0">
            <a:schemeClr val="accent1"/>
          </a:effectRef>
          <a:fontRef idx="minor">
            <a:schemeClr val="tx1"/>
          </a:fontRef>
        </p:style>
      </p:cxnSp>
      <p:sp>
        <p:nvSpPr>
          <p:cNvPr id="5126" name="TextBox 5125"/>
          <p:cNvSpPr txBox="1"/>
          <p:nvPr/>
        </p:nvSpPr>
        <p:spPr>
          <a:xfrm>
            <a:off x="6516216" y="2655674"/>
            <a:ext cx="1500732" cy="461665"/>
          </a:xfrm>
          <a:prstGeom prst="rect">
            <a:avLst/>
          </a:prstGeom>
          <a:noFill/>
        </p:spPr>
        <p:txBody>
          <a:bodyPr wrap="none" rtlCol="0">
            <a:spAutoFit/>
          </a:bodyPr>
          <a:lstStyle/>
          <a:p>
            <a:r>
              <a:rPr lang="en-GB" b="1" dirty="0" smtClean="0">
                <a:solidFill>
                  <a:srgbClr val="FF0000"/>
                </a:solidFill>
                <a:latin typeface="HelveticaNeueLT Pro 45 Lt" pitchFamily="34" charset="0"/>
              </a:rPr>
              <a:t>WRONG!</a:t>
            </a:r>
            <a:endParaRPr lang="en-GB" b="1" dirty="0">
              <a:solidFill>
                <a:srgbClr val="FF0000"/>
              </a:solidFill>
              <a:latin typeface="HelveticaNeueLT Pro 45 Lt" pitchFamily="34" charset="0"/>
            </a:endParaRPr>
          </a:p>
        </p:txBody>
      </p:sp>
      <p:sp>
        <p:nvSpPr>
          <p:cNvPr id="5129" name="Oval 5128"/>
          <p:cNvSpPr/>
          <p:nvPr/>
        </p:nvSpPr>
        <p:spPr>
          <a:xfrm>
            <a:off x="8649272" y="2132437"/>
            <a:ext cx="306280" cy="207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p:cNvSpPr/>
          <p:nvPr/>
        </p:nvSpPr>
        <p:spPr>
          <a:xfrm>
            <a:off x="7873954" y="4238844"/>
            <a:ext cx="306280" cy="2075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52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12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par>
                                <p:cTn id="20" presetID="2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129"/>
                                        </p:tgtEl>
                                        <p:attrNameLst>
                                          <p:attrName>style.visibility</p:attrName>
                                        </p:attrNameLst>
                                      </p:cBhvr>
                                      <p:to>
                                        <p:strVal val="visible"/>
                                      </p:to>
                                    </p:set>
                                    <p:animEffect transition="in" filter="wipe(left)">
                                      <p:cBhvr>
                                        <p:cTn id="25" dur="500"/>
                                        <p:tgtEl>
                                          <p:spTgt spid="5129"/>
                                        </p:tgtEl>
                                      </p:cBhvr>
                                    </p:animEffect>
                                  </p:childTnLst>
                                </p:cTn>
                              </p:par>
                              <p:par>
                                <p:cTn id="26" presetID="22" presetClass="entr" presetSubtype="8"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nodeType="withEffect">
                                  <p:stCondLst>
                                    <p:cond delay="0"/>
                                  </p:stCondLst>
                                  <p:childTnLst>
                                    <p:set>
                                      <p:cBhvr>
                                        <p:cTn id="36" dur="1" fill="hold">
                                          <p:stCondLst>
                                            <p:cond delay="0"/>
                                          </p:stCondLst>
                                        </p:cTn>
                                        <p:tgtEl>
                                          <p:spTgt spid="5127"/>
                                        </p:tgtEl>
                                        <p:attrNameLst>
                                          <p:attrName>style.visibility</p:attrName>
                                        </p:attrNameLst>
                                      </p:cBhvr>
                                      <p:to>
                                        <p:strVal val="visible"/>
                                      </p:to>
                                    </p:set>
                                    <p:animEffect transition="in" filter="wipe(left)">
                                      <p:cBhvr>
                                        <p:cTn id="37" dur="500"/>
                                        <p:tgtEl>
                                          <p:spTgt spid="5127"/>
                                        </p:tgtEl>
                                      </p:cBhvr>
                                    </p:animEffect>
                                  </p:childTnLst>
                                </p:cTn>
                              </p:par>
                              <p:par>
                                <p:cTn id="38" presetID="22" presetClass="entr" presetSubtype="8" fill="hold" nodeType="withEffect">
                                  <p:stCondLst>
                                    <p:cond delay="0"/>
                                  </p:stCondLst>
                                  <p:childTnLst>
                                    <p:set>
                                      <p:cBhvr>
                                        <p:cTn id="39" dur="1" fill="hold">
                                          <p:stCondLst>
                                            <p:cond delay="0"/>
                                          </p:stCondLst>
                                        </p:cTn>
                                        <p:tgtEl>
                                          <p:spTgt spid="5130"/>
                                        </p:tgtEl>
                                        <p:attrNameLst>
                                          <p:attrName>style.visibility</p:attrName>
                                        </p:attrNameLst>
                                      </p:cBhvr>
                                      <p:to>
                                        <p:strVal val="visible"/>
                                      </p:to>
                                    </p:set>
                                    <p:animEffect transition="in" filter="wipe(left)">
                                      <p:cBhvr>
                                        <p:cTn id="40" dur="500"/>
                                        <p:tgtEl>
                                          <p:spTgt spid="51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fade">
                                      <p:cBhvr>
                                        <p:cTn id="48" dur="500"/>
                                        <p:tgtEl>
                                          <p:spTgt spid="3">
                                            <p:txEl>
                                              <p:pRg st="1" end="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123" grpId="0" animBg="1"/>
      <p:bldP spid="40" grpId="0" animBg="1"/>
      <p:bldP spid="5126" grpId="0"/>
      <p:bldP spid="5126" grpId="1"/>
      <p:bldP spid="5129" grpId="0" animBg="1"/>
      <p:bldP spid="4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9" name="TextBox 4"/>
          <p:cNvSpPr txBox="1">
            <a:spLocks noChangeArrowheads="1"/>
          </p:cNvSpPr>
          <p:nvPr/>
        </p:nvSpPr>
        <p:spPr bwMode="auto">
          <a:xfrm>
            <a:off x="676275" y="3225800"/>
            <a:ext cx="1582738" cy="708025"/>
          </a:xfrm>
          <a:prstGeom prst="rect">
            <a:avLst/>
          </a:prstGeom>
          <a:noFill/>
          <a:ln w="9525">
            <a:noFill/>
            <a:miter lim="800000"/>
            <a:headEnd/>
            <a:tailEnd/>
          </a:ln>
        </p:spPr>
        <p:txBody>
          <a:bodyPr wrap="none">
            <a:spAutoFit/>
          </a:bodyPr>
          <a:lstStyle/>
          <a:p>
            <a:r>
              <a:rPr lang="en-US" sz="4000">
                <a:solidFill>
                  <a:schemeClr val="accent1"/>
                </a:solidFill>
              </a:rPr>
              <a:t>Query</a:t>
            </a:r>
          </a:p>
        </p:txBody>
      </p:sp>
      <p:sp>
        <p:nvSpPr>
          <p:cNvPr id="7170" name="TextBox 5"/>
          <p:cNvSpPr txBox="1">
            <a:spLocks noChangeArrowheads="1"/>
          </p:cNvSpPr>
          <p:nvPr/>
        </p:nvSpPr>
        <p:spPr bwMode="auto">
          <a:xfrm>
            <a:off x="1763713" y="3860800"/>
            <a:ext cx="5616575" cy="1016000"/>
          </a:xfrm>
          <a:prstGeom prst="rect">
            <a:avLst/>
          </a:prstGeom>
          <a:noFill/>
          <a:ln w="9525">
            <a:noFill/>
            <a:miter lim="800000"/>
            <a:headEnd/>
            <a:tailEnd/>
          </a:ln>
        </p:spPr>
        <p:txBody>
          <a:bodyPr>
            <a:spAutoFit/>
          </a:bodyPr>
          <a:lstStyle/>
          <a:p>
            <a:pPr algn="ctr"/>
            <a:r>
              <a:rPr lang="en-US" sz="6000" b="1"/>
              <a:t>P2</a:t>
            </a:r>
            <a:r>
              <a:rPr lang="en-US" sz="6000"/>
              <a:t> or </a:t>
            </a:r>
            <a:r>
              <a:rPr lang="en-US" sz="6000" b="1"/>
              <a:t>P6</a:t>
            </a:r>
          </a:p>
        </p:txBody>
      </p:sp>
      <p:sp>
        <p:nvSpPr>
          <p:cNvPr id="7171" name="TextBox 6"/>
          <p:cNvSpPr txBox="1">
            <a:spLocks noChangeArrowheads="1"/>
          </p:cNvSpPr>
          <p:nvPr/>
        </p:nvSpPr>
        <p:spPr bwMode="auto">
          <a:xfrm>
            <a:off x="3059113" y="4724400"/>
            <a:ext cx="3078162" cy="401638"/>
          </a:xfrm>
          <a:prstGeom prst="rect">
            <a:avLst/>
          </a:prstGeom>
          <a:noFill/>
          <a:ln w="9525">
            <a:noFill/>
            <a:miter lim="800000"/>
            <a:headEnd/>
            <a:tailEnd/>
          </a:ln>
        </p:spPr>
        <p:txBody>
          <a:bodyPr wrap="none">
            <a:spAutoFit/>
          </a:bodyPr>
          <a:lstStyle/>
          <a:p>
            <a:pPr algn="ctr"/>
            <a:r>
              <a:rPr lang="en-US" sz="2000">
                <a:solidFill>
                  <a:srgbClr val="CA0016"/>
                </a:solidFill>
              </a:rPr>
              <a:t>LIM15                   RAD51</a:t>
            </a:r>
          </a:p>
        </p:txBody>
      </p:sp>
      <p:sp>
        <p:nvSpPr>
          <p:cNvPr id="8" name="Smiley Face 7"/>
          <p:cNvSpPr/>
          <p:nvPr/>
        </p:nvSpPr>
        <p:spPr bwMode="auto">
          <a:xfrm>
            <a:off x="3563938" y="836613"/>
            <a:ext cx="1871662" cy="1871662"/>
          </a:xfrm>
          <a:prstGeom prst="smileyFac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7173" name="TextBox 9"/>
          <p:cNvSpPr txBox="1">
            <a:spLocks noChangeArrowheads="1"/>
          </p:cNvSpPr>
          <p:nvPr/>
        </p:nvSpPr>
        <p:spPr bwMode="auto">
          <a:xfrm>
            <a:off x="676275" y="384175"/>
            <a:ext cx="1268413" cy="708025"/>
          </a:xfrm>
          <a:prstGeom prst="rect">
            <a:avLst/>
          </a:prstGeom>
          <a:noFill/>
          <a:ln w="9525">
            <a:noFill/>
            <a:miter lim="800000"/>
            <a:headEnd/>
            <a:tailEnd/>
          </a:ln>
        </p:spPr>
        <p:txBody>
          <a:bodyPr wrap="none">
            <a:spAutoFit/>
          </a:bodyPr>
          <a:lstStyle/>
          <a:p>
            <a:r>
              <a:rPr lang="en-US" sz="4000">
                <a:solidFill>
                  <a:schemeClr val="accent1"/>
                </a:solidFill>
              </a:rPr>
              <a:t>User</a:t>
            </a:r>
          </a:p>
        </p:txBody>
      </p:sp>
    </p:spTree>
    <p:extLst>
      <p:ext uri="{BB962C8B-B14F-4D97-AF65-F5344CB8AC3E}">
        <p14:creationId xmlns:p14="http://schemas.microsoft.com/office/powerpoint/2010/main" val="1150370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9"/>
          <p:cNvSpPr txBox="1">
            <a:spLocks noChangeArrowheads="1"/>
          </p:cNvSpPr>
          <p:nvPr/>
        </p:nvSpPr>
        <p:spPr bwMode="auto">
          <a:xfrm>
            <a:off x="1867763" y="738187"/>
            <a:ext cx="5402441" cy="1015663"/>
          </a:xfrm>
          <a:prstGeom prst="rect">
            <a:avLst/>
          </a:prstGeom>
          <a:solidFill>
            <a:srgbClr val="FFC000"/>
          </a:solidFill>
          <a:ln w="9525">
            <a:noFill/>
            <a:miter lim="800000"/>
            <a:headEnd/>
            <a:tailEnd/>
          </a:ln>
        </p:spPr>
        <p:txBody>
          <a:bodyPr wrap="none">
            <a:spAutoFit/>
          </a:bodyPr>
          <a:lstStyle/>
          <a:p>
            <a:r>
              <a:rPr lang="en-US" sz="6000" dirty="0">
                <a:solidFill>
                  <a:schemeClr val="bg1"/>
                </a:solidFill>
              </a:rPr>
              <a:t>Software/Client</a:t>
            </a:r>
          </a:p>
        </p:txBody>
      </p:sp>
      <p:pic>
        <p:nvPicPr>
          <p:cNvPr id="4" name="Picture 3" descr="http://www.cytoscape.org/images/cytoscape_logo_le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204864"/>
            <a:ext cx="3168352" cy="316835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851313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11188" y="1341438"/>
          <a:ext cx="7993062" cy="4117976"/>
        </p:xfrm>
        <a:graphic>
          <a:graphicData uri="http://schemas.openxmlformats.org/drawingml/2006/table">
            <a:tbl>
              <a:tblPr/>
              <a:tblGrid>
                <a:gridCol w="3996531"/>
                <a:gridCol w="3996531"/>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0"/>
                          <a:cs typeface="ＭＳ Ｐゴシック" charset="0"/>
                        </a:rPr>
                        <a:t>Service Name</a:t>
                      </a: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ＭＳ Ｐゴシック" charset="0"/>
                          <a:cs typeface="ＭＳ Ｐゴシック" charset="0"/>
                        </a:rPr>
                        <a:t>Service location</a:t>
                      </a:r>
                      <a:endParaRPr kumimoji="0" lang="en-US" sz="1800" b="1"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237" name="TextBox 4"/>
          <p:cNvSpPr txBox="1">
            <a:spLocks noChangeArrowheads="1"/>
          </p:cNvSpPr>
          <p:nvPr/>
        </p:nvSpPr>
        <p:spPr bwMode="auto">
          <a:xfrm>
            <a:off x="3203848" y="260648"/>
            <a:ext cx="2723823" cy="923330"/>
          </a:xfrm>
          <a:prstGeom prst="rect">
            <a:avLst/>
          </a:prstGeom>
          <a:solidFill>
            <a:srgbClr val="FFFF00"/>
          </a:solidFill>
          <a:ln w="9525">
            <a:noFill/>
            <a:miter lim="800000"/>
            <a:headEnd/>
            <a:tailEnd/>
          </a:ln>
        </p:spPr>
        <p:txBody>
          <a:bodyPr wrap="none">
            <a:spAutoFit/>
          </a:bodyPr>
          <a:lstStyle/>
          <a:p>
            <a:r>
              <a:rPr lang="en-US" sz="5400" dirty="0"/>
              <a:t>Registry</a:t>
            </a:r>
          </a:p>
        </p:txBody>
      </p:sp>
    </p:spTree>
    <p:extLst>
      <p:ext uri="{BB962C8B-B14F-4D97-AF65-F5344CB8AC3E}">
        <p14:creationId xmlns:p14="http://schemas.microsoft.com/office/powerpoint/2010/main" val="1755179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267" name="TextBox 5"/>
          <p:cNvSpPr txBox="1">
            <a:spLocks noChangeArrowheads="1"/>
          </p:cNvSpPr>
          <p:nvPr/>
        </p:nvSpPr>
        <p:spPr bwMode="auto">
          <a:xfrm>
            <a:off x="3275856" y="260648"/>
            <a:ext cx="2569229" cy="769441"/>
          </a:xfrm>
          <a:prstGeom prst="rect">
            <a:avLst/>
          </a:prstGeom>
          <a:solidFill>
            <a:schemeClr val="accent1">
              <a:lumMod val="60000"/>
              <a:lumOff val="40000"/>
            </a:schemeClr>
          </a:solidFill>
          <a:ln w="9525">
            <a:noFill/>
            <a:miter lim="800000"/>
            <a:headEnd/>
            <a:tailEnd/>
          </a:ln>
        </p:spPr>
        <p:txBody>
          <a:bodyPr wrap="none">
            <a:spAutoFit/>
          </a:bodyPr>
          <a:lstStyle/>
          <a:p>
            <a:r>
              <a:rPr lang="en-US" sz="4400" dirty="0">
                <a:solidFill>
                  <a:schemeClr val="bg1"/>
                </a:solidFill>
              </a:rPr>
              <a:t>Service A</a:t>
            </a:r>
          </a:p>
        </p:txBody>
      </p:sp>
      <p:sp>
        <p:nvSpPr>
          <p:cNvPr id="10268"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1468968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P7</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P8</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P10</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291" name="TextBox 5"/>
          <p:cNvSpPr txBox="1">
            <a:spLocks noChangeArrowheads="1"/>
          </p:cNvSpPr>
          <p:nvPr/>
        </p:nvSpPr>
        <p:spPr bwMode="auto">
          <a:xfrm>
            <a:off x="3267752" y="260648"/>
            <a:ext cx="2600392"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B</a:t>
            </a:r>
          </a:p>
        </p:txBody>
      </p:sp>
      <p:sp>
        <p:nvSpPr>
          <p:cNvPr id="11292"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1485674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P11</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P9</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315" name="TextBox 5"/>
          <p:cNvSpPr txBox="1">
            <a:spLocks noChangeArrowheads="1"/>
          </p:cNvSpPr>
          <p:nvPr/>
        </p:nvSpPr>
        <p:spPr bwMode="auto">
          <a:xfrm>
            <a:off x="3247281" y="260648"/>
            <a:ext cx="2630848"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C</a:t>
            </a:r>
          </a:p>
        </p:txBody>
      </p:sp>
      <p:sp>
        <p:nvSpPr>
          <p:cNvPr id="12316"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938890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611188" y="1989138"/>
          <a:ext cx="7993063" cy="4117976"/>
        </p:xfrm>
        <a:graphic>
          <a:graphicData uri="http://schemas.openxmlformats.org/drawingml/2006/table">
            <a:tbl>
              <a:tblPr/>
              <a:tblGrid>
                <a:gridCol w="2880383"/>
                <a:gridCol w="2736364"/>
                <a:gridCol w="2376316"/>
              </a:tblGrid>
              <a:tr h="43195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A</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Molecule B</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charset="0"/>
                          <a:cs typeface="ＭＳ Ｐゴシック" charset="0"/>
                        </a:rPr>
                        <a:t>Detection method</a:t>
                      </a:r>
                      <a:endPar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42" marR="91442"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60000"/>
                        <a:lumOff val="40000"/>
                      </a:schemeClr>
                    </a:solid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Two hybrid</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P6</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P14</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P13</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215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P15</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000000"/>
                          </a:solidFill>
                          <a:effectLst/>
                          <a:latin typeface="Arial" charset="0"/>
                          <a:ea typeface="ＭＳ Ｐゴシック" charset="0"/>
                          <a:cs typeface="ＭＳ Ｐゴシック" charset="0"/>
                        </a:rPr>
                        <a:t>P2</a:t>
                      </a:r>
                      <a:endParaRPr kumimoji="0" lang="en-US" sz="36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C6C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Coip</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42" marR="91442"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339" name="TextBox 5"/>
          <p:cNvSpPr txBox="1">
            <a:spLocks noChangeArrowheads="1"/>
          </p:cNvSpPr>
          <p:nvPr/>
        </p:nvSpPr>
        <p:spPr bwMode="auto">
          <a:xfrm>
            <a:off x="3246821" y="283295"/>
            <a:ext cx="2630848" cy="769441"/>
          </a:xfrm>
          <a:prstGeom prst="rect">
            <a:avLst/>
          </a:prstGeom>
          <a:solidFill>
            <a:schemeClr val="accent1">
              <a:lumMod val="60000"/>
              <a:lumOff val="40000"/>
            </a:schemeClr>
          </a:solidFill>
          <a:ln w="9525">
            <a:noFill/>
            <a:miter lim="800000"/>
            <a:headEnd/>
            <a:tailEnd/>
          </a:ln>
        </p:spPr>
        <p:txBody>
          <a:bodyPr wrap="none">
            <a:spAutoFit/>
          </a:bodyPr>
          <a:lstStyle>
            <a:defPPr>
              <a:defRPr lang="de-DE"/>
            </a:defPPr>
            <a:lvl1pPr>
              <a:defRPr sz="4400">
                <a:solidFill>
                  <a:schemeClr val="bg1"/>
                </a:solidFill>
              </a:defRPr>
            </a:lvl1pPr>
          </a:lstStyle>
          <a:p>
            <a:r>
              <a:rPr lang="en-US" dirty="0"/>
              <a:t>Service D</a:t>
            </a:r>
          </a:p>
        </p:txBody>
      </p:sp>
      <p:sp>
        <p:nvSpPr>
          <p:cNvPr id="13340" name="TextBox 6"/>
          <p:cNvSpPr txBox="1">
            <a:spLocks noChangeArrowheads="1"/>
          </p:cNvSpPr>
          <p:nvPr/>
        </p:nvSpPr>
        <p:spPr bwMode="auto">
          <a:xfrm>
            <a:off x="539750" y="1331913"/>
            <a:ext cx="3917950" cy="584200"/>
          </a:xfrm>
          <a:prstGeom prst="rect">
            <a:avLst/>
          </a:prstGeom>
          <a:noFill/>
          <a:ln w="9525">
            <a:noFill/>
            <a:miter lim="800000"/>
            <a:headEnd/>
            <a:tailEnd/>
          </a:ln>
        </p:spPr>
        <p:txBody>
          <a:bodyPr wrap="none">
            <a:spAutoFit/>
          </a:bodyPr>
          <a:lstStyle/>
          <a:p>
            <a:r>
              <a:rPr lang="en-US" sz="3200"/>
              <a:t>Name: </a:t>
            </a:r>
            <a:r>
              <a:rPr lang="en-US"/>
              <a:t>……………..…….</a:t>
            </a:r>
          </a:p>
        </p:txBody>
      </p:sp>
    </p:spTree>
    <p:extLst>
      <p:ext uri="{BB962C8B-B14F-4D97-AF65-F5344CB8AC3E}">
        <p14:creationId xmlns:p14="http://schemas.microsoft.com/office/powerpoint/2010/main" val="224526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7"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4338"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4339"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4340"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4341"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4342"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4343"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4344" name="Straight Connector 9"/>
          <p:cNvCxnSpPr>
            <a:cxnSpLocks noChangeShapeType="1"/>
            <a:stCxn id="14337" idx="7"/>
            <a:endCxn id="14339" idx="3"/>
          </p:cNvCxnSpPr>
          <p:nvPr/>
        </p:nvCxnSpPr>
        <p:spPr bwMode="auto">
          <a:xfrm flipV="1">
            <a:off x="1863725" y="3384550"/>
            <a:ext cx="736600" cy="592138"/>
          </a:xfrm>
          <a:prstGeom prst="line">
            <a:avLst/>
          </a:prstGeom>
          <a:noFill/>
          <a:ln w="9525">
            <a:solidFill>
              <a:schemeClr val="tx1"/>
            </a:solidFill>
            <a:round/>
            <a:headEnd/>
            <a:tailEnd/>
          </a:ln>
        </p:spPr>
      </p:cxnSp>
      <p:cxnSp>
        <p:nvCxnSpPr>
          <p:cNvPr id="14345" name="Straight Connector 10"/>
          <p:cNvCxnSpPr>
            <a:cxnSpLocks noChangeShapeType="1"/>
            <a:stCxn id="14338" idx="5"/>
            <a:endCxn id="14339" idx="1"/>
          </p:cNvCxnSpPr>
          <p:nvPr/>
        </p:nvCxnSpPr>
        <p:spPr bwMode="auto">
          <a:xfrm>
            <a:off x="1792288" y="2305050"/>
            <a:ext cx="808037" cy="519113"/>
          </a:xfrm>
          <a:prstGeom prst="line">
            <a:avLst/>
          </a:prstGeom>
          <a:noFill/>
          <a:ln w="9525">
            <a:solidFill>
              <a:schemeClr val="tx1"/>
            </a:solidFill>
            <a:round/>
            <a:headEnd/>
            <a:tailEnd/>
          </a:ln>
        </p:spPr>
      </p:cxnSp>
      <p:cxnSp>
        <p:nvCxnSpPr>
          <p:cNvPr id="14346" name="Straight Connector 13"/>
          <p:cNvCxnSpPr>
            <a:cxnSpLocks noChangeShapeType="1"/>
            <a:stCxn id="14339" idx="6"/>
            <a:endCxn id="14340" idx="2"/>
          </p:cNvCxnSpPr>
          <p:nvPr/>
        </p:nvCxnSpPr>
        <p:spPr bwMode="auto">
          <a:xfrm>
            <a:off x="3276600" y="3105150"/>
            <a:ext cx="935038" cy="0"/>
          </a:xfrm>
          <a:prstGeom prst="line">
            <a:avLst/>
          </a:prstGeom>
          <a:noFill/>
          <a:ln w="9525">
            <a:solidFill>
              <a:schemeClr val="tx1"/>
            </a:solidFill>
            <a:round/>
            <a:headEnd/>
            <a:tailEnd/>
          </a:ln>
        </p:spPr>
      </p:cxnSp>
      <p:cxnSp>
        <p:nvCxnSpPr>
          <p:cNvPr id="14347" name="Straight Connector 16"/>
          <p:cNvCxnSpPr>
            <a:cxnSpLocks noChangeShapeType="1"/>
            <a:stCxn id="14340" idx="6"/>
            <a:endCxn id="14341" idx="2"/>
          </p:cNvCxnSpPr>
          <p:nvPr/>
        </p:nvCxnSpPr>
        <p:spPr bwMode="auto">
          <a:xfrm>
            <a:off x="5003800" y="3105150"/>
            <a:ext cx="1008063" cy="0"/>
          </a:xfrm>
          <a:prstGeom prst="line">
            <a:avLst/>
          </a:prstGeom>
          <a:noFill/>
          <a:ln w="9525">
            <a:solidFill>
              <a:schemeClr val="tx1"/>
            </a:solidFill>
            <a:round/>
            <a:headEnd/>
            <a:tailEnd/>
          </a:ln>
        </p:spPr>
      </p:cxnSp>
      <p:cxnSp>
        <p:nvCxnSpPr>
          <p:cNvPr id="14348" name="Straight Connector 31"/>
          <p:cNvCxnSpPr>
            <a:cxnSpLocks noChangeShapeType="1"/>
            <a:stCxn id="14341" idx="7"/>
            <a:endCxn id="14342"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4349" name="Straight Connector 34"/>
          <p:cNvCxnSpPr>
            <a:cxnSpLocks noChangeShapeType="1"/>
            <a:stCxn id="14341" idx="5"/>
            <a:endCxn id="14343" idx="1"/>
          </p:cNvCxnSpPr>
          <p:nvPr/>
        </p:nvCxnSpPr>
        <p:spPr bwMode="auto">
          <a:xfrm>
            <a:off x="6688138" y="3384550"/>
            <a:ext cx="736600" cy="665163"/>
          </a:xfrm>
          <a:prstGeom prst="line">
            <a:avLst/>
          </a:prstGeom>
          <a:noFill/>
          <a:ln w="9525">
            <a:solidFill>
              <a:schemeClr val="tx1"/>
            </a:solidFill>
            <a:round/>
            <a:headEnd/>
            <a:tailEnd/>
          </a:ln>
        </p:spPr>
      </p:cxnSp>
      <p:cxnSp>
        <p:nvCxnSpPr>
          <p:cNvPr id="14350" name="Curved Connector 58"/>
          <p:cNvCxnSpPr>
            <a:cxnSpLocks noChangeShapeType="1"/>
            <a:stCxn id="14339" idx="0"/>
            <a:endCxn id="14339"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4351" name="Curved Connector 61"/>
          <p:cNvCxnSpPr>
            <a:cxnSpLocks noChangeShapeType="1"/>
            <a:stCxn id="14341" idx="0"/>
            <a:endCxn id="14341" idx="1"/>
          </p:cNvCxnSpPr>
          <p:nvPr/>
        </p:nvCxnSpPr>
        <p:spPr bwMode="auto">
          <a:xfrm rot="-5400000" flipH="1" flipV="1">
            <a:off x="6210300" y="2625725"/>
            <a:ext cx="115888" cy="280988"/>
          </a:xfrm>
          <a:prstGeom prst="curvedConnector3">
            <a:avLst>
              <a:gd name="adj1" fmla="val -338755"/>
            </a:avLst>
          </a:prstGeom>
          <a:noFill/>
          <a:ln w="9525">
            <a:solidFill>
              <a:schemeClr val="tx1"/>
            </a:solidFill>
            <a:round/>
            <a:headEnd/>
            <a:tailEnd/>
          </a:ln>
        </p:spPr>
      </p:cxnSp>
      <p:sp>
        <p:nvSpPr>
          <p:cNvPr id="14352" name="TextBox 65"/>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Tree>
    <p:extLst>
      <p:ext uri="{BB962C8B-B14F-4D97-AF65-F5344CB8AC3E}">
        <p14:creationId xmlns:p14="http://schemas.microsoft.com/office/powerpoint/2010/main" val="487529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1"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5362"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5363"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5364"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5365"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5366"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5367"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5368" name="Straight Connector 9"/>
          <p:cNvCxnSpPr>
            <a:cxnSpLocks noChangeShapeType="1"/>
            <a:stCxn id="15361" idx="7"/>
            <a:endCxn id="15363" idx="3"/>
          </p:cNvCxnSpPr>
          <p:nvPr/>
        </p:nvCxnSpPr>
        <p:spPr bwMode="auto">
          <a:xfrm flipV="1">
            <a:off x="1863725" y="3384550"/>
            <a:ext cx="736600" cy="592138"/>
          </a:xfrm>
          <a:prstGeom prst="line">
            <a:avLst/>
          </a:prstGeom>
          <a:noFill/>
          <a:ln w="9525">
            <a:solidFill>
              <a:schemeClr val="tx1"/>
            </a:solidFill>
            <a:round/>
            <a:headEnd/>
            <a:tailEnd/>
          </a:ln>
        </p:spPr>
      </p:cxnSp>
      <p:cxnSp>
        <p:nvCxnSpPr>
          <p:cNvPr id="15369" name="Straight Connector 10"/>
          <p:cNvCxnSpPr>
            <a:cxnSpLocks noChangeShapeType="1"/>
            <a:stCxn id="15362" idx="5"/>
            <a:endCxn id="15363" idx="1"/>
          </p:cNvCxnSpPr>
          <p:nvPr/>
        </p:nvCxnSpPr>
        <p:spPr bwMode="auto">
          <a:xfrm>
            <a:off x="1792288" y="2305050"/>
            <a:ext cx="808037" cy="519113"/>
          </a:xfrm>
          <a:prstGeom prst="line">
            <a:avLst/>
          </a:prstGeom>
          <a:noFill/>
          <a:ln w="9525">
            <a:solidFill>
              <a:schemeClr val="tx1"/>
            </a:solidFill>
            <a:round/>
            <a:headEnd/>
            <a:tailEnd/>
          </a:ln>
        </p:spPr>
      </p:cxnSp>
      <p:cxnSp>
        <p:nvCxnSpPr>
          <p:cNvPr id="15370" name="Straight Connector 13"/>
          <p:cNvCxnSpPr>
            <a:cxnSpLocks noChangeShapeType="1"/>
            <a:stCxn id="15363" idx="6"/>
            <a:endCxn id="15364" idx="2"/>
          </p:cNvCxnSpPr>
          <p:nvPr/>
        </p:nvCxnSpPr>
        <p:spPr bwMode="auto">
          <a:xfrm>
            <a:off x="3276600" y="3105150"/>
            <a:ext cx="935038" cy="0"/>
          </a:xfrm>
          <a:prstGeom prst="line">
            <a:avLst/>
          </a:prstGeom>
          <a:noFill/>
          <a:ln w="9525">
            <a:solidFill>
              <a:schemeClr val="tx1"/>
            </a:solidFill>
            <a:round/>
            <a:headEnd/>
            <a:tailEnd/>
          </a:ln>
        </p:spPr>
      </p:cxnSp>
      <p:cxnSp>
        <p:nvCxnSpPr>
          <p:cNvPr id="15371" name="Straight Connector 16"/>
          <p:cNvCxnSpPr>
            <a:cxnSpLocks noChangeShapeType="1"/>
            <a:stCxn id="15364" idx="6"/>
            <a:endCxn id="15365" idx="2"/>
          </p:cNvCxnSpPr>
          <p:nvPr/>
        </p:nvCxnSpPr>
        <p:spPr bwMode="auto">
          <a:xfrm>
            <a:off x="5003800" y="3105150"/>
            <a:ext cx="1008063" cy="0"/>
          </a:xfrm>
          <a:prstGeom prst="line">
            <a:avLst/>
          </a:prstGeom>
          <a:noFill/>
          <a:ln w="9525">
            <a:solidFill>
              <a:schemeClr val="tx1"/>
            </a:solidFill>
            <a:round/>
            <a:headEnd/>
            <a:tailEnd/>
          </a:ln>
        </p:spPr>
      </p:cxnSp>
      <p:cxnSp>
        <p:nvCxnSpPr>
          <p:cNvPr id="15372" name="Straight Connector 31"/>
          <p:cNvCxnSpPr>
            <a:cxnSpLocks noChangeShapeType="1"/>
            <a:stCxn id="15365" idx="7"/>
            <a:endCxn id="15366"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5373" name="Straight Connector 34"/>
          <p:cNvCxnSpPr>
            <a:cxnSpLocks noChangeShapeType="1"/>
            <a:stCxn id="15365" idx="5"/>
            <a:endCxn id="15367" idx="1"/>
          </p:cNvCxnSpPr>
          <p:nvPr/>
        </p:nvCxnSpPr>
        <p:spPr bwMode="auto">
          <a:xfrm>
            <a:off x="6688138" y="3384550"/>
            <a:ext cx="736600" cy="665163"/>
          </a:xfrm>
          <a:prstGeom prst="line">
            <a:avLst/>
          </a:prstGeom>
          <a:noFill/>
          <a:ln w="9525">
            <a:solidFill>
              <a:schemeClr val="tx1"/>
            </a:solidFill>
            <a:round/>
            <a:headEnd/>
            <a:tailEnd/>
          </a:ln>
        </p:spPr>
      </p:cxnSp>
      <p:cxnSp>
        <p:nvCxnSpPr>
          <p:cNvPr id="15374" name="Curved Connector 58"/>
          <p:cNvCxnSpPr>
            <a:cxnSpLocks noChangeShapeType="1"/>
            <a:stCxn id="15363" idx="0"/>
            <a:endCxn id="15363"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5375" name="Curved Connector 61"/>
          <p:cNvCxnSpPr>
            <a:cxnSpLocks noChangeShapeType="1"/>
            <a:stCxn id="15365" idx="0"/>
            <a:endCxn id="15365" idx="1"/>
          </p:cNvCxnSpPr>
          <p:nvPr/>
        </p:nvCxnSpPr>
        <p:spPr bwMode="auto">
          <a:xfrm rot="-5400000" flipH="1" flipV="1">
            <a:off x="6210300" y="2625725"/>
            <a:ext cx="115888" cy="280988"/>
          </a:xfrm>
          <a:prstGeom prst="curvedConnector3">
            <a:avLst>
              <a:gd name="adj1" fmla="val -338755"/>
            </a:avLst>
          </a:prstGeom>
          <a:noFill/>
          <a:ln w="50800">
            <a:solidFill>
              <a:schemeClr val="tx1"/>
            </a:solidFill>
            <a:round/>
            <a:headEnd/>
            <a:tailEnd/>
          </a:ln>
        </p:spPr>
      </p:cxnSp>
      <p:sp>
        <p:nvSpPr>
          <p:cNvPr id="9" name="TextBox 8"/>
          <p:cNvSpPr txBox="1"/>
          <p:nvPr/>
        </p:nvSpPr>
        <p:spPr>
          <a:xfrm>
            <a:off x="6948488" y="2411413"/>
            <a:ext cx="350837"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B</a:t>
            </a:r>
          </a:p>
        </p:txBody>
      </p:sp>
      <p:sp>
        <p:nvSpPr>
          <p:cNvPr id="18" name="TextBox 17"/>
          <p:cNvSpPr txBox="1"/>
          <p:nvPr/>
        </p:nvSpPr>
        <p:spPr>
          <a:xfrm>
            <a:off x="2843213" y="1916113"/>
            <a:ext cx="352425"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A</a:t>
            </a:r>
          </a:p>
        </p:txBody>
      </p:sp>
      <p:sp>
        <p:nvSpPr>
          <p:cNvPr id="19" name="TextBox 18"/>
          <p:cNvSpPr txBox="1"/>
          <p:nvPr/>
        </p:nvSpPr>
        <p:spPr>
          <a:xfrm>
            <a:off x="6011863" y="1916113"/>
            <a:ext cx="582612" cy="369887"/>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B,D</a:t>
            </a:r>
          </a:p>
        </p:txBody>
      </p:sp>
      <p:sp>
        <p:nvSpPr>
          <p:cNvPr id="20" name="TextBox 19"/>
          <p:cNvSpPr txBox="1"/>
          <p:nvPr/>
        </p:nvSpPr>
        <p:spPr>
          <a:xfrm>
            <a:off x="1835150" y="2482850"/>
            <a:ext cx="352425"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A</a:t>
            </a:r>
          </a:p>
        </p:txBody>
      </p:sp>
      <p:sp>
        <p:nvSpPr>
          <p:cNvPr id="21" name="TextBox 20"/>
          <p:cNvSpPr txBox="1"/>
          <p:nvPr/>
        </p:nvSpPr>
        <p:spPr>
          <a:xfrm>
            <a:off x="2195513" y="3573463"/>
            <a:ext cx="350837" cy="368300"/>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D</a:t>
            </a:r>
          </a:p>
        </p:txBody>
      </p:sp>
      <p:sp>
        <p:nvSpPr>
          <p:cNvPr id="22" name="TextBox 21"/>
          <p:cNvSpPr txBox="1"/>
          <p:nvPr/>
        </p:nvSpPr>
        <p:spPr>
          <a:xfrm>
            <a:off x="3635375" y="2708275"/>
            <a:ext cx="352425"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23" name="TextBox 22"/>
          <p:cNvSpPr txBox="1"/>
          <p:nvPr/>
        </p:nvSpPr>
        <p:spPr>
          <a:xfrm>
            <a:off x="5292725" y="2708275"/>
            <a:ext cx="350838"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24" name="TextBox 23"/>
          <p:cNvSpPr txBox="1"/>
          <p:nvPr/>
        </p:nvSpPr>
        <p:spPr>
          <a:xfrm>
            <a:off x="6732588" y="3644900"/>
            <a:ext cx="350837" cy="369888"/>
          </a:xfrm>
          <a:prstGeom prst="rect">
            <a:avLst/>
          </a:prstGeom>
          <a:noFill/>
        </p:spPr>
        <p:txBody>
          <a:bodyPr wrap="none">
            <a:spAutoFit/>
          </a:bodyPr>
          <a:lstStyle/>
          <a:p>
            <a:pPr>
              <a:defRPr/>
            </a:pPr>
            <a:r>
              <a:rPr lang="en-US" sz="1800" b="1" dirty="0">
                <a:solidFill>
                  <a:schemeClr val="accent6"/>
                </a:solidFill>
                <a:latin typeface="Arial" charset="0"/>
                <a:ea typeface="ＭＳ Ｐゴシック" charset="0"/>
                <a:cs typeface="ＭＳ Ｐゴシック" charset="0"/>
              </a:rPr>
              <a:t>C</a:t>
            </a:r>
          </a:p>
        </p:txBody>
      </p:sp>
      <p:sp>
        <p:nvSpPr>
          <p:cNvPr id="15384" name="TextBox 24"/>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
        <p:nvSpPr>
          <p:cNvPr id="12" name="TextBox 11"/>
          <p:cNvSpPr txBox="1"/>
          <p:nvPr/>
        </p:nvSpPr>
        <p:spPr>
          <a:xfrm>
            <a:off x="687388" y="908050"/>
            <a:ext cx="1363662" cy="831850"/>
          </a:xfrm>
          <a:prstGeom prst="rect">
            <a:avLst/>
          </a:prstGeom>
          <a:noFill/>
        </p:spPr>
        <p:txBody>
          <a:bodyPr wrap="none">
            <a:spAutoFit/>
          </a:bodyPr>
          <a:lstStyle/>
          <a:p>
            <a:pPr>
              <a:defRPr/>
            </a:pPr>
            <a:r>
              <a:rPr lang="en-US" dirty="0">
                <a:solidFill>
                  <a:schemeClr val="accent6"/>
                </a:solidFill>
                <a:latin typeface="Arial" charset="0"/>
                <a:ea typeface="ＭＳ Ｐゴシック" charset="0"/>
                <a:cs typeface="ＭＳ Ｐゴシック" charset="0"/>
              </a:rPr>
              <a:t>Services</a:t>
            </a:r>
          </a:p>
          <a:p>
            <a:pPr>
              <a:defRPr/>
            </a:pP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257789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5" name="Oval 1"/>
          <p:cNvSpPr>
            <a:spLocks noChangeArrowheads="1"/>
          </p:cNvSpPr>
          <p:nvPr/>
        </p:nvSpPr>
        <p:spPr bwMode="auto">
          <a:xfrm>
            <a:off x="1187450" y="3860800"/>
            <a:ext cx="792163" cy="792163"/>
          </a:xfrm>
          <a:prstGeom prst="ellipse">
            <a:avLst/>
          </a:prstGeom>
          <a:solidFill>
            <a:schemeClr val="bg1"/>
          </a:solidFill>
          <a:ln w="9525">
            <a:solidFill>
              <a:schemeClr val="tx1"/>
            </a:solidFill>
            <a:round/>
            <a:headEnd/>
            <a:tailEnd/>
          </a:ln>
        </p:spPr>
        <p:txBody>
          <a:bodyPr lIns="36000" tIns="93600" rIns="0"/>
          <a:lstStyle/>
          <a:p>
            <a:pPr algn="ctr"/>
            <a:r>
              <a:rPr lang="en-US" sz="2000" b="1"/>
              <a:t>P15</a:t>
            </a:r>
          </a:p>
        </p:txBody>
      </p:sp>
      <p:sp>
        <p:nvSpPr>
          <p:cNvPr id="16386" name="Oval 2"/>
          <p:cNvSpPr>
            <a:spLocks noChangeArrowheads="1"/>
          </p:cNvSpPr>
          <p:nvPr/>
        </p:nvSpPr>
        <p:spPr bwMode="auto">
          <a:xfrm>
            <a:off x="1116013" y="16287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a:t>
            </a:r>
          </a:p>
        </p:txBody>
      </p:sp>
      <p:sp>
        <p:nvSpPr>
          <p:cNvPr id="16387" name="Oval 3"/>
          <p:cNvSpPr>
            <a:spLocks noChangeArrowheads="1"/>
          </p:cNvSpPr>
          <p:nvPr/>
        </p:nvSpPr>
        <p:spPr bwMode="auto">
          <a:xfrm>
            <a:off x="24844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P2</a:t>
            </a:r>
          </a:p>
        </p:txBody>
      </p:sp>
      <p:sp>
        <p:nvSpPr>
          <p:cNvPr id="16388" name="Oval 4"/>
          <p:cNvSpPr>
            <a:spLocks noChangeArrowheads="1"/>
          </p:cNvSpPr>
          <p:nvPr/>
        </p:nvSpPr>
        <p:spPr bwMode="auto">
          <a:xfrm>
            <a:off x="4211638"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P12</a:t>
            </a:r>
          </a:p>
        </p:txBody>
      </p:sp>
      <p:sp>
        <p:nvSpPr>
          <p:cNvPr id="16389" name="Oval 5"/>
          <p:cNvSpPr>
            <a:spLocks noChangeArrowheads="1"/>
          </p:cNvSpPr>
          <p:nvPr/>
        </p:nvSpPr>
        <p:spPr bwMode="auto">
          <a:xfrm>
            <a:off x="6011863" y="2708275"/>
            <a:ext cx="792162" cy="792163"/>
          </a:xfrm>
          <a:prstGeom prst="ellipse">
            <a:avLst/>
          </a:prstGeom>
          <a:solidFill>
            <a:schemeClr val="bg1"/>
          </a:solidFill>
          <a:ln w="9525">
            <a:solidFill>
              <a:schemeClr val="tx1"/>
            </a:solidFill>
            <a:round/>
            <a:headEnd/>
            <a:tailEnd/>
          </a:ln>
        </p:spPr>
        <p:txBody>
          <a:bodyPr lIns="36000" tIns="93600" rIns="0"/>
          <a:lstStyle/>
          <a:p>
            <a:pPr algn="ctr"/>
            <a:r>
              <a:rPr lang="en-US" sz="2000" b="1"/>
              <a:t>P6</a:t>
            </a:r>
          </a:p>
        </p:txBody>
      </p:sp>
      <p:sp>
        <p:nvSpPr>
          <p:cNvPr id="16390" name="Oval 6"/>
          <p:cNvSpPr>
            <a:spLocks noChangeArrowheads="1"/>
          </p:cNvSpPr>
          <p:nvPr/>
        </p:nvSpPr>
        <p:spPr bwMode="auto">
          <a:xfrm>
            <a:off x="7235825" y="1484313"/>
            <a:ext cx="792163" cy="792162"/>
          </a:xfrm>
          <a:prstGeom prst="ellipse">
            <a:avLst/>
          </a:prstGeom>
          <a:solidFill>
            <a:schemeClr val="bg1"/>
          </a:solidFill>
          <a:ln w="9525">
            <a:solidFill>
              <a:schemeClr val="tx1"/>
            </a:solidFill>
            <a:round/>
            <a:headEnd/>
            <a:tailEnd/>
          </a:ln>
        </p:spPr>
        <p:txBody>
          <a:bodyPr lIns="36000" tIns="93600" rIns="0"/>
          <a:lstStyle/>
          <a:p>
            <a:pPr algn="ctr"/>
            <a:r>
              <a:rPr lang="en-US" sz="2000" b="1"/>
              <a:t>P8</a:t>
            </a:r>
          </a:p>
        </p:txBody>
      </p:sp>
      <p:sp>
        <p:nvSpPr>
          <p:cNvPr id="16391" name="Oval 7"/>
          <p:cNvSpPr>
            <a:spLocks noChangeArrowheads="1"/>
          </p:cNvSpPr>
          <p:nvPr/>
        </p:nvSpPr>
        <p:spPr bwMode="auto">
          <a:xfrm>
            <a:off x="7308850" y="3933825"/>
            <a:ext cx="792163" cy="790575"/>
          </a:xfrm>
          <a:prstGeom prst="ellipse">
            <a:avLst/>
          </a:prstGeom>
          <a:solidFill>
            <a:schemeClr val="bg1"/>
          </a:solidFill>
          <a:ln w="9525">
            <a:solidFill>
              <a:schemeClr val="tx1"/>
            </a:solidFill>
            <a:round/>
            <a:headEnd/>
            <a:tailEnd/>
          </a:ln>
        </p:spPr>
        <p:txBody>
          <a:bodyPr lIns="36000" tIns="93600" rIns="0"/>
          <a:lstStyle/>
          <a:p>
            <a:pPr algn="ctr"/>
            <a:r>
              <a:rPr lang="en-US" sz="2000" b="1"/>
              <a:t>P4</a:t>
            </a:r>
          </a:p>
        </p:txBody>
      </p:sp>
      <p:cxnSp>
        <p:nvCxnSpPr>
          <p:cNvPr id="16392" name="Straight Connector 9"/>
          <p:cNvCxnSpPr>
            <a:cxnSpLocks noChangeShapeType="1"/>
            <a:stCxn id="16385" idx="7"/>
            <a:endCxn id="16387" idx="3"/>
          </p:cNvCxnSpPr>
          <p:nvPr/>
        </p:nvCxnSpPr>
        <p:spPr bwMode="auto">
          <a:xfrm flipV="1">
            <a:off x="1863725" y="3384550"/>
            <a:ext cx="736600" cy="592138"/>
          </a:xfrm>
          <a:prstGeom prst="line">
            <a:avLst/>
          </a:prstGeom>
          <a:noFill/>
          <a:ln w="50800">
            <a:solidFill>
              <a:schemeClr val="tx1"/>
            </a:solidFill>
            <a:round/>
            <a:headEnd/>
            <a:tailEnd/>
          </a:ln>
        </p:spPr>
      </p:cxnSp>
      <p:cxnSp>
        <p:nvCxnSpPr>
          <p:cNvPr id="16393" name="Straight Connector 10"/>
          <p:cNvCxnSpPr>
            <a:cxnSpLocks noChangeShapeType="1"/>
            <a:stCxn id="16386" idx="5"/>
            <a:endCxn id="16387" idx="1"/>
          </p:cNvCxnSpPr>
          <p:nvPr/>
        </p:nvCxnSpPr>
        <p:spPr bwMode="auto">
          <a:xfrm>
            <a:off x="1792288" y="2305050"/>
            <a:ext cx="808037" cy="519113"/>
          </a:xfrm>
          <a:prstGeom prst="line">
            <a:avLst/>
          </a:prstGeom>
          <a:noFill/>
          <a:ln w="9525">
            <a:solidFill>
              <a:schemeClr val="tx1"/>
            </a:solidFill>
            <a:round/>
            <a:headEnd/>
            <a:tailEnd/>
          </a:ln>
        </p:spPr>
      </p:cxnSp>
      <p:cxnSp>
        <p:nvCxnSpPr>
          <p:cNvPr id="16394" name="Straight Connector 13"/>
          <p:cNvCxnSpPr>
            <a:cxnSpLocks noChangeShapeType="1"/>
            <a:stCxn id="16387" idx="6"/>
            <a:endCxn id="16388" idx="2"/>
          </p:cNvCxnSpPr>
          <p:nvPr/>
        </p:nvCxnSpPr>
        <p:spPr bwMode="auto">
          <a:xfrm>
            <a:off x="3276600" y="3105150"/>
            <a:ext cx="935038" cy="0"/>
          </a:xfrm>
          <a:prstGeom prst="line">
            <a:avLst/>
          </a:prstGeom>
          <a:noFill/>
          <a:ln w="9525">
            <a:solidFill>
              <a:schemeClr val="tx1"/>
            </a:solidFill>
            <a:round/>
            <a:headEnd/>
            <a:tailEnd/>
          </a:ln>
        </p:spPr>
      </p:cxnSp>
      <p:cxnSp>
        <p:nvCxnSpPr>
          <p:cNvPr id="16395" name="Straight Connector 16"/>
          <p:cNvCxnSpPr>
            <a:cxnSpLocks noChangeShapeType="1"/>
            <a:stCxn id="16388" idx="6"/>
            <a:endCxn id="16389" idx="2"/>
          </p:cNvCxnSpPr>
          <p:nvPr/>
        </p:nvCxnSpPr>
        <p:spPr bwMode="auto">
          <a:xfrm>
            <a:off x="5003800" y="3105150"/>
            <a:ext cx="1008063" cy="0"/>
          </a:xfrm>
          <a:prstGeom prst="line">
            <a:avLst/>
          </a:prstGeom>
          <a:noFill/>
          <a:ln w="9525">
            <a:solidFill>
              <a:schemeClr val="tx1"/>
            </a:solidFill>
            <a:round/>
            <a:headEnd/>
            <a:tailEnd/>
          </a:ln>
        </p:spPr>
      </p:cxnSp>
      <p:cxnSp>
        <p:nvCxnSpPr>
          <p:cNvPr id="16396" name="Straight Connector 31"/>
          <p:cNvCxnSpPr>
            <a:cxnSpLocks noChangeShapeType="1"/>
            <a:stCxn id="16389" idx="7"/>
            <a:endCxn id="16390" idx="3"/>
          </p:cNvCxnSpPr>
          <p:nvPr/>
        </p:nvCxnSpPr>
        <p:spPr bwMode="auto">
          <a:xfrm flipV="1">
            <a:off x="6688138" y="2160588"/>
            <a:ext cx="663575" cy="663575"/>
          </a:xfrm>
          <a:prstGeom prst="line">
            <a:avLst/>
          </a:prstGeom>
          <a:noFill/>
          <a:ln w="9525">
            <a:solidFill>
              <a:schemeClr val="tx1"/>
            </a:solidFill>
            <a:round/>
            <a:headEnd/>
            <a:tailEnd/>
          </a:ln>
        </p:spPr>
      </p:cxnSp>
      <p:cxnSp>
        <p:nvCxnSpPr>
          <p:cNvPr id="16397" name="Straight Connector 34"/>
          <p:cNvCxnSpPr>
            <a:cxnSpLocks noChangeShapeType="1"/>
            <a:stCxn id="16389" idx="5"/>
            <a:endCxn id="16391" idx="1"/>
          </p:cNvCxnSpPr>
          <p:nvPr/>
        </p:nvCxnSpPr>
        <p:spPr bwMode="auto">
          <a:xfrm>
            <a:off x="6688138" y="3384550"/>
            <a:ext cx="736600" cy="665163"/>
          </a:xfrm>
          <a:prstGeom prst="line">
            <a:avLst/>
          </a:prstGeom>
          <a:noFill/>
          <a:ln w="9525">
            <a:solidFill>
              <a:schemeClr val="tx1"/>
            </a:solidFill>
            <a:round/>
            <a:headEnd/>
            <a:tailEnd/>
          </a:ln>
        </p:spPr>
      </p:cxnSp>
      <p:cxnSp>
        <p:nvCxnSpPr>
          <p:cNvPr id="16398" name="Curved Connector 58"/>
          <p:cNvCxnSpPr>
            <a:cxnSpLocks noChangeShapeType="1"/>
            <a:stCxn id="16387" idx="0"/>
            <a:endCxn id="16387" idx="7"/>
          </p:cNvCxnSpPr>
          <p:nvPr/>
        </p:nvCxnSpPr>
        <p:spPr bwMode="auto">
          <a:xfrm rot="16200000" flipH="1">
            <a:off x="2961481" y="2626519"/>
            <a:ext cx="115888" cy="279400"/>
          </a:xfrm>
          <a:prstGeom prst="curvedConnector3">
            <a:avLst>
              <a:gd name="adj1" fmla="val -338755"/>
            </a:avLst>
          </a:prstGeom>
          <a:noFill/>
          <a:ln w="9525">
            <a:solidFill>
              <a:schemeClr val="tx1"/>
            </a:solidFill>
            <a:round/>
            <a:headEnd/>
            <a:tailEnd/>
          </a:ln>
        </p:spPr>
      </p:cxnSp>
      <p:cxnSp>
        <p:nvCxnSpPr>
          <p:cNvPr id="16399" name="Curved Connector 61"/>
          <p:cNvCxnSpPr>
            <a:cxnSpLocks noChangeShapeType="1"/>
            <a:stCxn id="16389" idx="0"/>
            <a:endCxn id="16389" idx="1"/>
          </p:cNvCxnSpPr>
          <p:nvPr/>
        </p:nvCxnSpPr>
        <p:spPr bwMode="auto">
          <a:xfrm rot="-5400000" flipH="1" flipV="1">
            <a:off x="6210300" y="2625725"/>
            <a:ext cx="115888" cy="280988"/>
          </a:xfrm>
          <a:prstGeom prst="curvedConnector3">
            <a:avLst>
              <a:gd name="adj1" fmla="val -338755"/>
            </a:avLst>
          </a:prstGeom>
          <a:noFill/>
          <a:ln w="50800">
            <a:solidFill>
              <a:schemeClr val="tx1"/>
            </a:solidFill>
            <a:round/>
            <a:headEnd/>
            <a:tailEnd/>
          </a:ln>
        </p:spPr>
      </p:cxnSp>
      <p:sp>
        <p:nvSpPr>
          <p:cNvPr id="9" name="TextBox 8"/>
          <p:cNvSpPr txBox="1"/>
          <p:nvPr/>
        </p:nvSpPr>
        <p:spPr>
          <a:xfrm>
            <a:off x="6948488" y="2411413"/>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8" name="TextBox 17"/>
          <p:cNvSpPr txBox="1"/>
          <p:nvPr/>
        </p:nvSpPr>
        <p:spPr>
          <a:xfrm>
            <a:off x="2843213" y="1916113"/>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9" name="TextBox 18"/>
          <p:cNvSpPr txBox="1"/>
          <p:nvPr/>
        </p:nvSpPr>
        <p:spPr>
          <a:xfrm>
            <a:off x="5364163" y="1916113"/>
            <a:ext cx="1547812"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 Two Hybrid</a:t>
            </a:r>
          </a:p>
        </p:txBody>
      </p:sp>
      <p:sp>
        <p:nvSpPr>
          <p:cNvPr id="20" name="TextBox 19"/>
          <p:cNvSpPr txBox="1"/>
          <p:nvPr/>
        </p:nvSpPr>
        <p:spPr>
          <a:xfrm>
            <a:off x="1259263" y="2514600"/>
            <a:ext cx="1080489" cy="307777"/>
          </a:xfrm>
          <a:prstGeom prst="rect">
            <a:avLst/>
          </a:prstGeom>
          <a:noFill/>
        </p:spPr>
        <p:txBody>
          <a:bodyPr wrap="none">
            <a:spAutoFit/>
          </a:bodyPr>
          <a:lstStyle/>
          <a:p>
            <a:pPr>
              <a:defRPr/>
            </a:pPr>
            <a:r>
              <a:rPr lang="en-US" sz="1400" dirty="0" smtClean="0">
                <a:solidFill>
                  <a:schemeClr val="accent6"/>
                </a:solidFill>
                <a:latin typeface="Arial" charset="0"/>
                <a:ea typeface="ＭＳ Ｐゴシック" charset="0"/>
                <a:cs typeface="ＭＳ Ｐゴシック" charset="0"/>
              </a:rPr>
              <a:t>Two Hybrid</a:t>
            </a:r>
            <a:endParaRPr lang="en-US" sz="1400" dirty="0">
              <a:solidFill>
                <a:schemeClr val="accent6"/>
              </a:solidFill>
              <a:latin typeface="Arial" charset="0"/>
              <a:ea typeface="ＭＳ Ｐゴシック" charset="0"/>
              <a:cs typeface="ＭＳ Ｐゴシック" charset="0"/>
            </a:endParaRPr>
          </a:p>
        </p:txBody>
      </p:sp>
      <p:sp>
        <p:nvSpPr>
          <p:cNvPr id="21" name="TextBox 20"/>
          <p:cNvSpPr txBox="1"/>
          <p:nvPr/>
        </p:nvSpPr>
        <p:spPr>
          <a:xfrm>
            <a:off x="2124075" y="3738563"/>
            <a:ext cx="1547813"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 Two Hybrid</a:t>
            </a:r>
          </a:p>
        </p:txBody>
      </p:sp>
      <p:sp>
        <p:nvSpPr>
          <p:cNvPr id="22" name="TextBox 21"/>
          <p:cNvSpPr txBox="1"/>
          <p:nvPr/>
        </p:nvSpPr>
        <p:spPr>
          <a:xfrm>
            <a:off x="3203575" y="2708275"/>
            <a:ext cx="1082675"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Two Hybrid</a:t>
            </a:r>
          </a:p>
        </p:txBody>
      </p:sp>
      <p:sp>
        <p:nvSpPr>
          <p:cNvPr id="23" name="TextBox 22"/>
          <p:cNvSpPr txBox="1"/>
          <p:nvPr/>
        </p:nvSpPr>
        <p:spPr>
          <a:xfrm>
            <a:off x="5292725" y="2708275"/>
            <a:ext cx="554038"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24" name="TextBox 23"/>
          <p:cNvSpPr txBox="1"/>
          <p:nvPr/>
        </p:nvSpPr>
        <p:spPr>
          <a:xfrm>
            <a:off x="6557963" y="3644900"/>
            <a:ext cx="554037" cy="307975"/>
          </a:xfrm>
          <a:prstGeom prst="rect">
            <a:avLst/>
          </a:prstGeom>
          <a:noFill/>
        </p:spPr>
        <p:txBody>
          <a:bodyPr wrap="none">
            <a:spAutoFit/>
          </a:bodyPr>
          <a:lstStyle/>
          <a:p>
            <a:pPr>
              <a:defRPr/>
            </a:pPr>
            <a:r>
              <a:rPr lang="en-US" sz="1400" dirty="0">
                <a:solidFill>
                  <a:schemeClr val="accent6"/>
                </a:solidFill>
                <a:latin typeface="Arial" charset="0"/>
                <a:ea typeface="ＭＳ Ｐゴシック" charset="0"/>
                <a:cs typeface="ＭＳ Ｐゴシック" charset="0"/>
              </a:rPr>
              <a:t>Coip</a:t>
            </a:r>
          </a:p>
        </p:txBody>
      </p:sp>
      <p:sp>
        <p:nvSpPr>
          <p:cNvPr id="16408" name="TextBox 24"/>
          <p:cNvSpPr txBox="1">
            <a:spLocks noChangeArrowheads="1"/>
          </p:cNvSpPr>
          <p:nvPr/>
        </p:nvSpPr>
        <p:spPr bwMode="auto">
          <a:xfrm>
            <a:off x="676275" y="384175"/>
            <a:ext cx="2038350" cy="708025"/>
          </a:xfrm>
          <a:prstGeom prst="rect">
            <a:avLst/>
          </a:prstGeom>
          <a:noFill/>
          <a:ln w="9525">
            <a:noFill/>
            <a:miter lim="800000"/>
            <a:headEnd/>
            <a:tailEnd/>
          </a:ln>
        </p:spPr>
        <p:txBody>
          <a:bodyPr wrap="none">
            <a:spAutoFit/>
          </a:bodyPr>
          <a:lstStyle/>
          <a:p>
            <a:r>
              <a:rPr lang="en-US" sz="4000">
                <a:solidFill>
                  <a:schemeClr val="accent1"/>
                </a:solidFill>
              </a:rPr>
              <a:t>Solution</a:t>
            </a:r>
          </a:p>
        </p:txBody>
      </p:sp>
      <p:sp>
        <p:nvSpPr>
          <p:cNvPr id="26" name="TextBox 25"/>
          <p:cNvSpPr txBox="1"/>
          <p:nvPr/>
        </p:nvSpPr>
        <p:spPr>
          <a:xfrm>
            <a:off x="687388" y="908050"/>
            <a:ext cx="2749550" cy="831850"/>
          </a:xfrm>
          <a:prstGeom prst="rect">
            <a:avLst/>
          </a:prstGeom>
          <a:noFill/>
        </p:spPr>
        <p:txBody>
          <a:bodyPr wrap="none">
            <a:spAutoFit/>
          </a:bodyPr>
          <a:lstStyle/>
          <a:p>
            <a:pPr>
              <a:defRPr/>
            </a:pPr>
            <a:r>
              <a:rPr lang="en-US" dirty="0">
                <a:solidFill>
                  <a:schemeClr val="accent6"/>
                </a:solidFill>
                <a:latin typeface="Arial" charset="0"/>
                <a:ea typeface="ＭＳ Ｐゴシック" charset="0"/>
                <a:cs typeface="ＭＳ Ｐゴシック" charset="0"/>
              </a:rPr>
              <a:t>Detection methods</a:t>
            </a:r>
          </a:p>
          <a:p>
            <a:pPr>
              <a:defRPr/>
            </a:pP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92084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6875" y="808038"/>
            <a:ext cx="4413250" cy="3090862"/>
            <a:chOff x="396875" y="808038"/>
            <a:chExt cx="4413250" cy="3090862"/>
          </a:xfrm>
        </p:grpSpPr>
        <p:sp>
          <p:nvSpPr>
            <p:cNvPr id="21" name="Rounded Rectangle 20"/>
            <p:cNvSpPr/>
            <p:nvPr/>
          </p:nvSpPr>
          <p:spPr>
            <a:xfrm>
              <a:off x="1403350" y="841375"/>
              <a:ext cx="3362325" cy="3024188"/>
            </a:xfrm>
            <a:prstGeom prst="roundRect">
              <a:avLst>
                <a:gd name="adj" fmla="val 4570"/>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6148" name="Text Box 5"/>
            <p:cNvSpPr txBox="1">
              <a:spLocks noChangeArrowheads="1"/>
            </p:cNvSpPr>
            <p:nvPr/>
          </p:nvSpPr>
          <p:spPr bwMode="auto">
            <a:xfrm>
              <a:off x="1381125" y="841375"/>
              <a:ext cx="3429000" cy="400050"/>
            </a:xfrm>
            <a:prstGeom prst="rect">
              <a:avLst/>
            </a:prstGeom>
            <a:noFill/>
            <a:ln>
              <a:noFill/>
            </a:ln>
            <a:effectLst/>
            <a:extLst>
              <a:ext uri="{909E8E84-426E-40dd-AFC4-6F175D3DCCD1}">
                <a14:hiddenFill xmlns:a14="http://schemas.microsoft.com/office/drawing/2010/main" xmlns="">
                  <a:solidFill>
                    <a:srgbClr val="FFFFFF">
                      <a:alpha val="5999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a:solidFill>
                    <a:srgbClr val="BC1E0A"/>
                  </a:solidFill>
                  <a:latin typeface="HelveticaNeueLT Pro 45 Lt" pitchFamily="34" charset="0"/>
                  <a:cs typeface="Arial" pitchFamily="34" charset="0"/>
                </a:rPr>
                <a:t>Yeast-two hybrid (Y2H)</a:t>
              </a:r>
            </a:p>
          </p:txBody>
        </p:sp>
        <p:pic>
          <p:nvPicPr>
            <p:cNvPr id="614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4850" y="2930525"/>
              <a:ext cx="1843088"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5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449388"/>
              <a:ext cx="3140075" cy="1366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Left Brace 2"/>
            <p:cNvSpPr/>
            <p:nvPr/>
          </p:nvSpPr>
          <p:spPr>
            <a:xfrm>
              <a:off x="1116013" y="841375"/>
              <a:ext cx="142875" cy="3024188"/>
            </a:xfrm>
            <a:prstGeom prst="leftBrac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latin typeface="HelveticaNeueLT Pro 45 Lt" pitchFamily="34" charset="0"/>
                <a:cs typeface="Arial" pitchFamily="34" charset="0"/>
              </a:endParaRPr>
            </a:p>
          </p:txBody>
        </p:sp>
        <p:sp>
          <p:nvSpPr>
            <p:cNvPr id="5" name="TextBox 4"/>
            <p:cNvSpPr txBox="1"/>
            <p:nvPr/>
          </p:nvSpPr>
          <p:spPr>
            <a:xfrm rot="16200000">
              <a:off x="-917574" y="2122487"/>
              <a:ext cx="3090862" cy="461963"/>
            </a:xfrm>
            <a:prstGeom prst="rect">
              <a:avLst/>
            </a:prstGeom>
            <a:noFill/>
          </p:spPr>
          <p:txBody>
            <a:bodyPr>
              <a:spAutoFit/>
            </a:bodyPr>
            <a:lstStyle/>
            <a:p>
              <a:pPr algn="ctr">
                <a:defRPr/>
              </a:pPr>
              <a:r>
                <a:rPr lang="en-GB" dirty="0">
                  <a:solidFill>
                    <a:schemeClr val="accent6">
                      <a:lumMod val="75000"/>
                    </a:schemeClr>
                  </a:solidFill>
                  <a:latin typeface="HelveticaNeueLT Pro 45 Lt" pitchFamily="34" charset="0"/>
                  <a:ea typeface="Geneva" charset="-128"/>
                  <a:cs typeface="Arial" pitchFamily="34" charset="0"/>
                </a:rPr>
                <a:t>High-throughput</a:t>
              </a:r>
            </a:p>
          </p:txBody>
        </p:sp>
      </p:grpSp>
      <p:grpSp>
        <p:nvGrpSpPr>
          <p:cNvPr id="7" name="Group 6"/>
          <p:cNvGrpSpPr/>
          <p:nvPr/>
        </p:nvGrpSpPr>
        <p:grpSpPr>
          <a:xfrm>
            <a:off x="212725" y="4259263"/>
            <a:ext cx="8823325" cy="1906587"/>
            <a:chOff x="212725" y="4259263"/>
            <a:chExt cx="8823325" cy="1906587"/>
          </a:xfrm>
        </p:grpSpPr>
        <p:pic>
          <p:nvPicPr>
            <p:cNvPr id="6151"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17875" y="4770438"/>
              <a:ext cx="1182688" cy="1285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52"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73200" y="4751388"/>
              <a:ext cx="1114425" cy="132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54" name="Picture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3988" y="4676775"/>
              <a:ext cx="3765550" cy="1423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Right Arrow 24"/>
            <p:cNvSpPr/>
            <p:nvPr/>
          </p:nvSpPr>
          <p:spPr>
            <a:xfrm>
              <a:off x="2770188" y="5438775"/>
              <a:ext cx="474662" cy="1492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26" name="Right Arrow 25"/>
            <p:cNvSpPr/>
            <p:nvPr/>
          </p:nvSpPr>
          <p:spPr>
            <a:xfrm>
              <a:off x="4602163" y="5438775"/>
              <a:ext cx="474662" cy="1492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6157" name="Text Box 5"/>
            <p:cNvSpPr txBox="1">
              <a:spLocks noChangeArrowheads="1"/>
            </p:cNvSpPr>
            <p:nvPr/>
          </p:nvSpPr>
          <p:spPr bwMode="auto">
            <a:xfrm>
              <a:off x="3519488" y="4265613"/>
              <a:ext cx="3429000" cy="401637"/>
            </a:xfrm>
            <a:prstGeom prst="rect">
              <a:avLst/>
            </a:prstGeom>
            <a:noFill/>
            <a:ln>
              <a:noFill/>
            </a:ln>
            <a:effectLst/>
            <a:extLst>
              <a:ext uri="{909E8E84-426E-40dd-AFC4-6F175D3DCCD1}">
                <a14:hiddenFill xmlns:a14="http://schemas.microsoft.com/office/drawing/2010/main" xmlns="">
                  <a:solidFill>
                    <a:srgbClr val="FFFFFF">
                      <a:alpha val="5999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a:solidFill>
                    <a:srgbClr val="BC1E0A"/>
                  </a:solidFill>
                  <a:latin typeface="HelveticaNeueLT Pro 45 Lt" pitchFamily="34" charset="0"/>
                  <a:cs typeface="Arial" pitchFamily="34" charset="0"/>
                </a:rPr>
                <a:t>X-ray diffraction studies</a:t>
              </a:r>
            </a:p>
          </p:txBody>
        </p:sp>
        <p:sp>
          <p:nvSpPr>
            <p:cNvPr id="28" name="Rounded Rectangle 27"/>
            <p:cNvSpPr/>
            <p:nvPr/>
          </p:nvSpPr>
          <p:spPr>
            <a:xfrm>
              <a:off x="1403350" y="4259263"/>
              <a:ext cx="7632700" cy="1900237"/>
            </a:xfrm>
            <a:prstGeom prst="roundRect">
              <a:avLst>
                <a:gd name="adj" fmla="val 5652"/>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sp>
          <p:nvSpPr>
            <p:cNvPr id="20" name="Left Brace 19"/>
            <p:cNvSpPr/>
            <p:nvPr/>
          </p:nvSpPr>
          <p:spPr>
            <a:xfrm>
              <a:off x="1116013" y="4270375"/>
              <a:ext cx="142875" cy="1871663"/>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latin typeface="HelveticaNeueLT Pro 45 Lt" pitchFamily="34" charset="0"/>
                <a:cs typeface="Arial" pitchFamily="34" charset="0"/>
              </a:endParaRPr>
            </a:p>
          </p:txBody>
        </p:sp>
        <p:sp>
          <p:nvSpPr>
            <p:cNvPr id="6162" name="TextBox 22"/>
            <p:cNvSpPr txBox="1">
              <a:spLocks noChangeArrowheads="1"/>
            </p:cNvSpPr>
            <p:nvPr/>
          </p:nvSpPr>
          <p:spPr bwMode="auto">
            <a:xfrm rot="16200000">
              <a:off x="-325437" y="4797425"/>
              <a:ext cx="1906587"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GB">
                  <a:solidFill>
                    <a:srgbClr val="00B050"/>
                  </a:solidFill>
                  <a:latin typeface="HelveticaNeueLT Pro 45 Lt" pitchFamily="34" charset="0"/>
                  <a:cs typeface="Arial" pitchFamily="34" charset="0"/>
                </a:rPr>
                <a:t>Low-throughput</a:t>
              </a:r>
            </a:p>
          </p:txBody>
        </p:sp>
      </p:grpSp>
      <p:grpSp>
        <p:nvGrpSpPr>
          <p:cNvPr id="6" name="Group 5"/>
          <p:cNvGrpSpPr/>
          <p:nvPr/>
        </p:nvGrpSpPr>
        <p:grpSpPr>
          <a:xfrm>
            <a:off x="4902200" y="900113"/>
            <a:ext cx="4133850" cy="2927350"/>
            <a:chOff x="4902200" y="900113"/>
            <a:chExt cx="4133850" cy="2927350"/>
          </a:xfrm>
        </p:grpSpPr>
        <p:sp>
          <p:nvSpPr>
            <p:cNvPr id="6147" name="Text Box 6"/>
            <p:cNvSpPr txBox="1">
              <a:spLocks noChangeArrowheads="1"/>
            </p:cNvSpPr>
            <p:nvPr/>
          </p:nvSpPr>
          <p:spPr bwMode="auto">
            <a:xfrm>
              <a:off x="4902200" y="900113"/>
              <a:ext cx="4133850" cy="708025"/>
            </a:xfrm>
            <a:prstGeom prst="rect">
              <a:avLst/>
            </a:prstGeom>
            <a:noFill/>
            <a:ln>
              <a:noFill/>
            </a:ln>
            <a:effectLst/>
            <a:extLst>
              <a:ext uri="{909E8E84-426E-40dd-AFC4-6F175D3DCCD1}">
                <a14:hiddenFill xmlns:a14="http://schemas.microsoft.com/office/drawing/2010/main" xmlns="">
                  <a:solidFill>
                    <a:srgbClr val="FFFFFF">
                      <a:alpha val="5999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s-ES_tradnl" sz="2000" b="1" dirty="0" err="1">
                  <a:solidFill>
                    <a:srgbClr val="BC1E0A"/>
                  </a:solidFill>
                  <a:latin typeface="HelveticaNeueLT Pro 45 Lt" pitchFamily="34" charset="0"/>
                  <a:cs typeface="Arial" pitchFamily="34" charset="0"/>
                </a:rPr>
                <a:t>Tandem</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affinity</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purification</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mass</a:t>
              </a:r>
              <a:r>
                <a:rPr lang="es-ES_tradnl" sz="2000" b="1" dirty="0">
                  <a:solidFill>
                    <a:srgbClr val="BC1E0A"/>
                  </a:solidFill>
                  <a:latin typeface="HelveticaNeueLT Pro 45 Lt" pitchFamily="34" charset="0"/>
                  <a:cs typeface="Arial" pitchFamily="34" charset="0"/>
                </a:rPr>
                <a:t> </a:t>
              </a:r>
              <a:r>
                <a:rPr lang="es-ES_tradnl" sz="2000" b="1" dirty="0" err="1">
                  <a:solidFill>
                    <a:srgbClr val="BC1E0A"/>
                  </a:solidFill>
                  <a:latin typeface="HelveticaNeueLT Pro 45 Lt" pitchFamily="34" charset="0"/>
                  <a:cs typeface="Arial" pitchFamily="34" charset="0"/>
                </a:rPr>
                <a:t>spectrometry</a:t>
              </a:r>
              <a:r>
                <a:rPr lang="es-ES_tradnl" sz="2000" b="1" dirty="0">
                  <a:solidFill>
                    <a:srgbClr val="BC1E0A"/>
                  </a:solidFill>
                  <a:latin typeface="HelveticaNeueLT Pro 45 Lt" pitchFamily="34" charset="0"/>
                  <a:cs typeface="Arial" pitchFamily="34" charset="0"/>
                </a:rPr>
                <a:t> (TAP-MS)</a:t>
              </a:r>
            </a:p>
          </p:txBody>
        </p:sp>
        <p:sp>
          <p:nvSpPr>
            <p:cNvPr id="22" name="Rounded Rectangle 21"/>
            <p:cNvSpPr/>
            <p:nvPr/>
          </p:nvSpPr>
          <p:spPr>
            <a:xfrm>
              <a:off x="4902200" y="900113"/>
              <a:ext cx="4133850" cy="2927350"/>
            </a:xfrm>
            <a:prstGeom prst="roundRect">
              <a:avLst>
                <a:gd name="adj" fmla="val 2522"/>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HelveticaNeueLT Pro 45 Lt" pitchFamily="34" charset="0"/>
                <a:cs typeface="Arial" pitchFamily="34" charset="0"/>
              </a:endParaRPr>
            </a:p>
          </p:txBody>
        </p:sp>
        <p:pic>
          <p:nvPicPr>
            <p:cNvPr id="6163" name="Imagen 6" descr="massspec.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1811338"/>
              <a:ext cx="3811588" cy="1889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3" name="TextBox 22"/>
          <p:cNvSpPr txBox="1"/>
          <p:nvPr/>
        </p:nvSpPr>
        <p:spPr>
          <a:xfrm>
            <a:off x="323850" y="115888"/>
            <a:ext cx="8424863"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Protein-protein interaction detection methods</a:t>
            </a:r>
          </a:p>
        </p:txBody>
      </p:sp>
      <p:sp>
        <p:nvSpPr>
          <p:cNvPr id="8" name="TextBox 7"/>
          <p:cNvSpPr txBox="1"/>
          <p:nvPr/>
        </p:nvSpPr>
        <p:spPr>
          <a:xfrm>
            <a:off x="1042989" y="1772816"/>
            <a:ext cx="7057404" cy="1569660"/>
          </a:xfrm>
          <a:prstGeom prst="rect">
            <a:avLst/>
          </a:prstGeom>
          <a:solidFill>
            <a:schemeClr val="accent6">
              <a:lumMod val="40000"/>
              <a:lumOff val="60000"/>
            </a:schemeClr>
          </a:solidFill>
          <a:ln w="57150">
            <a:solidFill>
              <a:schemeClr val="accent6"/>
            </a:solidFill>
          </a:ln>
        </p:spPr>
        <p:txBody>
          <a:bodyPr wrap="square" rtlCol="0">
            <a:spAutoFit/>
          </a:bodyPr>
          <a:lstStyle/>
          <a:p>
            <a:pPr algn="ctr" eaLnBrk="1" hangingPunct="1"/>
            <a:r>
              <a:rPr lang="en-GB" dirty="0" smtClean="0">
                <a:solidFill>
                  <a:schemeClr val="tx1">
                    <a:lumMod val="95000"/>
                    <a:lumOff val="5000"/>
                  </a:schemeClr>
                </a:solidFill>
                <a:latin typeface="HelveticaNeueLT Pro 45 Lt" pitchFamily="34" charset="0"/>
              </a:rPr>
              <a:t>No single method can accurately reproduce a true binary interaction observed under physiological conditions – every interaction detected experimentally is fundamentally </a:t>
            </a:r>
            <a:r>
              <a:rPr lang="en-GB" b="1" dirty="0" smtClean="0">
                <a:solidFill>
                  <a:schemeClr val="tx1">
                    <a:lumMod val="95000"/>
                    <a:lumOff val="5000"/>
                  </a:schemeClr>
                </a:solidFill>
                <a:latin typeface="HelveticaNeueLT Pro 45 Lt" pitchFamily="34" charset="0"/>
              </a:rPr>
              <a:t>artefactual</a:t>
            </a:r>
            <a:r>
              <a:rPr lang="en-GB" dirty="0" smtClean="0">
                <a:solidFill>
                  <a:schemeClr val="tx1">
                    <a:lumMod val="95000"/>
                    <a:lumOff val="5000"/>
                  </a:schemeClr>
                </a:solidFill>
                <a:latin typeface="HelveticaNeueLT Pro 45 Lt" pitchFamily="34" charset="0"/>
              </a:rPr>
              <a:t>.</a:t>
            </a:r>
            <a:endParaRPr lang="en-US" dirty="0" smtClean="0">
              <a:solidFill>
                <a:schemeClr val="tx1">
                  <a:lumMod val="95000"/>
                  <a:lumOff val="5000"/>
                </a:schemeClr>
              </a:solidFill>
              <a:latin typeface="HelveticaNeueLT Pro 45 Lt" pitchFamily="34" charset="0"/>
            </a:endParaRPr>
          </a:p>
        </p:txBody>
      </p:sp>
    </p:spTree>
    <p:extLst>
      <p:ext uri="{BB962C8B-B14F-4D97-AF65-F5344CB8AC3E}">
        <p14:creationId xmlns:p14="http://schemas.microsoft.com/office/powerpoint/2010/main" val="12577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rctx="PPT">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nodeType="withEffect">
                                  <p:stCondLst>
                                    <p:cond delay="0"/>
                                  </p:stCondLst>
                                  <p:endCondLst>
                                    <p:cond evt="onNext" delay="0">
                                      <p:tgtEl>
                                        <p:sldTgt/>
                                      </p:tgtEl>
                                    </p:cond>
                                  </p:endCondLst>
                                  <p:childTnLst>
                                    <p:set>
                                      <p:cBhvr rctx="PPT">
                                        <p:cTn id="9" dur="indefinite"/>
                                        <p:tgtEl>
                                          <p:spTgt spid="6"/>
                                        </p:tgtEl>
                                        <p:attrNameLst>
                                          <p:attrName>style.opacity</p:attrName>
                                        </p:attrNameLst>
                                      </p:cBhvr>
                                      <p:to>
                                        <p:strVal val="0.25"/>
                                      </p:to>
                                    </p:set>
                                    <p:animEffect filter="image" prLst="opacity: 0.25">
                                      <p:cBhvr rctx="IE">
                                        <p:cTn id="10" dur="indefinite"/>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endCondLst>
                                    <p:cond evt="onNext" delay="0">
                                      <p:tgtEl>
                                        <p:sldTgt/>
                                      </p:tgtEl>
                                    </p:cond>
                                  </p:endCondLst>
                                  <p:childTnLst>
                                    <p:set>
                                      <p:cBhvr rctx="PPT">
                                        <p:cTn id="14" dur="indefinite"/>
                                        <p:tgtEl>
                                          <p:spTgt spid="7"/>
                                        </p:tgtEl>
                                        <p:attrNameLst>
                                          <p:attrName>style.opacity</p:attrName>
                                        </p:attrNameLst>
                                      </p:cBhvr>
                                      <p:to>
                                        <p:strVal val="0.25"/>
                                      </p:to>
                                    </p:set>
                                    <p:animEffect filter="image" prLst="opacity: 0.25">
                                      <p:cBhvr rctx="IE">
                                        <p:cTn id="15" dur="indefinite"/>
                                        <p:tgtEl>
                                          <p:spTgt spid="7"/>
                                        </p:tgtEl>
                                      </p:cBhvr>
                                    </p:animEffect>
                                  </p:childTnLst>
                                </p:cTn>
                              </p:par>
                              <p:par>
                                <p:cTn id="16" presetID="9" presetClass="emph" presetSubtype="0" nodeType="withEffect">
                                  <p:stCondLst>
                                    <p:cond delay="0"/>
                                  </p:stCondLst>
                                  <p:endCondLst>
                                    <p:cond evt="onNext" delay="0">
                                      <p:tgtEl>
                                        <p:sldTgt/>
                                      </p:tgtEl>
                                    </p:cond>
                                  </p:endCondLst>
                                  <p:childTnLst>
                                    <p:set>
                                      <p:cBhvr rctx="PPT">
                                        <p:cTn id="17" dur="indefinite"/>
                                        <p:tgtEl>
                                          <p:spTgt spid="4"/>
                                        </p:tgtEl>
                                        <p:attrNameLst>
                                          <p:attrName>style.opacity</p:attrName>
                                        </p:attrNameLst>
                                      </p:cBhvr>
                                      <p:to>
                                        <p:strVal val="0.25"/>
                                      </p:to>
                                    </p:set>
                                    <p:animEffect filter="image" prLst="opacity: 0.25">
                                      <p:cBhvr rctx="IE">
                                        <p:cTn id="18" dur="indefinite"/>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endCondLst>
                                    <p:cond evt="onNext" delay="0">
                                      <p:tgtEl>
                                        <p:sldTgt/>
                                      </p:tgtEl>
                                    </p:cond>
                                  </p:endCondLst>
                                  <p:childTnLst>
                                    <p:set>
                                      <p:cBhvr rctx="PPT">
                                        <p:cTn id="22" dur="indefinite"/>
                                        <p:tgtEl>
                                          <p:spTgt spid="6"/>
                                        </p:tgtEl>
                                        <p:attrNameLst>
                                          <p:attrName>style.opacity</p:attrName>
                                        </p:attrNameLst>
                                      </p:cBhvr>
                                      <p:to>
                                        <p:strVal val="0.25"/>
                                      </p:to>
                                    </p:set>
                                    <p:animEffect filter="image" prLst="opacity: 0.25">
                                      <p:cBhvr rctx="IE">
                                        <p:cTn id="23" dur="indefinite"/>
                                        <p:tgtEl>
                                          <p:spTgt spid="6"/>
                                        </p:tgtEl>
                                      </p:cBhvr>
                                    </p:animEffect>
                                  </p:childTnLst>
                                </p:cTn>
                              </p:par>
                              <p:par>
                                <p:cTn id="24" presetID="9" presetClass="emph" presetSubtype="0" nodeType="withEffect">
                                  <p:stCondLst>
                                    <p:cond delay="0"/>
                                  </p:stCondLst>
                                  <p:endCondLst>
                                    <p:cond evt="onNext" delay="0">
                                      <p:tgtEl>
                                        <p:sldTgt/>
                                      </p:tgtEl>
                                    </p:cond>
                                  </p:endCondLst>
                                  <p:childTnLst>
                                    <p:set>
                                      <p:cBhvr rctx="PPT">
                                        <p:cTn id="25" dur="indefinite"/>
                                        <p:tgtEl>
                                          <p:spTgt spid="4"/>
                                        </p:tgtEl>
                                        <p:attrNameLst>
                                          <p:attrName>style.opacity</p:attrName>
                                        </p:attrNameLst>
                                      </p:cBhvr>
                                      <p:to>
                                        <p:strVal val="0.25"/>
                                      </p:to>
                                    </p:set>
                                    <p:animEffect filter="image" prLst="opacity: 0.25">
                                      <p:cBhvr rctx="IE">
                                        <p:cTn id="26" dur="indefinite"/>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500" fill="hold"/>
                                        <p:tgtEl>
                                          <p:spTgt spid="4"/>
                                        </p:tgtEl>
                                      </p:cBhvr>
                                      <p:by x="50000" y="50000"/>
                                    </p:animScale>
                                  </p:childTnLst>
                                </p:cTn>
                              </p:par>
                              <p:par>
                                <p:cTn id="31" presetID="0" presetClass="path" presetSubtype="0" accel="50000" decel="50000" fill="hold" nodeType="withEffect">
                                  <p:stCondLst>
                                    <p:cond delay="0"/>
                                  </p:stCondLst>
                                  <p:childTnLst>
                                    <p:animMotion origin="layout" path="M -2.22222E-6 4.44444E-6 L -0.13906 0.42986 " pathEditMode="relative" rAng="0" ptsTypes="AA">
                                      <p:cBhvr>
                                        <p:cTn id="32" dur="500" fill="hold"/>
                                        <p:tgtEl>
                                          <p:spTgt spid="4"/>
                                        </p:tgtEl>
                                        <p:attrNameLst>
                                          <p:attrName>ppt_x</p:attrName>
                                          <p:attrName>ppt_y</p:attrName>
                                        </p:attrNameLst>
                                      </p:cBhvr>
                                      <p:rCtr x="-6962" y="21481"/>
                                    </p:animMotion>
                                  </p:childTnLst>
                                </p:cTn>
                              </p:par>
                              <p:par>
                                <p:cTn id="33" presetID="6" presetClass="emph" presetSubtype="0" fill="hold" nodeType="withEffect">
                                  <p:stCondLst>
                                    <p:cond delay="0"/>
                                  </p:stCondLst>
                                  <p:childTnLst>
                                    <p:animScale>
                                      <p:cBhvr>
                                        <p:cTn id="34" dur="500" fill="hold"/>
                                        <p:tgtEl>
                                          <p:spTgt spid="6"/>
                                        </p:tgtEl>
                                      </p:cBhvr>
                                      <p:by x="50000" y="50000"/>
                                    </p:animScale>
                                  </p:childTnLst>
                                </p:cTn>
                              </p:par>
                              <p:par>
                                <p:cTn id="35" presetID="0" presetClass="path" presetSubtype="0" accel="50000" decel="50000" fill="hold" nodeType="withEffect">
                                  <p:stCondLst>
                                    <p:cond delay="0"/>
                                  </p:stCondLst>
                                  <p:childTnLst>
                                    <p:animMotion origin="layout" path="M -2.77778E-6 4.07407E-6 L -0.37239 0.42824 " pathEditMode="relative" rAng="0" ptsTypes="AA">
                                      <p:cBhvr>
                                        <p:cTn id="36" dur="500" fill="hold"/>
                                        <p:tgtEl>
                                          <p:spTgt spid="6"/>
                                        </p:tgtEl>
                                        <p:attrNameLst>
                                          <p:attrName>ppt_x</p:attrName>
                                          <p:attrName>ppt_y</p:attrName>
                                        </p:attrNameLst>
                                      </p:cBhvr>
                                      <p:rCtr x="-18628" y="21412"/>
                                    </p:animMotion>
                                  </p:childTnLst>
                                </p:cTn>
                              </p:par>
                              <p:par>
                                <p:cTn id="37" presetID="6" presetClass="emph" presetSubtype="0" fill="hold" nodeType="withEffect">
                                  <p:stCondLst>
                                    <p:cond delay="0"/>
                                  </p:stCondLst>
                                  <p:childTnLst>
                                    <p:animScale>
                                      <p:cBhvr>
                                        <p:cTn id="38" dur="500" fill="hold"/>
                                        <p:tgtEl>
                                          <p:spTgt spid="7"/>
                                        </p:tgtEl>
                                      </p:cBhvr>
                                      <p:by x="50000" y="50000"/>
                                    </p:animScale>
                                  </p:childTnLst>
                                </p:cTn>
                              </p:par>
                              <p:par>
                                <p:cTn id="39" presetID="0" presetClass="path" presetSubtype="0" accel="50000" decel="50000" fill="hold" nodeType="withEffect">
                                  <p:stCondLst>
                                    <p:cond delay="0"/>
                                  </p:stCondLst>
                                  <p:childTnLst>
                                    <p:animMotion origin="layout" path="M 8.33333E-7 -3.7037E-6 L 0.23837 0.02361 " pathEditMode="relative" rAng="0" ptsTypes="AA">
                                      <p:cBhvr>
                                        <p:cTn id="40" dur="500" fill="hold"/>
                                        <p:tgtEl>
                                          <p:spTgt spid="7"/>
                                        </p:tgtEl>
                                        <p:attrNameLst>
                                          <p:attrName>ppt_x</p:attrName>
                                          <p:attrName>ppt_y</p:attrName>
                                        </p:attrNameLst>
                                      </p:cBhvr>
                                      <p:rCtr x="11910" y="1181"/>
                                    </p:animMotion>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en-GB" sz="3600" dirty="0" smtClean="0">
                <a:latin typeface="HelveticaNeueLT Pro 45 Lt" pitchFamily="34" charset="0"/>
                <a:cs typeface="Arial" pitchFamily="34" charset="0"/>
              </a:rPr>
              <a:t>Introduction to </a:t>
            </a:r>
            <a:r>
              <a:rPr lang="en-GB" sz="3600" dirty="0" err="1" smtClean="0">
                <a:latin typeface="HelveticaNeueLT Pro 45 Lt" pitchFamily="34" charset="0"/>
                <a:cs typeface="Arial" pitchFamily="34" charset="0"/>
              </a:rPr>
              <a:t>Cytoscape</a:t>
            </a:r>
            <a:endParaRPr lang="de-DE" sz="3600" dirty="0" smtClean="0">
              <a:latin typeface="HelveticaNeueLT Pro 45 Lt" pitchFamily="34" charset="0"/>
              <a:cs typeface="Arial" pitchFamily="34" charset="0"/>
            </a:endParaRPr>
          </a:p>
        </p:txBody>
      </p:sp>
      <p:pic>
        <p:nvPicPr>
          <p:cNvPr id="5" name="Picture 4" descr="http://www.cytoscape.org/images/cytoscape_logo_le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924944"/>
            <a:ext cx="2683132" cy="2683132"/>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956303"/>
            <a:ext cx="2072562" cy="1781377"/>
          </a:xfrm>
          <a:prstGeom prst="rect">
            <a:avLst/>
          </a:prstGeom>
        </p:spPr>
      </p:pic>
    </p:spTree>
    <p:extLst>
      <p:ext uri="{BB962C8B-B14F-4D97-AF65-F5344CB8AC3E}">
        <p14:creationId xmlns:p14="http://schemas.microsoft.com/office/powerpoint/2010/main" val="1702000446"/>
      </p:ext>
    </p:extLst>
  </p:cSld>
  <p:clrMapOvr>
    <a:masterClrMapping/>
  </p:clrMapOvr>
  <p:transition>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8" name="Picture 8" descr="http://www.cytoscape.org/images/top_slides/network1_700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249" y="3781602"/>
            <a:ext cx="3764399" cy="2430727"/>
          </a:xfrm>
          <a:prstGeom prst="rect">
            <a:avLst/>
          </a:prstGeom>
          <a:noFill/>
          <a:extLst>
            <a:ext uri="{909E8E84-426E-40dd-AFC4-6F175D3DCCD1}">
              <a14:hiddenFill xmlns:a14="http://schemas.microsoft.com/office/drawing/2010/main" xmlns="">
                <a:solidFill>
                  <a:srgbClr val="FFFFFF"/>
                </a:solidFill>
              </a14:hiddenFill>
            </a:ext>
          </a:extLst>
        </p:spPr>
      </p:pic>
      <p:pic>
        <p:nvPicPr>
          <p:cNvPr id="20490" name="Picture 10" descr="http://www.cytoscape.org/images/screenshots/visualMappin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103" y="2331958"/>
            <a:ext cx="3732488" cy="266499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323850" y="115888"/>
            <a:ext cx="7848600" cy="1077218"/>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Cytoscape: open-source network representation and analysis </a:t>
            </a:r>
            <a:r>
              <a:rPr lang="en-GB" dirty="0" smtClean="0"/>
              <a:t>tool</a:t>
            </a:r>
            <a:endParaRPr lang="en-GB" dirty="0"/>
          </a:p>
        </p:txBody>
      </p:sp>
      <p:sp>
        <p:nvSpPr>
          <p:cNvPr id="3" name="TextBox 2"/>
          <p:cNvSpPr txBox="1"/>
          <p:nvPr/>
        </p:nvSpPr>
        <p:spPr>
          <a:xfrm>
            <a:off x="5508104" y="1340768"/>
            <a:ext cx="3273140" cy="523220"/>
          </a:xfrm>
          <a:prstGeom prst="rect">
            <a:avLst/>
          </a:prstGeom>
          <a:noFill/>
        </p:spPr>
        <p:txBody>
          <a:bodyPr wrap="none" rtlCol="0">
            <a:spAutoFit/>
          </a:bodyPr>
          <a:lstStyle/>
          <a:p>
            <a:r>
              <a:rPr lang="en-GB" sz="2800" dirty="0" smtClean="0">
                <a:cs typeface="Arial" panose="020B0604020202020204" pitchFamily="34" charset="0"/>
                <a:hlinkClick r:id="rId4"/>
              </a:rPr>
              <a:t>www.cytoscape.org</a:t>
            </a:r>
            <a:endParaRPr lang="en-GB" sz="2800" dirty="0">
              <a:cs typeface="Arial" panose="020B0604020202020204" pitchFamily="34" charset="0"/>
            </a:endParaRPr>
          </a:p>
        </p:txBody>
      </p:sp>
      <p:pic>
        <p:nvPicPr>
          <p:cNvPr id="20482" name="Picture 2" descr="http://www.cytoscape.org/images/cytoscape_logo_lef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4581128"/>
            <a:ext cx="1872208" cy="1872208"/>
          </a:xfrm>
          <a:prstGeom prst="rect">
            <a:avLst/>
          </a:prstGeom>
          <a:noFill/>
          <a:extLst>
            <a:ext uri="{909E8E84-426E-40dd-AFC4-6F175D3DCCD1}">
              <a14:hiddenFill xmlns:a14="http://schemas.microsoft.com/office/drawing/2010/main" xmlns="">
                <a:solidFill>
                  <a:srgbClr val="FFFFFF"/>
                </a:solidFill>
              </a14:hiddenFill>
            </a:ext>
          </a:extLst>
        </p:spPr>
      </p:pic>
      <p:pic>
        <p:nvPicPr>
          <p:cNvPr id="20484" name="Picture 4" descr="http://www.cytoscape.org/images/top_slides/pieChart_700p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335815"/>
            <a:ext cx="2873489" cy="224542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8028384" y="3131676"/>
            <a:ext cx="524503" cy="369332"/>
          </a:xfrm>
          <a:prstGeom prst="rect">
            <a:avLst/>
          </a:prstGeom>
          <a:noFill/>
        </p:spPr>
        <p:txBody>
          <a:bodyPr wrap="none" rtlCol="0">
            <a:spAutoFit/>
          </a:bodyPr>
          <a:lstStyle/>
          <a:p>
            <a:r>
              <a:rPr lang="en-GB" sz="1800" b="1" dirty="0" smtClean="0">
                <a:cs typeface="Arial" panose="020B0604020202020204" pitchFamily="34" charset="0"/>
              </a:rPr>
              <a:t>2.8</a:t>
            </a:r>
            <a:endParaRPr lang="en-GB" sz="1800" b="1" dirty="0">
              <a:cs typeface="Arial" panose="020B0604020202020204" pitchFamily="34" charset="0"/>
            </a:endParaRPr>
          </a:p>
        </p:txBody>
      </p:sp>
      <p:sp>
        <p:nvSpPr>
          <p:cNvPr id="17" name="TextBox 16"/>
          <p:cNvSpPr txBox="1"/>
          <p:nvPr/>
        </p:nvSpPr>
        <p:spPr>
          <a:xfrm>
            <a:off x="826373" y="6165304"/>
            <a:ext cx="505267" cy="369332"/>
          </a:xfrm>
          <a:prstGeom prst="rect">
            <a:avLst/>
          </a:prstGeom>
          <a:noFill/>
        </p:spPr>
        <p:txBody>
          <a:bodyPr wrap="none" rtlCol="0">
            <a:spAutoFit/>
          </a:bodyPr>
          <a:lstStyle/>
          <a:p>
            <a:r>
              <a:rPr lang="en-GB" sz="1800" b="1" dirty="0" smtClean="0">
                <a:solidFill>
                  <a:schemeClr val="accent6">
                    <a:lumMod val="75000"/>
                  </a:schemeClr>
                </a:solidFill>
                <a:cs typeface="Arial" panose="020B0604020202020204" pitchFamily="34" charset="0"/>
              </a:rPr>
              <a:t>3.5</a:t>
            </a:r>
            <a:endParaRPr lang="en-GB" sz="1800" b="1" dirty="0">
              <a:solidFill>
                <a:schemeClr val="accent6">
                  <a:lumMod val="75000"/>
                </a:schemeClr>
              </a:solidFill>
              <a:cs typeface="Arial" panose="020B0604020202020204" pitchFamily="34" charset="0"/>
            </a:endParaRP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8264" y="1960846"/>
            <a:ext cx="1547976" cy="1330493"/>
          </a:xfrm>
          <a:prstGeom prst="rect">
            <a:avLst/>
          </a:prstGeom>
        </p:spPr>
      </p:pic>
    </p:spTree>
    <p:extLst>
      <p:ext uri="{BB962C8B-B14F-4D97-AF65-F5344CB8AC3E}">
        <p14:creationId xmlns:p14="http://schemas.microsoft.com/office/powerpoint/2010/main" val="103931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Representing PPIs: Why Cytoscape?</a:t>
            </a:r>
          </a:p>
        </p:txBody>
      </p:sp>
      <p:sp>
        <p:nvSpPr>
          <p:cNvPr id="3" name="TextBox 2"/>
          <p:cNvSpPr txBox="1"/>
          <p:nvPr/>
        </p:nvSpPr>
        <p:spPr>
          <a:xfrm>
            <a:off x="3152861" y="937308"/>
            <a:ext cx="2838277" cy="461665"/>
          </a:xfrm>
          <a:prstGeom prst="rect">
            <a:avLst/>
          </a:prstGeom>
          <a:noFill/>
        </p:spPr>
        <p:txBody>
          <a:bodyPr wrap="none" rtlCol="0">
            <a:spAutoFit/>
          </a:bodyPr>
          <a:lstStyle/>
          <a:p>
            <a:r>
              <a:rPr lang="en-GB" dirty="0" smtClean="0">
                <a:cs typeface="Arial" panose="020B0604020202020204" pitchFamily="34" charset="0"/>
                <a:hlinkClick r:id="rId2"/>
              </a:rPr>
              <a:t>www.cytoscape.org</a:t>
            </a:r>
            <a:endParaRPr lang="en-GB" dirty="0">
              <a:cs typeface="Arial" panose="020B0604020202020204" pitchFamily="34" charset="0"/>
            </a:endParaRPr>
          </a:p>
        </p:txBody>
      </p:sp>
      <p:sp>
        <p:nvSpPr>
          <p:cNvPr id="4" name="TextBox 3"/>
          <p:cNvSpPr txBox="1"/>
          <p:nvPr/>
        </p:nvSpPr>
        <p:spPr>
          <a:xfrm>
            <a:off x="107504" y="1728385"/>
            <a:ext cx="8904058" cy="4508927"/>
          </a:xfrm>
          <a:prstGeom prst="rect">
            <a:avLst/>
          </a:prstGeom>
          <a:noFill/>
        </p:spPr>
        <p:txBody>
          <a:bodyPr wrap="square" rtlCol="0">
            <a:spAutoFit/>
          </a:bodyPr>
          <a:lstStyle/>
          <a:p>
            <a:pPr marL="285750" indent="-285750">
              <a:spcAft>
                <a:spcPts val="600"/>
              </a:spcAft>
              <a:buFont typeface="Arial" pitchFamily="34" charset="0"/>
              <a:buChar char="•"/>
            </a:pPr>
            <a:r>
              <a:rPr lang="en-GB" sz="1800" dirty="0">
                <a:cs typeface="Arial" panose="020B0604020202020204" pitchFamily="34" charset="0"/>
              </a:rPr>
              <a:t>It </a:t>
            </a:r>
            <a:r>
              <a:rPr lang="en-GB" sz="1800" dirty="0" smtClean="0">
                <a:cs typeface="Arial" panose="020B0604020202020204" pitchFamily="34" charset="0"/>
              </a:rPr>
              <a:t>imports </a:t>
            </a:r>
            <a:r>
              <a:rPr lang="en-GB" sz="1800" dirty="0">
                <a:cs typeface="Arial" panose="020B0604020202020204" pitchFamily="34" charset="0"/>
              </a:rPr>
              <a:t>molecular and genetic interaction datasets in several formats. </a:t>
            </a:r>
          </a:p>
          <a:p>
            <a:pPr marL="742950" lvl="1" indent="-285750">
              <a:spcAft>
                <a:spcPts val="600"/>
              </a:spcAft>
              <a:buFont typeface="Wingdings" pitchFamily="2" charset="2"/>
              <a:buChar char="ü"/>
            </a:pPr>
            <a:r>
              <a:rPr lang="en-GB" sz="1800" dirty="0" smtClean="0">
                <a:cs typeface="Arial" panose="020B0604020202020204" pitchFamily="34" charset="0"/>
              </a:rPr>
              <a:t>We will </a:t>
            </a:r>
            <a:r>
              <a:rPr lang="en-GB" sz="1800" dirty="0">
                <a:cs typeface="Arial" panose="020B0604020202020204" pitchFamily="34" charset="0"/>
              </a:rPr>
              <a:t>import </a:t>
            </a:r>
            <a:r>
              <a:rPr lang="en-GB" sz="1800" dirty="0" smtClean="0">
                <a:cs typeface="Arial" panose="020B0604020202020204" pitchFamily="34" charset="0"/>
              </a:rPr>
              <a:t>data from </a:t>
            </a:r>
            <a:r>
              <a:rPr lang="en-GB" sz="1800" dirty="0" err="1" smtClean="0">
                <a:cs typeface="Arial" panose="020B0604020202020204" pitchFamily="34" charset="0"/>
              </a:rPr>
              <a:t>IMEx</a:t>
            </a:r>
            <a:r>
              <a:rPr lang="en-GB" sz="1800" dirty="0" smtClean="0">
                <a:cs typeface="Arial" panose="020B0604020202020204" pitchFamily="34" charset="0"/>
              </a:rPr>
              <a:t>-complying databases to generate a molecular </a:t>
            </a:r>
            <a:r>
              <a:rPr lang="en-GB" sz="1800" dirty="0">
                <a:cs typeface="Arial" panose="020B0604020202020204" pitchFamily="34" charset="0"/>
              </a:rPr>
              <a:t>interaction network </a:t>
            </a:r>
            <a:r>
              <a:rPr lang="en-GB" sz="1800" dirty="0" smtClean="0">
                <a:cs typeface="Arial" panose="020B0604020202020204" pitchFamily="34" charset="0"/>
              </a:rPr>
              <a:t>using </a:t>
            </a:r>
            <a:r>
              <a:rPr lang="en-GB" sz="1800" dirty="0">
                <a:cs typeface="Arial" panose="020B0604020202020204" pitchFamily="34" charset="0"/>
              </a:rPr>
              <a:t>the PSICQUIC Universal </a:t>
            </a:r>
            <a:r>
              <a:rPr lang="en-GB" sz="1800" dirty="0" smtClean="0">
                <a:cs typeface="Arial" panose="020B0604020202020204" pitchFamily="34" charset="0"/>
              </a:rPr>
              <a:t>Client app of Cytoscape. </a:t>
            </a:r>
            <a:endParaRPr lang="en-GB" sz="1800" dirty="0">
              <a:cs typeface="Arial" panose="020B0604020202020204" pitchFamily="34" charset="0"/>
            </a:endParaRPr>
          </a:p>
          <a:p>
            <a:pPr marL="285750" indent="-285750">
              <a:spcAft>
                <a:spcPts val="600"/>
              </a:spcAft>
              <a:buFont typeface="Arial" pitchFamily="34" charset="0"/>
              <a:buChar char="•"/>
            </a:pPr>
            <a:r>
              <a:rPr lang="en-GB" sz="1800" dirty="0">
                <a:cs typeface="Arial" panose="020B0604020202020204" pitchFamily="34" charset="0"/>
              </a:rPr>
              <a:t>It  can  make  </a:t>
            </a:r>
            <a:r>
              <a:rPr lang="en-GB" sz="1800" dirty="0" smtClean="0">
                <a:cs typeface="Arial" panose="020B0604020202020204" pitchFamily="34" charset="0"/>
              </a:rPr>
              <a:t>use  </a:t>
            </a:r>
            <a:r>
              <a:rPr lang="en-GB" sz="1800" dirty="0">
                <a:cs typeface="Arial" panose="020B0604020202020204" pitchFamily="34" charset="0"/>
              </a:rPr>
              <a:t>of  several  visual  features  that  can  effectively  highlight  key </a:t>
            </a:r>
            <a:r>
              <a:rPr lang="en-GB" sz="1800" dirty="0" smtClean="0">
                <a:cs typeface="Arial" panose="020B0604020202020204" pitchFamily="34" charset="0"/>
              </a:rPr>
              <a:t>aspects of </a:t>
            </a:r>
            <a:r>
              <a:rPr lang="en-GB" sz="1800" dirty="0">
                <a:cs typeface="Arial" panose="020B0604020202020204" pitchFamily="34" charset="0"/>
              </a:rPr>
              <a:t>the network. </a:t>
            </a:r>
          </a:p>
          <a:p>
            <a:pPr marL="742950" lvl="1" indent="-285750">
              <a:spcAft>
                <a:spcPts val="600"/>
              </a:spcAft>
              <a:buFont typeface="Wingdings" pitchFamily="2" charset="2"/>
              <a:buChar char="ü"/>
            </a:pPr>
            <a:r>
              <a:rPr lang="en-GB" sz="1800" dirty="0" smtClean="0">
                <a:cs typeface="Arial" panose="020B0604020202020204" pitchFamily="34" charset="0"/>
              </a:rPr>
              <a:t>We </a:t>
            </a:r>
            <a:r>
              <a:rPr lang="en-GB" sz="1800" dirty="0">
                <a:cs typeface="Arial" panose="020B0604020202020204" pitchFamily="34" charset="0"/>
              </a:rPr>
              <a:t>will use node and edge </a:t>
            </a:r>
            <a:r>
              <a:rPr lang="en-GB" sz="1800" dirty="0" smtClean="0">
                <a:cs typeface="Arial" panose="020B0604020202020204" pitchFamily="34" charset="0"/>
              </a:rPr>
              <a:t>columns </a:t>
            </a:r>
            <a:r>
              <a:rPr lang="en-GB" sz="1800" dirty="0">
                <a:cs typeface="Arial" panose="020B0604020202020204" pitchFamily="34" charset="0"/>
              </a:rPr>
              <a:t>to represent quantitative proteomics data </a:t>
            </a:r>
            <a:r>
              <a:rPr lang="en-GB" sz="1800" dirty="0" smtClean="0">
                <a:cs typeface="Arial" panose="020B0604020202020204" pitchFamily="34" charset="0"/>
              </a:rPr>
              <a:t>and </a:t>
            </a:r>
            <a:r>
              <a:rPr lang="en-GB" sz="1800" dirty="0">
                <a:cs typeface="Arial" panose="020B0604020202020204" pitchFamily="34" charset="0"/>
              </a:rPr>
              <a:t>interaction features.  </a:t>
            </a:r>
          </a:p>
          <a:p>
            <a:pPr marL="285750" indent="-285750">
              <a:spcAft>
                <a:spcPts val="600"/>
              </a:spcAft>
              <a:buFont typeface="Arial" pitchFamily="34" charset="0"/>
              <a:buChar char="•"/>
            </a:pPr>
            <a:r>
              <a:rPr lang="en-GB" sz="1800" dirty="0">
                <a:cs typeface="Arial" panose="020B0604020202020204" pitchFamily="34" charset="0"/>
              </a:rPr>
              <a:t>It can </a:t>
            </a:r>
            <a:r>
              <a:rPr lang="en-GB" sz="1800" dirty="0" smtClean="0">
                <a:cs typeface="Arial" panose="020B0604020202020204" pitchFamily="34" charset="0"/>
              </a:rPr>
              <a:t>integrate </a:t>
            </a:r>
            <a:r>
              <a:rPr lang="en-GB" sz="1800" dirty="0">
                <a:cs typeface="Arial" panose="020B0604020202020204" pitchFamily="34" charset="0"/>
              </a:rPr>
              <a:t>global datasets and functional annotations. </a:t>
            </a:r>
          </a:p>
          <a:p>
            <a:pPr marL="742950" lvl="1" indent="-285750">
              <a:spcAft>
                <a:spcPts val="600"/>
              </a:spcAft>
              <a:buFont typeface="Wingdings" pitchFamily="2" charset="2"/>
              <a:buChar char="ü"/>
            </a:pPr>
            <a:r>
              <a:rPr lang="en-GB" sz="1800" dirty="0" smtClean="0">
                <a:cs typeface="Arial" panose="020B0604020202020204" pitchFamily="34" charset="0"/>
              </a:rPr>
              <a:t>We  </a:t>
            </a:r>
            <a:r>
              <a:rPr lang="en-GB" sz="1800" dirty="0">
                <a:cs typeface="Arial" panose="020B0604020202020204" pitchFamily="34" charset="0"/>
              </a:rPr>
              <a:t>will  make  use  of  resources  such  as  the  Gene  Ontology  to  annotate  </a:t>
            </a:r>
            <a:r>
              <a:rPr lang="en-GB" sz="1800" dirty="0" smtClean="0">
                <a:cs typeface="Arial" panose="020B0604020202020204" pitchFamily="34" charset="0"/>
              </a:rPr>
              <a:t>the interacting </a:t>
            </a:r>
            <a:r>
              <a:rPr lang="en-GB" sz="1800" dirty="0">
                <a:cs typeface="Arial" panose="020B0604020202020204" pitchFamily="34" charset="0"/>
              </a:rPr>
              <a:t>partners in our network.  </a:t>
            </a:r>
          </a:p>
          <a:p>
            <a:pPr marL="285750" indent="-285750">
              <a:spcAft>
                <a:spcPts val="600"/>
              </a:spcAft>
              <a:buFont typeface="Arial" pitchFamily="34" charset="0"/>
              <a:buChar char="•"/>
            </a:pPr>
            <a:r>
              <a:rPr lang="en-GB" sz="1800" dirty="0">
                <a:cs typeface="Arial" panose="020B0604020202020204" pitchFamily="34" charset="0"/>
              </a:rPr>
              <a:t>It has a wide variety of advanced analysis and </a:t>
            </a:r>
            <a:r>
              <a:rPr lang="en-GB" sz="1800" dirty="0" smtClean="0">
                <a:cs typeface="Arial" panose="020B0604020202020204" pitchFamily="34" charset="0"/>
              </a:rPr>
              <a:t>modelling </a:t>
            </a:r>
            <a:r>
              <a:rPr lang="en-GB" sz="1800" dirty="0">
                <a:cs typeface="Arial" panose="020B0604020202020204" pitchFamily="34" charset="0"/>
              </a:rPr>
              <a:t>tools in the form of </a:t>
            </a:r>
            <a:r>
              <a:rPr lang="en-GB" sz="1800" dirty="0" smtClean="0">
                <a:cs typeface="Arial" panose="020B0604020202020204" pitchFamily="34" charset="0"/>
              </a:rPr>
              <a:t>apps </a:t>
            </a:r>
            <a:r>
              <a:rPr lang="en-GB" sz="1800" dirty="0">
                <a:cs typeface="Arial" panose="020B0604020202020204" pitchFamily="34" charset="0"/>
              </a:rPr>
              <a:t>that </a:t>
            </a:r>
            <a:r>
              <a:rPr lang="en-GB" sz="1800" dirty="0" smtClean="0">
                <a:cs typeface="Arial" panose="020B0604020202020204" pitchFamily="34" charset="0"/>
              </a:rPr>
              <a:t>can </a:t>
            </a:r>
            <a:r>
              <a:rPr lang="en-GB" sz="1800" dirty="0">
                <a:cs typeface="Arial" panose="020B0604020202020204" pitchFamily="34" charset="0"/>
              </a:rPr>
              <a:t>be easily installed and applied to different approaches.  </a:t>
            </a:r>
          </a:p>
          <a:p>
            <a:pPr marL="742950" lvl="1" indent="-285750">
              <a:spcAft>
                <a:spcPts val="600"/>
              </a:spcAft>
              <a:buFont typeface="Wingdings" pitchFamily="2" charset="2"/>
              <a:buChar char="ü"/>
            </a:pPr>
            <a:r>
              <a:rPr lang="en-GB" sz="1800" dirty="0" smtClean="0">
                <a:cs typeface="Arial" panose="020B0604020202020204" pitchFamily="34" charset="0"/>
              </a:rPr>
              <a:t>The </a:t>
            </a:r>
            <a:r>
              <a:rPr lang="en-GB" sz="1800" dirty="0" err="1" smtClean="0">
                <a:cs typeface="Arial" panose="020B0604020202020204" pitchFamily="34" charset="0"/>
              </a:rPr>
              <a:t>ClueGO</a:t>
            </a:r>
            <a:r>
              <a:rPr lang="en-GB" sz="1800" dirty="0" smtClean="0">
                <a:cs typeface="Arial" panose="020B0604020202020204" pitchFamily="34" charset="0"/>
              </a:rPr>
              <a:t> and MCODE apps will </a:t>
            </a:r>
            <a:r>
              <a:rPr lang="en-GB" sz="1800" dirty="0">
                <a:cs typeface="Arial" panose="020B0604020202020204" pitchFamily="34" charset="0"/>
              </a:rPr>
              <a:t>be used to perform GO enrichment analysis and try to </a:t>
            </a:r>
            <a:r>
              <a:rPr lang="en-GB" sz="1800" dirty="0" smtClean="0">
                <a:cs typeface="Arial" panose="020B0604020202020204" pitchFamily="34" charset="0"/>
              </a:rPr>
              <a:t>identify </a:t>
            </a:r>
            <a:r>
              <a:rPr lang="en-GB" sz="1800" dirty="0">
                <a:cs typeface="Arial" panose="020B0604020202020204" pitchFamily="34" charset="0"/>
              </a:rPr>
              <a:t>the functional modules underlying our network.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756757"/>
            <a:ext cx="822766" cy="822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2" descr="http://www.cytoscape.org/images/cytoscape_logo_lef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700088"/>
            <a:ext cx="936104" cy="936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365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303" y="1052736"/>
            <a:ext cx="5752842" cy="4262551"/>
          </a:xfrm>
          <a:prstGeom prst="rect">
            <a:avLst/>
          </a:prstGeom>
        </p:spPr>
      </p:pic>
      <p:sp>
        <p:nvSpPr>
          <p:cNvPr id="8" name="TextBox 7"/>
          <p:cNvSpPr txBox="1"/>
          <p:nvPr/>
        </p:nvSpPr>
        <p:spPr>
          <a:xfrm>
            <a:off x="6084168" y="764704"/>
            <a:ext cx="3059832" cy="5186036"/>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GB" sz="1800" dirty="0" smtClean="0"/>
              <a:t>Large variety of apps/plugins (&gt;300)</a:t>
            </a:r>
          </a:p>
          <a:p>
            <a:pPr marL="285750" indent="-285750">
              <a:spcBef>
                <a:spcPts val="1200"/>
              </a:spcBef>
              <a:buFont typeface="Arial" panose="020B0604020202020204" pitchFamily="34" charset="0"/>
              <a:buChar char="•"/>
            </a:pPr>
            <a:r>
              <a:rPr lang="en-GB" sz="1800" dirty="0" smtClean="0"/>
              <a:t>Great flexibility, adaptable to multiple types of analysis, in various domains of knowledge: </a:t>
            </a:r>
            <a:r>
              <a:rPr lang="en-GB" sz="1800" dirty="0"/>
              <a:t>bioinformatics, social network analysis, </a:t>
            </a:r>
            <a:r>
              <a:rPr lang="en-GB" sz="1800" dirty="0" smtClean="0"/>
              <a:t>semantic web…</a:t>
            </a:r>
          </a:p>
          <a:p>
            <a:pPr marL="285750" indent="-285750">
              <a:spcBef>
                <a:spcPts val="1200"/>
              </a:spcBef>
              <a:buFont typeface="Arial" panose="020B0604020202020204" pitchFamily="34" charset="0"/>
              <a:buChar char="•"/>
            </a:pPr>
            <a:r>
              <a:rPr lang="en-GB" sz="1800" dirty="0" smtClean="0"/>
              <a:t>Possibility to create your own.</a:t>
            </a:r>
          </a:p>
          <a:p>
            <a:pPr marL="266700" indent="-252413">
              <a:spcBef>
                <a:spcPts val="0"/>
              </a:spcBef>
              <a:spcAft>
                <a:spcPts val="600"/>
              </a:spcAft>
              <a:buFont typeface="Arial" panose="020B0604020202020204" pitchFamily="34" charset="0"/>
              <a:buChar char="•"/>
            </a:pPr>
            <a:r>
              <a:rPr lang="en-GB" sz="1800" dirty="0"/>
              <a:t>Some deprecated or obsolete</a:t>
            </a:r>
          </a:p>
          <a:p>
            <a:pPr marL="265113" indent="-252413">
              <a:spcBef>
                <a:spcPts val="0"/>
              </a:spcBef>
              <a:spcAft>
                <a:spcPts val="600"/>
              </a:spcAft>
              <a:buFont typeface="Arial" panose="020B0604020202020204" pitchFamily="34" charset="0"/>
              <a:buChar char="•"/>
            </a:pPr>
            <a:r>
              <a:rPr lang="en-GB" sz="1800" dirty="0"/>
              <a:t>Different functionality depending on the </a:t>
            </a:r>
            <a:r>
              <a:rPr lang="en-GB" sz="1800" dirty="0" err="1"/>
              <a:t>Cytoscape</a:t>
            </a:r>
            <a:r>
              <a:rPr lang="en-GB" sz="1800" dirty="0"/>
              <a:t> </a:t>
            </a:r>
            <a:r>
              <a:rPr lang="en-GB" sz="1800" dirty="0" smtClean="0"/>
              <a:t>version</a:t>
            </a:r>
            <a:endParaRPr lang="en-GB" sz="1800" dirty="0"/>
          </a:p>
        </p:txBody>
      </p:sp>
      <p:sp>
        <p:nvSpPr>
          <p:cNvPr id="14" name="TextBox 13"/>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smtClean="0"/>
              <a:t>Cytoscape</a:t>
            </a:r>
            <a:r>
              <a:rPr lang="en-GB" dirty="0"/>
              <a:t> </a:t>
            </a:r>
            <a:r>
              <a:rPr lang="en-GB" dirty="0" smtClean="0"/>
              <a:t>apps/apps</a:t>
            </a:r>
            <a:endParaRPr lang="en-GB" dirty="0"/>
          </a:p>
        </p:txBody>
      </p:sp>
      <p:sp>
        <p:nvSpPr>
          <p:cNvPr id="5" name="TextBox 4"/>
          <p:cNvSpPr txBox="1"/>
          <p:nvPr/>
        </p:nvSpPr>
        <p:spPr>
          <a:xfrm>
            <a:off x="107504" y="6467632"/>
            <a:ext cx="5656228" cy="369332"/>
          </a:xfrm>
          <a:prstGeom prst="rect">
            <a:avLst/>
          </a:prstGeom>
          <a:noFill/>
        </p:spPr>
        <p:txBody>
          <a:bodyPr wrap="none" rtlCol="0">
            <a:spAutoFit/>
          </a:bodyPr>
          <a:lstStyle/>
          <a:p>
            <a:r>
              <a:rPr lang="en-GB" sz="1800" dirty="0" smtClean="0">
                <a:solidFill>
                  <a:schemeClr val="accent1"/>
                </a:solidFill>
                <a:cs typeface="Arial" panose="020B0604020202020204" pitchFamily="34" charset="0"/>
              </a:rPr>
              <a:t>Saito et al., 2012, </a:t>
            </a:r>
            <a:r>
              <a:rPr lang="en-GB" sz="1800" dirty="0">
                <a:solidFill>
                  <a:schemeClr val="accent1"/>
                </a:solidFill>
                <a:cs typeface="Arial" panose="020B0604020202020204" pitchFamily="34" charset="0"/>
              </a:rPr>
              <a:t>Nature </a:t>
            </a:r>
            <a:r>
              <a:rPr lang="en-GB" sz="1800" dirty="0" smtClean="0">
                <a:solidFill>
                  <a:schemeClr val="accent1"/>
                </a:solidFill>
                <a:cs typeface="Arial" panose="020B0604020202020204" pitchFamily="34" charset="0"/>
              </a:rPr>
              <a:t>Methods, </a:t>
            </a:r>
            <a:r>
              <a:rPr lang="en-GB" sz="1800" dirty="0">
                <a:solidFill>
                  <a:schemeClr val="accent1"/>
                </a:solidFill>
                <a:cs typeface="Arial" panose="020B0604020202020204" pitchFamily="34" charset="0"/>
              </a:rPr>
              <a:t>PMID: </a:t>
            </a:r>
            <a:r>
              <a:rPr lang="en-GB" sz="1800" dirty="0" smtClean="0">
                <a:solidFill>
                  <a:schemeClr val="accent1"/>
                </a:solidFill>
                <a:cs typeface="Arial" panose="020B0604020202020204" pitchFamily="34" charset="0"/>
              </a:rPr>
              <a:t>23132118</a:t>
            </a:r>
            <a:r>
              <a:rPr lang="en-GB" sz="1800" dirty="0">
                <a:solidFill>
                  <a:schemeClr val="accent1"/>
                </a:solidFill>
                <a:cs typeface="Arial" panose="020B0604020202020204" pitchFamily="34" charset="0"/>
              </a:rPr>
              <a:t>. </a:t>
            </a:r>
          </a:p>
        </p:txBody>
      </p:sp>
      <p:sp>
        <p:nvSpPr>
          <p:cNvPr id="6" name="Rectangle 5"/>
          <p:cNvSpPr/>
          <p:nvPr/>
        </p:nvSpPr>
        <p:spPr>
          <a:xfrm>
            <a:off x="0" y="5992215"/>
            <a:ext cx="5256584" cy="461665"/>
          </a:xfrm>
          <a:prstGeom prst="rect">
            <a:avLst/>
          </a:prstGeom>
        </p:spPr>
        <p:txBody>
          <a:bodyPr wrap="square">
            <a:spAutoFit/>
          </a:bodyPr>
          <a:lstStyle/>
          <a:p>
            <a:r>
              <a:rPr lang="en-GB" i="1" dirty="0" smtClean="0"/>
              <a:t>“A </a:t>
            </a:r>
            <a:r>
              <a:rPr lang="en-GB" i="1" dirty="0"/>
              <a:t>travel guide to </a:t>
            </a:r>
            <a:r>
              <a:rPr lang="en-GB" i="1" dirty="0" err="1"/>
              <a:t>Cytoscape</a:t>
            </a:r>
            <a:r>
              <a:rPr lang="en-GB" i="1" dirty="0"/>
              <a:t> </a:t>
            </a:r>
            <a:r>
              <a:rPr lang="en-GB" i="1" dirty="0" smtClean="0"/>
              <a:t>plugins.”</a:t>
            </a:r>
            <a:endParaRPr lang="en-GB" i="1" dirty="0"/>
          </a:p>
        </p:txBody>
      </p:sp>
    </p:spTree>
    <p:extLst>
      <p:ext uri="{BB962C8B-B14F-4D97-AF65-F5344CB8AC3E}">
        <p14:creationId xmlns:p14="http://schemas.microsoft.com/office/powerpoint/2010/main" val="80728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533401" y="1040419"/>
            <a:ext cx="7772400" cy="685718"/>
          </a:xfrm>
        </p:spPr>
        <p:txBody>
          <a:bodyPr rtlCol="0">
            <a:noAutofit/>
          </a:bodyPr>
          <a:lstStyle/>
          <a:p>
            <a:pPr algn="r" fontAlgn="auto">
              <a:spcAft>
                <a:spcPts val="0"/>
              </a:spcAft>
              <a:defRPr/>
            </a:pPr>
            <a:r>
              <a:rPr lang="de-DE" sz="3600" dirty="0" smtClean="0">
                <a:latin typeface="HelveticaNeueLT Pro 45 Lt" pitchFamily="34" charset="0"/>
                <a:cs typeface="Arial" pitchFamily="34" charset="0"/>
              </a:rPr>
              <a:t>Building and analyzing networks with Cytoscape and PSICQUIC</a:t>
            </a:r>
          </a:p>
        </p:txBody>
      </p:sp>
      <p:pic>
        <p:nvPicPr>
          <p:cNvPr id="6" name="Picture 5"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780928"/>
            <a:ext cx="1368152" cy="136815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www.cytoscape.org/images/cytoscape_logo_le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924944"/>
            <a:ext cx="2683132" cy="26831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6858805"/>
      </p:ext>
    </p:extLst>
  </p:cSld>
  <p:clrMapOvr>
    <a:masterClrMapping/>
  </p:clrMapOvr>
  <p:transition>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187740"/>
            <a:ext cx="8229600" cy="5032948"/>
          </a:xfrm>
        </p:spPr>
        <p:txBody>
          <a:bodyPr rtlCol="0">
            <a:noAutofit/>
          </a:bodyPr>
          <a:lstStyle/>
          <a:p>
            <a:pPr eaLnBrk="1" fontAlgn="auto" hangingPunct="1">
              <a:lnSpc>
                <a:spcPct val="120000"/>
              </a:lnSpc>
              <a:spcAft>
                <a:spcPts val="0"/>
              </a:spcAft>
              <a:defRPr/>
            </a:pPr>
            <a:r>
              <a:rPr lang="en-US" sz="2000" dirty="0" smtClean="0">
                <a:solidFill>
                  <a:srgbClr val="000000"/>
                </a:solidFill>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solidFill>
                  <a:srgbClr val="000000"/>
                </a:solidFill>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solidFill>
                  <a:srgbClr val="000000"/>
                </a:solidFill>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solidFill>
                  <a:srgbClr val="000000"/>
                </a:solidFill>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solidFill>
                  <a:srgbClr val="000000"/>
                </a:solidFill>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Integrate brain expression information in the network</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Load </a:t>
            </a:r>
            <a:r>
              <a:rPr lang="en-US" sz="1600" dirty="0" smtClean="0">
                <a:latin typeface="Arial" panose="020B0604020202020204" pitchFamily="34" charset="0"/>
                <a:cs typeface="Arial" panose="020B0604020202020204" pitchFamily="34" charset="0"/>
              </a:rPr>
              <a:t>columns</a:t>
            </a:r>
          </a:p>
          <a:p>
            <a:pPr lvl="1" fontAlgn="auto">
              <a:lnSpc>
                <a:spcPct val="120000"/>
              </a:lnSpc>
              <a:spcAft>
                <a:spcPts val="0"/>
              </a:spcAft>
              <a:defRPr/>
            </a:pPr>
            <a:r>
              <a:rPr lang="en-US" sz="1800" dirty="0">
                <a:solidFill>
                  <a:srgbClr val="000000"/>
                </a:solidFill>
                <a:latin typeface="Arial" panose="020B0604020202020204" pitchFamily="34" charset="0"/>
                <a:cs typeface="Arial" panose="020B0604020202020204" pitchFamily="34" charset="0"/>
              </a:rPr>
              <a:t>Eliminating duplicated edges and self-loops</a:t>
            </a: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a:t>
            </a:r>
            <a:r>
              <a:rPr lang="en-US" sz="1600" dirty="0" smtClean="0">
                <a:solidFill>
                  <a:prstClr val="black"/>
                </a:solidFill>
                <a:latin typeface="Arial" panose="020B0604020202020204" pitchFamily="34" charset="0"/>
                <a:cs typeface="Arial" panose="020B0604020202020204" pitchFamily="34" charset="0"/>
              </a:rPr>
              <a:t>MCODE app</a:t>
            </a:r>
            <a:endParaRPr lang="en-US" sz="1200" dirty="0" smtClean="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a:t>
            </a:r>
            <a:r>
              <a:rPr lang="en-US" sz="1600" dirty="0" err="1" smtClean="0">
                <a:latin typeface="Arial" panose="020B0604020202020204" pitchFamily="34" charset="0"/>
                <a:cs typeface="Arial" panose="020B0604020202020204" pitchFamily="34" charset="0"/>
              </a:rPr>
              <a:t>ClueGO</a:t>
            </a:r>
            <a:r>
              <a:rPr lang="en-US" sz="1600" dirty="0" smtClean="0">
                <a:latin typeface="Arial" panose="020B0604020202020204" pitchFamily="34" charset="0"/>
                <a:cs typeface="Arial" panose="020B0604020202020204" pitchFamily="34" charset="0"/>
              </a:rPr>
              <a:t> 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111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115888"/>
            <a:ext cx="8229600" cy="11430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mtClean="0">
                <a:latin typeface="Arial" panose="020B0604020202020204" pitchFamily="34" charset="0"/>
                <a:cs typeface="Arial" panose="020B0604020202020204" pitchFamily="34" charset="0"/>
              </a:rPr>
              <a:t>Workflow</a:t>
            </a:r>
            <a:endParaRPr lang="en-US" dirty="0" smtClean="0">
              <a:latin typeface="Arial" panose="020B0604020202020204" pitchFamily="34" charset="0"/>
              <a:cs typeface="Arial" panose="020B0604020202020204" pitchFamily="34" charset="0"/>
            </a:endParaRPr>
          </a:p>
        </p:txBody>
      </p:sp>
      <p:pic>
        <p:nvPicPr>
          <p:cNvPr id="8" name="Picture 7" descr="sn3_undir_c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320" y="2564904"/>
            <a:ext cx="1397650" cy="1347541"/>
          </a:xfrm>
          <a:prstGeom prst="rect">
            <a:avLst/>
          </a:prstGeom>
        </p:spPr>
      </p:pic>
      <p:pic>
        <p:nvPicPr>
          <p:cNvPr id="9" name="Picture 8" descr="sn2_undir_ex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1700808"/>
            <a:ext cx="2969655" cy="2160240"/>
          </a:xfrm>
          <a:prstGeom prst="rect">
            <a:avLst/>
          </a:prstGeom>
        </p:spPr>
      </p:pic>
      <p:pic>
        <p:nvPicPr>
          <p:cNvPr id="10" name="Picture 9" descr="sn1_undir_ba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124744"/>
            <a:ext cx="2969655" cy="2160240"/>
          </a:xfrm>
          <a:prstGeom prst="rect">
            <a:avLst/>
          </a:prstGeom>
        </p:spPr>
      </p:pic>
      <p:pic>
        <p:nvPicPr>
          <p:cNvPr id="3" name="Picture 2" descr="n5_undir_enran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7824" y="4581128"/>
            <a:ext cx="2880320" cy="2094969"/>
          </a:xfrm>
          <a:prstGeom prst="rect">
            <a:avLst/>
          </a:prstGeom>
        </p:spPr>
      </p:pic>
      <p:sp>
        <p:nvSpPr>
          <p:cNvPr id="4" name="TextBox 3"/>
          <p:cNvSpPr txBox="1"/>
          <p:nvPr/>
        </p:nvSpPr>
        <p:spPr>
          <a:xfrm>
            <a:off x="395536" y="2852936"/>
            <a:ext cx="2304256" cy="707886"/>
          </a:xfrm>
          <a:prstGeom prst="rect">
            <a:avLst/>
          </a:prstGeom>
          <a:noFill/>
        </p:spPr>
        <p:txBody>
          <a:bodyPr wrap="square" rtlCol="0">
            <a:spAutoFit/>
          </a:bodyPr>
          <a:lstStyle/>
          <a:p>
            <a:pPr algn="ctr"/>
            <a:r>
              <a:rPr lang="en-US" sz="2000" b="1" dirty="0" smtClean="0">
                <a:solidFill>
                  <a:schemeClr val="tx2">
                    <a:lumMod val="60000"/>
                    <a:lumOff val="40000"/>
                  </a:schemeClr>
                </a:solidFill>
              </a:rPr>
              <a:t>List of proteins (seed)</a:t>
            </a:r>
            <a:endParaRPr lang="en-US" sz="2000" b="1" dirty="0">
              <a:solidFill>
                <a:schemeClr val="tx2">
                  <a:lumMod val="60000"/>
                  <a:lumOff val="40000"/>
                </a:schemeClr>
              </a:solidFill>
            </a:endParaRPr>
          </a:p>
        </p:txBody>
      </p:sp>
      <p:sp>
        <p:nvSpPr>
          <p:cNvPr id="12" name="TextBox 11"/>
          <p:cNvSpPr txBox="1"/>
          <p:nvPr/>
        </p:nvSpPr>
        <p:spPr>
          <a:xfrm>
            <a:off x="3491880" y="1124744"/>
            <a:ext cx="2339102" cy="400110"/>
          </a:xfrm>
          <a:prstGeom prst="rect">
            <a:avLst/>
          </a:prstGeom>
          <a:noFill/>
        </p:spPr>
        <p:txBody>
          <a:bodyPr wrap="none" rtlCol="0">
            <a:spAutoFit/>
          </a:bodyPr>
          <a:lstStyle/>
          <a:p>
            <a:r>
              <a:rPr lang="en-US" sz="2000" b="1" dirty="0" smtClean="0">
                <a:solidFill>
                  <a:schemeClr val="tx2">
                    <a:lumMod val="60000"/>
                    <a:lumOff val="40000"/>
                  </a:schemeClr>
                </a:solidFill>
              </a:rPr>
              <a:t>Base PPI network</a:t>
            </a:r>
            <a:endParaRPr lang="en-US" sz="2000" b="1" dirty="0">
              <a:solidFill>
                <a:schemeClr val="tx2">
                  <a:lumMod val="60000"/>
                  <a:lumOff val="40000"/>
                </a:schemeClr>
              </a:solidFill>
            </a:endParaRPr>
          </a:p>
        </p:txBody>
      </p:sp>
      <p:sp>
        <p:nvSpPr>
          <p:cNvPr id="13" name="TextBox 12"/>
          <p:cNvSpPr txBox="1"/>
          <p:nvPr/>
        </p:nvSpPr>
        <p:spPr>
          <a:xfrm>
            <a:off x="7020272" y="4005064"/>
            <a:ext cx="2016224" cy="707886"/>
          </a:xfrm>
          <a:prstGeom prst="rect">
            <a:avLst/>
          </a:prstGeom>
          <a:noFill/>
        </p:spPr>
        <p:txBody>
          <a:bodyPr wrap="square" rtlCol="0">
            <a:spAutoFit/>
          </a:bodyPr>
          <a:lstStyle/>
          <a:p>
            <a:pPr algn="ctr"/>
            <a:r>
              <a:rPr lang="en-US" sz="2000" b="1" dirty="0" smtClean="0">
                <a:solidFill>
                  <a:schemeClr val="tx2">
                    <a:lumMod val="60000"/>
                    <a:lumOff val="40000"/>
                  </a:schemeClr>
                </a:solidFill>
              </a:rPr>
              <a:t>Topological clustering</a:t>
            </a:r>
            <a:endParaRPr lang="en-US" sz="2000" b="1" dirty="0">
              <a:solidFill>
                <a:schemeClr val="tx2">
                  <a:lumMod val="60000"/>
                  <a:lumOff val="40000"/>
                </a:schemeClr>
              </a:solidFill>
            </a:endParaRPr>
          </a:p>
        </p:txBody>
      </p:sp>
      <p:sp>
        <p:nvSpPr>
          <p:cNvPr id="14" name="TextBox 13"/>
          <p:cNvSpPr txBox="1"/>
          <p:nvPr/>
        </p:nvSpPr>
        <p:spPr>
          <a:xfrm>
            <a:off x="5796137" y="5445224"/>
            <a:ext cx="2160240" cy="707886"/>
          </a:xfrm>
          <a:prstGeom prst="rect">
            <a:avLst/>
          </a:prstGeom>
          <a:noFill/>
        </p:spPr>
        <p:txBody>
          <a:bodyPr wrap="square" rtlCol="0">
            <a:spAutoFit/>
          </a:bodyPr>
          <a:lstStyle/>
          <a:p>
            <a:pPr algn="ctr"/>
            <a:r>
              <a:rPr lang="en-US" sz="2000" b="1" dirty="0" smtClean="0">
                <a:solidFill>
                  <a:schemeClr val="tx2">
                    <a:lumMod val="60000"/>
                    <a:lumOff val="40000"/>
                  </a:schemeClr>
                </a:solidFill>
              </a:rPr>
              <a:t>Annotation enrichment</a:t>
            </a:r>
          </a:p>
        </p:txBody>
      </p:sp>
      <p:cxnSp>
        <p:nvCxnSpPr>
          <p:cNvPr id="16" name="Straight Arrow Connector 15"/>
          <p:cNvCxnSpPr/>
          <p:nvPr/>
        </p:nvCxnSpPr>
        <p:spPr>
          <a:xfrm>
            <a:off x="2555776" y="2204864"/>
            <a:ext cx="1152128" cy="288032"/>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084168" y="3140968"/>
            <a:ext cx="1224136" cy="144016"/>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4716016" y="3933056"/>
            <a:ext cx="72008" cy="79208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279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Our dataset</a:t>
            </a:r>
          </a:p>
        </p:txBody>
      </p:sp>
      <p:pic>
        <p:nvPicPr>
          <p:cNvPr id="27" name="Picture 26"/>
          <p:cNvPicPr>
            <a:picLocks noChangeAspect="1"/>
          </p:cNvPicPr>
          <p:nvPr/>
        </p:nvPicPr>
        <p:blipFill>
          <a:blip r:embed="rId2"/>
          <a:stretch>
            <a:fillRect/>
          </a:stretch>
        </p:blipFill>
        <p:spPr>
          <a:xfrm>
            <a:off x="0" y="1722080"/>
            <a:ext cx="9144000" cy="4299208"/>
          </a:xfrm>
          <a:prstGeom prst="rect">
            <a:avLst/>
          </a:prstGeom>
        </p:spPr>
      </p:pic>
      <p:sp>
        <p:nvSpPr>
          <p:cNvPr id="28" name="Rectangle 27"/>
          <p:cNvSpPr/>
          <p:nvPr/>
        </p:nvSpPr>
        <p:spPr>
          <a:xfrm>
            <a:off x="1907704" y="908720"/>
            <a:ext cx="5544616" cy="461665"/>
          </a:xfrm>
          <a:prstGeom prst="rect">
            <a:avLst/>
          </a:prstGeom>
        </p:spPr>
        <p:txBody>
          <a:bodyPr wrap="square">
            <a:spAutoFit/>
          </a:bodyPr>
          <a:lstStyle/>
          <a:p>
            <a:pPr algn="ctr"/>
            <a:r>
              <a:rPr lang="en-US" dirty="0">
                <a:hlinkClick r:id="rId3"/>
              </a:rPr>
              <a:t>https://omim.org/search/advanced</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89739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Our dataset</a:t>
            </a:r>
          </a:p>
        </p:txBody>
      </p:sp>
      <p:pic>
        <p:nvPicPr>
          <p:cNvPr id="2" name="Picture 1"/>
          <p:cNvPicPr>
            <a:picLocks noChangeAspect="1"/>
          </p:cNvPicPr>
          <p:nvPr/>
        </p:nvPicPr>
        <p:blipFill>
          <a:blip r:embed="rId2"/>
          <a:stretch>
            <a:fillRect/>
          </a:stretch>
        </p:blipFill>
        <p:spPr>
          <a:xfrm>
            <a:off x="-252536" y="1124744"/>
            <a:ext cx="5211667" cy="5445224"/>
          </a:xfrm>
          <a:prstGeom prst="rect">
            <a:avLst/>
          </a:prstGeom>
        </p:spPr>
      </p:pic>
      <p:pic>
        <p:nvPicPr>
          <p:cNvPr id="3" name="Picture 2"/>
          <p:cNvPicPr>
            <a:picLocks noChangeAspect="1"/>
          </p:cNvPicPr>
          <p:nvPr/>
        </p:nvPicPr>
        <p:blipFill>
          <a:blip r:embed="rId3"/>
          <a:stretch>
            <a:fillRect/>
          </a:stretch>
        </p:blipFill>
        <p:spPr>
          <a:xfrm>
            <a:off x="5184576" y="1556792"/>
            <a:ext cx="3707904" cy="4068673"/>
          </a:xfrm>
          <a:prstGeom prst="rect">
            <a:avLst/>
          </a:prstGeom>
        </p:spPr>
      </p:pic>
      <p:sp>
        <p:nvSpPr>
          <p:cNvPr id="4" name="Rectangle 3"/>
          <p:cNvSpPr/>
          <p:nvPr/>
        </p:nvSpPr>
        <p:spPr>
          <a:xfrm>
            <a:off x="4932040" y="1023119"/>
            <a:ext cx="4248472" cy="461665"/>
          </a:xfrm>
          <a:prstGeom prst="rect">
            <a:avLst/>
          </a:prstGeom>
        </p:spPr>
        <p:txBody>
          <a:bodyPr wrap="square">
            <a:spAutoFit/>
          </a:bodyPr>
          <a:lstStyle/>
          <a:p>
            <a:pPr algn="ctr"/>
            <a:r>
              <a:rPr lang="en-US" dirty="0" smtClean="0">
                <a:hlinkClick r:id="rId4"/>
              </a:rPr>
              <a:t>www.uniprot.org</a:t>
            </a:r>
            <a:r>
              <a:rPr lang="en-US" dirty="0">
                <a:hlinkClick r:id="rId4"/>
              </a:rPr>
              <a:t>/uploadlists</a:t>
            </a:r>
            <a:r>
              <a:rPr lang="en-US" dirty="0" smtClean="0">
                <a:hlinkClick r:id="rId4"/>
              </a:rPr>
              <a:t>/</a:t>
            </a:r>
            <a:r>
              <a:rPr lang="en-US" dirty="0" smtClean="0"/>
              <a:t> </a:t>
            </a:r>
            <a:endParaRPr lang="en-US" dirty="0"/>
          </a:p>
        </p:txBody>
      </p:sp>
      <p:sp>
        <p:nvSpPr>
          <p:cNvPr id="8" name="Arc 7"/>
          <p:cNvSpPr/>
          <p:nvPr/>
        </p:nvSpPr>
        <p:spPr>
          <a:xfrm rot="21295406" flipH="1">
            <a:off x="380131" y="2712997"/>
            <a:ext cx="5057629" cy="1869108"/>
          </a:xfrm>
          <a:prstGeom prst="arc">
            <a:avLst>
              <a:gd name="adj1" fmla="val 11309569"/>
              <a:gd name="adj2" fmla="val 20890000"/>
            </a:avLst>
          </a:prstGeom>
          <a:noFill/>
          <a:ln w="50800">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50347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5032948"/>
          </a:xfrm>
        </p:spPr>
        <p:txBody>
          <a:bodyPr rtlCol="0">
            <a:noAutofit/>
          </a:bodyPr>
          <a:lstStyle/>
          <a:p>
            <a:pPr eaLnBrk="1" fontAlgn="auto" hangingPunct="1">
              <a:lnSpc>
                <a:spcPct val="120000"/>
              </a:lnSpc>
              <a:spcAft>
                <a:spcPts val="0"/>
              </a:spcAft>
              <a:defRPr/>
            </a:pPr>
            <a:r>
              <a:rPr lang="en-US" sz="2000" dirty="0" smtClean="0">
                <a:solidFill>
                  <a:srgbClr val="FF0000"/>
                </a:solidFill>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solidFill>
                  <a:srgbClr val="FF0000"/>
                </a:solidFill>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solidFill>
                  <a:srgbClr val="000000"/>
                </a:solidFill>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solidFill>
                  <a:srgbClr val="000000"/>
                </a:solidFill>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solidFill>
                  <a:srgbClr val="000000"/>
                </a:solidFill>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Integrate brain expression information in the network</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Load </a:t>
            </a:r>
            <a:r>
              <a:rPr lang="en-US" sz="1600" dirty="0" smtClean="0">
                <a:latin typeface="Arial" panose="020B0604020202020204" pitchFamily="34" charset="0"/>
                <a:cs typeface="Arial" panose="020B0604020202020204" pitchFamily="34" charset="0"/>
              </a:rPr>
              <a:t>columns</a:t>
            </a:r>
          </a:p>
          <a:p>
            <a:pPr lvl="1" fontAlgn="auto">
              <a:lnSpc>
                <a:spcPct val="120000"/>
              </a:lnSpc>
              <a:spcAft>
                <a:spcPts val="0"/>
              </a:spcAft>
              <a:defRPr/>
            </a:pPr>
            <a:r>
              <a:rPr lang="en-US" sz="1800" dirty="0">
                <a:solidFill>
                  <a:srgbClr val="000000"/>
                </a:solidFill>
                <a:latin typeface="Arial" panose="020B0604020202020204" pitchFamily="34" charset="0"/>
                <a:cs typeface="Arial" panose="020B0604020202020204" pitchFamily="34" charset="0"/>
              </a:rPr>
              <a:t>Eliminating duplicated edges and self-loops</a:t>
            </a: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a:t>
            </a:r>
            <a:r>
              <a:rPr lang="en-US" sz="1600" dirty="0" smtClean="0">
                <a:solidFill>
                  <a:prstClr val="black"/>
                </a:solidFill>
                <a:latin typeface="Arial" panose="020B0604020202020204" pitchFamily="34" charset="0"/>
                <a:cs typeface="Arial" panose="020B0604020202020204" pitchFamily="34" charset="0"/>
              </a:rPr>
              <a:t>MCODE app</a:t>
            </a:r>
            <a:endParaRPr lang="en-US" sz="1200" dirty="0" smtClean="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a:t>
            </a:r>
            <a:r>
              <a:rPr lang="en-US" sz="1600" dirty="0" err="1" smtClean="0">
                <a:latin typeface="Arial" panose="020B0604020202020204" pitchFamily="34" charset="0"/>
                <a:cs typeface="Arial" panose="020B0604020202020204" pitchFamily="34" charset="0"/>
              </a:rPr>
              <a:t>ClueGO</a:t>
            </a:r>
            <a:r>
              <a:rPr lang="en-US" sz="1600" dirty="0" smtClean="0">
                <a:latin typeface="Arial" panose="020B0604020202020204" pitchFamily="34" charset="0"/>
                <a:cs typeface="Arial" panose="020B0604020202020204" pitchFamily="34" charset="0"/>
              </a:rPr>
              <a:t> 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13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23850" y="115888"/>
            <a:ext cx="8424863" cy="585787"/>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Protein-protein interaction detection methods</a:t>
            </a:r>
          </a:p>
        </p:txBody>
      </p:sp>
      <p:pic>
        <p:nvPicPr>
          <p:cNvPr id="12290" name="Picture 2" descr="An external file that holds a picture, illustration, etc.&#10;Object name is nihms79432f4.jpg Object name is nihms79432f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37" y="620688"/>
            <a:ext cx="6356015" cy="5774894"/>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1979712" y="6402814"/>
            <a:ext cx="5184576" cy="338554"/>
          </a:xfrm>
          <a:prstGeom prst="rect">
            <a:avLst/>
          </a:prstGeom>
          <a:noFill/>
        </p:spPr>
        <p:txBody>
          <a:bodyPr wrap="square" rtlCol="0">
            <a:spAutoFit/>
          </a:bodyPr>
          <a:lstStyle/>
          <a:p>
            <a:pPr algn="ctr"/>
            <a:r>
              <a:rPr lang="en-GB" sz="1600" dirty="0" smtClean="0">
                <a:solidFill>
                  <a:schemeClr val="accent1"/>
                </a:solidFill>
              </a:rPr>
              <a:t>Braun et al., Nat Methods, 2008, PMID</a:t>
            </a:r>
            <a:r>
              <a:rPr lang="en-GB" sz="1600" dirty="0">
                <a:solidFill>
                  <a:schemeClr val="accent1"/>
                </a:solidFill>
              </a:rPr>
              <a:t>: </a:t>
            </a:r>
            <a:r>
              <a:rPr lang="en-GB" sz="1600" dirty="0" smtClean="0">
                <a:solidFill>
                  <a:schemeClr val="accent1"/>
                </a:solidFill>
              </a:rPr>
              <a:t>19060903</a:t>
            </a:r>
            <a:r>
              <a:rPr lang="en-GB" sz="1600" dirty="0">
                <a:solidFill>
                  <a:schemeClr val="accent1"/>
                </a:solidFill>
              </a:rPr>
              <a:t>.</a:t>
            </a:r>
          </a:p>
        </p:txBody>
      </p:sp>
    </p:spTree>
    <p:extLst>
      <p:ext uri="{BB962C8B-B14F-4D97-AF65-F5344CB8AC3E}">
        <p14:creationId xmlns:p14="http://schemas.microsoft.com/office/powerpoint/2010/main" val="17020004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9469" y="2363701"/>
            <a:ext cx="2184243" cy="3024336"/>
          </a:xfrm>
          <a:prstGeom prst="rect">
            <a:avLst/>
          </a:prstGeom>
        </p:spPr>
      </p:pic>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sp>
        <p:nvSpPr>
          <p:cNvPr id="3" name="Content Placeholder 2"/>
          <p:cNvSpPr>
            <a:spLocks noGrp="1"/>
          </p:cNvSpPr>
          <p:nvPr>
            <p:ph idx="1"/>
          </p:nvPr>
        </p:nvSpPr>
        <p:spPr>
          <a:xfrm>
            <a:off x="457200" y="764704"/>
            <a:ext cx="8219256" cy="4525963"/>
          </a:xfrm>
        </p:spPr>
        <p:txBody>
          <a:bodyPr rtlCol="0">
            <a:normAutofit/>
          </a:bodyPr>
          <a:lstStyle/>
          <a:p>
            <a:pPr marL="0" indent="0" eaLnBrk="1" fontAlgn="auto" hangingPunct="1">
              <a:spcAft>
                <a:spcPts val="0"/>
              </a:spcAft>
              <a:buFont typeface="Arial" pitchFamily="34" charset="0"/>
              <a:buNone/>
              <a:defRPr/>
            </a:pPr>
            <a:r>
              <a:rPr lang="en-US" sz="2800" dirty="0" err="1" smtClean="0">
                <a:latin typeface="Arial" panose="020B0604020202020204" pitchFamily="34" charset="0"/>
                <a:cs typeface="Arial" panose="020B0604020202020204" pitchFamily="34" charset="0"/>
              </a:rPr>
              <a:t>Cytoscape</a:t>
            </a:r>
            <a:endParaRPr lang="en-US" sz="2800" dirty="0">
              <a:latin typeface="Arial" panose="020B0604020202020204" pitchFamily="34" charset="0"/>
              <a:cs typeface="Arial" panose="020B0604020202020204" pitchFamily="34" charset="0"/>
            </a:endParaRPr>
          </a:p>
          <a:p>
            <a:pPr marL="0" indent="0" eaLnBrk="1" fontAlgn="auto" hangingPunct="1">
              <a:spcAft>
                <a:spcPts val="0"/>
              </a:spcAft>
              <a:buNone/>
              <a:defRPr/>
            </a:pPr>
            <a:r>
              <a:rPr lang="en-US" sz="2800" dirty="0" smtClean="0">
                <a:latin typeface="Arial" panose="020B0604020202020204" pitchFamily="34" charset="0"/>
                <a:cs typeface="Arial" panose="020B0604020202020204" pitchFamily="34" charset="0"/>
                <a:sym typeface="Wingdings"/>
              </a:rPr>
              <a:t>File  </a:t>
            </a:r>
            <a:r>
              <a:rPr lang="en-US" sz="2800" dirty="0">
                <a:latin typeface="Arial" panose="020B0604020202020204" pitchFamily="34" charset="0"/>
                <a:cs typeface="Arial" panose="020B0604020202020204" pitchFamily="34" charset="0"/>
                <a:sym typeface="Wingdings"/>
              </a:rPr>
              <a:t>Import  Network  </a:t>
            </a:r>
            <a:r>
              <a:rPr lang="en-US" sz="2800" dirty="0" smtClean="0">
                <a:latin typeface="Arial" panose="020B0604020202020204" pitchFamily="34" charset="0"/>
                <a:cs typeface="Arial" panose="020B0604020202020204" pitchFamily="34" charset="0"/>
                <a:sym typeface="Wingdings"/>
              </a:rPr>
              <a:t>Public Databases…</a:t>
            </a:r>
            <a:endParaRPr lang="en-US" sz="2800" dirty="0">
              <a:latin typeface="Arial" panose="020B0604020202020204" pitchFamily="34" charset="0"/>
              <a:cs typeface="Arial" panose="020B0604020202020204" pitchFamily="34" charset="0"/>
            </a:endParaRPr>
          </a:p>
        </p:txBody>
      </p:sp>
      <p:grpSp>
        <p:nvGrpSpPr>
          <p:cNvPr id="7" name="Group 6"/>
          <p:cNvGrpSpPr/>
          <p:nvPr/>
        </p:nvGrpSpPr>
        <p:grpSpPr>
          <a:xfrm>
            <a:off x="1072390" y="1916832"/>
            <a:ext cx="7388042" cy="4391059"/>
            <a:chOff x="1586569" y="2334059"/>
            <a:chExt cx="7388042" cy="4391059"/>
          </a:xfrm>
        </p:grpSpPr>
        <p:pic>
          <p:nvPicPr>
            <p:cNvPr id="6" name="Picture 5"/>
            <p:cNvPicPr>
              <a:picLocks noChangeAspect="1"/>
            </p:cNvPicPr>
            <p:nvPr/>
          </p:nvPicPr>
          <p:blipFill>
            <a:blip r:embed="rId4"/>
            <a:stretch>
              <a:fillRect/>
            </a:stretch>
          </p:blipFill>
          <p:spPr>
            <a:xfrm>
              <a:off x="3707904" y="2348880"/>
              <a:ext cx="5266707" cy="4376238"/>
            </a:xfrm>
            <a:prstGeom prst="rect">
              <a:avLst/>
            </a:prstGeom>
          </p:spPr>
        </p:pic>
        <p:sp>
          <p:nvSpPr>
            <p:cNvPr id="8" name="Arc 7"/>
            <p:cNvSpPr/>
            <p:nvPr/>
          </p:nvSpPr>
          <p:spPr>
            <a:xfrm rot="9513482">
              <a:off x="1586569" y="2334059"/>
              <a:ext cx="2691333" cy="2158390"/>
            </a:xfrm>
            <a:prstGeom prst="arc">
              <a:avLst>
                <a:gd name="adj1" fmla="val 13514930"/>
                <a:gd name="adj2" fmla="val 19077193"/>
              </a:avLst>
            </a:prstGeom>
            <a:noFill/>
            <a:ln w="50800">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p:cNvSpPr txBox="1"/>
            <p:nvPr/>
          </p:nvSpPr>
          <p:spPr>
            <a:xfrm>
              <a:off x="2873542" y="4461347"/>
              <a:ext cx="1080119" cy="1200329"/>
            </a:xfrm>
            <a:prstGeom prst="rect">
              <a:avLst/>
            </a:prstGeom>
            <a:noFill/>
          </p:spPr>
          <p:txBody>
            <a:bodyPr wrap="square" rtlCol="0">
              <a:spAutoFit/>
            </a:bodyPr>
            <a:lstStyle/>
            <a:p>
              <a:r>
                <a:rPr lang="en-GB" dirty="0">
                  <a:solidFill>
                    <a:srgbClr val="FF0000"/>
                  </a:solidFill>
                </a:rPr>
                <a:t>c</a:t>
              </a:r>
              <a:r>
                <a:rPr lang="en-GB" dirty="0" smtClean="0">
                  <a:solidFill>
                    <a:srgbClr val="FF0000"/>
                  </a:solidFill>
                </a:rPr>
                <a:t>opy &amp; paste</a:t>
              </a:r>
              <a:endParaRPr lang="en-GB" dirty="0">
                <a:solidFill>
                  <a:srgbClr val="FF0000"/>
                </a:solidFill>
              </a:endParaRPr>
            </a:p>
          </p:txBody>
        </p:sp>
        <p:sp>
          <p:nvSpPr>
            <p:cNvPr id="12" name="Oval 11"/>
            <p:cNvSpPr/>
            <p:nvPr/>
          </p:nvSpPr>
          <p:spPr>
            <a:xfrm>
              <a:off x="5955272" y="3974828"/>
              <a:ext cx="792088" cy="28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97431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19872" y="2132856"/>
            <a:ext cx="5503716" cy="4581127"/>
          </a:xfrm>
          <a:prstGeom prst="rect">
            <a:avLst/>
          </a:prstGeom>
        </p:spPr>
      </p:pic>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sp>
        <p:nvSpPr>
          <p:cNvPr id="5" name="Rectangle 4"/>
          <p:cNvSpPr/>
          <p:nvPr/>
        </p:nvSpPr>
        <p:spPr>
          <a:xfrm>
            <a:off x="3707904" y="4509120"/>
            <a:ext cx="432048" cy="13681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1403648" y="4896988"/>
            <a:ext cx="2448272" cy="830997"/>
          </a:xfrm>
          <a:prstGeom prst="rect">
            <a:avLst/>
          </a:prstGeom>
          <a:noFill/>
        </p:spPr>
        <p:txBody>
          <a:bodyPr wrap="square" rtlCol="0">
            <a:spAutoFit/>
          </a:bodyPr>
          <a:lstStyle/>
          <a:p>
            <a:r>
              <a:rPr lang="en-GB" dirty="0" smtClean="0">
                <a:solidFill>
                  <a:srgbClr val="FF0000"/>
                </a:solidFill>
              </a:rPr>
              <a:t>Select source databases</a:t>
            </a:r>
            <a:endParaRPr lang="en-GB" dirty="0">
              <a:solidFill>
                <a:srgbClr val="FF0000"/>
              </a:solidFill>
            </a:endParaRPr>
          </a:p>
        </p:txBody>
      </p:sp>
      <p:sp>
        <p:nvSpPr>
          <p:cNvPr id="7" name="Oval 6"/>
          <p:cNvSpPr/>
          <p:nvPr/>
        </p:nvSpPr>
        <p:spPr>
          <a:xfrm>
            <a:off x="8244408" y="6396446"/>
            <a:ext cx="560944" cy="2577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2"/>
          <p:cNvSpPr>
            <a:spLocks noGrp="1"/>
          </p:cNvSpPr>
          <p:nvPr>
            <p:ph idx="1"/>
          </p:nvPr>
        </p:nvSpPr>
        <p:spPr>
          <a:xfrm>
            <a:off x="457200" y="764704"/>
            <a:ext cx="8219256" cy="4525963"/>
          </a:xfrm>
        </p:spPr>
        <p:txBody>
          <a:bodyPr rtlCol="0">
            <a:normAutofit/>
          </a:bodyPr>
          <a:lstStyle/>
          <a:p>
            <a:pPr marL="0" indent="0" eaLnBrk="1" fontAlgn="auto" hangingPunct="1">
              <a:spcAft>
                <a:spcPts val="0"/>
              </a:spcAft>
              <a:buFont typeface="Arial" pitchFamily="34" charset="0"/>
              <a:buNone/>
              <a:defRPr/>
            </a:pPr>
            <a:r>
              <a:rPr lang="en-US" sz="2800" dirty="0" err="1" smtClean="0">
                <a:latin typeface="Arial" panose="020B0604020202020204" pitchFamily="34" charset="0"/>
                <a:cs typeface="Arial" panose="020B0604020202020204" pitchFamily="34" charset="0"/>
              </a:rPr>
              <a:t>Cytoscape</a:t>
            </a:r>
            <a:endParaRPr lang="en-US" sz="2800" dirty="0">
              <a:latin typeface="Arial" panose="020B0604020202020204" pitchFamily="34" charset="0"/>
              <a:cs typeface="Arial" panose="020B0604020202020204" pitchFamily="34" charset="0"/>
            </a:endParaRPr>
          </a:p>
          <a:p>
            <a:pPr marL="0" indent="0" eaLnBrk="1" fontAlgn="auto" hangingPunct="1">
              <a:spcAft>
                <a:spcPts val="0"/>
              </a:spcAft>
              <a:buNone/>
              <a:defRPr/>
            </a:pPr>
            <a:r>
              <a:rPr lang="en-US" sz="2800" dirty="0" smtClean="0">
                <a:latin typeface="Arial" panose="020B0604020202020204" pitchFamily="34" charset="0"/>
                <a:cs typeface="Arial" panose="020B0604020202020204" pitchFamily="34" charset="0"/>
                <a:sym typeface="Wingdings"/>
              </a:rPr>
              <a:t>File  </a:t>
            </a:r>
            <a:r>
              <a:rPr lang="en-US" sz="2800" dirty="0">
                <a:latin typeface="Arial" panose="020B0604020202020204" pitchFamily="34" charset="0"/>
                <a:cs typeface="Arial" panose="020B0604020202020204" pitchFamily="34" charset="0"/>
                <a:sym typeface="Wingdings"/>
              </a:rPr>
              <a:t>Import  Network  </a:t>
            </a:r>
            <a:r>
              <a:rPr lang="en-US" sz="2800" dirty="0" smtClean="0">
                <a:latin typeface="Arial" panose="020B0604020202020204" pitchFamily="34" charset="0"/>
                <a:cs typeface="Arial" panose="020B0604020202020204" pitchFamily="34" charset="0"/>
                <a:sym typeface="Wingdings"/>
              </a:rPr>
              <a:t>Public Databases…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2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sp>
        <p:nvSpPr>
          <p:cNvPr id="6" name="TextBox 5"/>
          <p:cNvSpPr txBox="1"/>
          <p:nvPr/>
        </p:nvSpPr>
        <p:spPr>
          <a:xfrm>
            <a:off x="1403648" y="764704"/>
            <a:ext cx="6624736" cy="523220"/>
          </a:xfrm>
          <a:prstGeom prst="rect">
            <a:avLst/>
          </a:prstGeom>
          <a:noFill/>
        </p:spPr>
        <p:txBody>
          <a:bodyPr wrap="square" rtlCol="0">
            <a:spAutoFit/>
          </a:bodyPr>
          <a:lstStyle/>
          <a:p>
            <a:pPr algn="ctr"/>
            <a:r>
              <a:rPr lang="en-GB" sz="2800" b="1" dirty="0" err="1" smtClean="0">
                <a:solidFill>
                  <a:srgbClr val="FF0000"/>
                </a:solidFill>
              </a:rPr>
              <a:t>IMEx</a:t>
            </a:r>
            <a:r>
              <a:rPr lang="en-GB" sz="2800" b="1" dirty="0" smtClean="0">
                <a:solidFill>
                  <a:srgbClr val="FF0000"/>
                </a:solidFill>
              </a:rPr>
              <a:t>-complying databases</a:t>
            </a:r>
            <a:endParaRPr lang="en-GB" sz="2800" b="1" dirty="0">
              <a:solidFill>
                <a:srgbClr val="FF0000"/>
              </a:solidFill>
            </a:endParaRPr>
          </a:p>
        </p:txBody>
      </p:sp>
      <p:sp>
        <p:nvSpPr>
          <p:cNvPr id="8" name="TextBox 7"/>
          <p:cNvSpPr txBox="1"/>
          <p:nvPr/>
        </p:nvSpPr>
        <p:spPr>
          <a:xfrm>
            <a:off x="1331640" y="1700808"/>
            <a:ext cx="6768752" cy="4401205"/>
          </a:xfrm>
          <a:prstGeom prst="rect">
            <a:avLst/>
          </a:prstGeom>
          <a:noFill/>
        </p:spPr>
        <p:txBody>
          <a:bodyPr wrap="square" rtlCol="0">
            <a:spAutoFit/>
          </a:bodyPr>
          <a:lstStyle/>
          <a:p>
            <a:pPr algn="ctr"/>
            <a:r>
              <a:rPr lang="en-US" sz="2800" dirty="0"/>
              <a:t>IntAct </a:t>
            </a:r>
          </a:p>
          <a:p>
            <a:pPr algn="ctr"/>
            <a:r>
              <a:rPr lang="en-US" sz="2800" dirty="0"/>
              <a:t>MINT  </a:t>
            </a:r>
          </a:p>
          <a:p>
            <a:pPr algn="ctr"/>
            <a:r>
              <a:rPr lang="en-US" sz="2800" dirty="0" err="1"/>
              <a:t>MatrixDB</a:t>
            </a:r>
            <a:r>
              <a:rPr lang="en-US" sz="2800" dirty="0"/>
              <a:t> </a:t>
            </a:r>
          </a:p>
          <a:p>
            <a:pPr algn="ctr"/>
            <a:r>
              <a:rPr lang="en-US" sz="2800" dirty="0"/>
              <a:t>DIP </a:t>
            </a:r>
            <a:r>
              <a:rPr lang="en-US" sz="2800" dirty="0" smtClean="0"/>
              <a:t>/ DIP-</a:t>
            </a:r>
            <a:r>
              <a:rPr lang="en-US" sz="2800" dirty="0" err="1" smtClean="0"/>
              <a:t>IMEx</a:t>
            </a:r>
            <a:endParaRPr lang="en-US" sz="2800" dirty="0"/>
          </a:p>
          <a:p>
            <a:pPr algn="ctr"/>
            <a:r>
              <a:rPr lang="en-US" sz="2800" dirty="0"/>
              <a:t>I2D-IMEx</a:t>
            </a:r>
          </a:p>
          <a:p>
            <a:pPr algn="ctr"/>
            <a:r>
              <a:rPr lang="en-US" sz="2800" dirty="0" err="1"/>
              <a:t>UniProt</a:t>
            </a:r>
            <a:r>
              <a:rPr lang="en-US" sz="2800" dirty="0"/>
              <a:t> </a:t>
            </a:r>
          </a:p>
          <a:p>
            <a:pPr algn="ctr"/>
            <a:r>
              <a:rPr lang="en-US" sz="2800" dirty="0"/>
              <a:t>BHF-UCL</a:t>
            </a:r>
          </a:p>
          <a:p>
            <a:pPr algn="ctr"/>
            <a:r>
              <a:rPr lang="en-US" sz="2800" dirty="0" err="1"/>
              <a:t>MolCon</a:t>
            </a:r>
            <a:endParaRPr lang="en-US" sz="2800" dirty="0"/>
          </a:p>
          <a:p>
            <a:pPr algn="ctr"/>
            <a:r>
              <a:rPr lang="en-US" sz="2800" dirty="0" err="1" smtClean="0"/>
              <a:t>InnateDB-IMEx</a:t>
            </a:r>
            <a:endParaRPr lang="en-US" sz="2800" dirty="0" smtClean="0"/>
          </a:p>
          <a:p>
            <a:pPr algn="ctr"/>
            <a:r>
              <a:rPr lang="en-US" sz="2800" dirty="0" err="1" smtClean="0"/>
              <a:t>MBInfo</a:t>
            </a:r>
            <a:endParaRPr lang="en-US" sz="2800" dirty="0"/>
          </a:p>
        </p:txBody>
      </p:sp>
    </p:spTree>
    <p:extLst>
      <p:ext uri="{BB962C8B-B14F-4D97-AF65-F5344CB8AC3E}">
        <p14:creationId xmlns:p14="http://schemas.microsoft.com/office/powerpoint/2010/main" val="65011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pic>
        <p:nvPicPr>
          <p:cNvPr id="2" name="Picture 1"/>
          <p:cNvPicPr>
            <a:picLocks noChangeAspect="1"/>
          </p:cNvPicPr>
          <p:nvPr/>
        </p:nvPicPr>
        <p:blipFill>
          <a:blip r:embed="rId3"/>
          <a:stretch>
            <a:fillRect/>
          </a:stretch>
        </p:blipFill>
        <p:spPr>
          <a:xfrm>
            <a:off x="1371600" y="1409700"/>
            <a:ext cx="6400800" cy="4038600"/>
          </a:xfrm>
          <a:prstGeom prst="rect">
            <a:avLst/>
          </a:prstGeom>
        </p:spPr>
      </p:pic>
    </p:spTree>
    <p:extLst>
      <p:ext uri="{BB962C8B-B14F-4D97-AF65-F5344CB8AC3E}">
        <p14:creationId xmlns:p14="http://schemas.microsoft.com/office/powerpoint/2010/main" val="78332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1520" y="35912"/>
            <a:ext cx="8496944" cy="58477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Importing interaction data through PSICQUIC</a:t>
            </a:r>
          </a:p>
        </p:txBody>
      </p:sp>
      <p:pic>
        <p:nvPicPr>
          <p:cNvPr id="3" name="Picture 2"/>
          <p:cNvPicPr>
            <a:picLocks noChangeAspect="1"/>
          </p:cNvPicPr>
          <p:nvPr/>
        </p:nvPicPr>
        <p:blipFill>
          <a:blip r:embed="rId3"/>
          <a:stretch>
            <a:fillRect/>
          </a:stretch>
        </p:blipFill>
        <p:spPr>
          <a:xfrm>
            <a:off x="1763688" y="754742"/>
            <a:ext cx="5803576" cy="5554578"/>
          </a:xfrm>
          <a:prstGeom prst="rect">
            <a:avLst/>
          </a:prstGeom>
        </p:spPr>
      </p:pic>
    </p:spTree>
    <p:extLst>
      <p:ext uri="{BB962C8B-B14F-4D97-AF65-F5344CB8AC3E}">
        <p14:creationId xmlns:p14="http://schemas.microsoft.com/office/powerpoint/2010/main" val="1465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5032948"/>
          </a:xfrm>
        </p:spPr>
        <p:txBody>
          <a:bodyPr rtlCol="0">
            <a:noAutofit/>
          </a:bodyPr>
          <a:lstStyle/>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solidFill>
                  <a:srgbClr val="FF0000"/>
                </a:solidFill>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endParaRPr lang="en-US" sz="1600" dirty="0">
              <a:solidFill>
                <a:srgbClr val="FF0000"/>
              </a:solidFill>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solidFill>
                  <a:srgbClr val="000000"/>
                </a:solidFill>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solidFill>
                  <a:srgbClr val="000000"/>
                </a:solidFill>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solidFill>
                  <a:srgbClr val="000000"/>
                </a:solidFill>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Integrate brain expression information in the network</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Load </a:t>
            </a:r>
            <a:r>
              <a:rPr lang="en-US" sz="1600" dirty="0" smtClean="0">
                <a:latin typeface="Arial" panose="020B0604020202020204" pitchFamily="34" charset="0"/>
                <a:cs typeface="Arial" panose="020B0604020202020204" pitchFamily="34" charset="0"/>
              </a:rPr>
              <a:t>columns</a:t>
            </a:r>
          </a:p>
          <a:p>
            <a:pPr lvl="1" fontAlgn="auto">
              <a:lnSpc>
                <a:spcPct val="120000"/>
              </a:lnSpc>
              <a:spcAft>
                <a:spcPts val="0"/>
              </a:spcAft>
              <a:defRPr/>
            </a:pPr>
            <a:r>
              <a:rPr lang="en-US" sz="1800" dirty="0">
                <a:solidFill>
                  <a:srgbClr val="000000"/>
                </a:solidFill>
                <a:latin typeface="Arial" panose="020B0604020202020204" pitchFamily="34" charset="0"/>
                <a:cs typeface="Arial" panose="020B0604020202020204" pitchFamily="34" charset="0"/>
              </a:rPr>
              <a:t>Eliminating duplicated edges and self-loops</a:t>
            </a: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a:t>
            </a:r>
            <a:r>
              <a:rPr lang="en-US" sz="1600" dirty="0" smtClean="0">
                <a:solidFill>
                  <a:prstClr val="black"/>
                </a:solidFill>
                <a:latin typeface="Arial" panose="020B0604020202020204" pitchFamily="34" charset="0"/>
                <a:cs typeface="Arial" panose="020B0604020202020204" pitchFamily="34" charset="0"/>
              </a:rPr>
              <a:t>MCODE app</a:t>
            </a:r>
            <a:endParaRPr lang="en-US" sz="1200" dirty="0" smtClean="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a:t>
            </a:r>
            <a:r>
              <a:rPr lang="en-US" sz="1600" dirty="0" err="1" smtClean="0">
                <a:latin typeface="Arial" panose="020B0604020202020204" pitchFamily="34" charset="0"/>
                <a:cs typeface="Arial" panose="020B0604020202020204" pitchFamily="34" charset="0"/>
              </a:rPr>
              <a:t>ClueGO</a:t>
            </a:r>
            <a:r>
              <a:rPr lang="en-US" sz="1600" dirty="0" smtClean="0">
                <a:latin typeface="Arial" panose="020B0604020202020204" pitchFamily="34" charset="0"/>
                <a:cs typeface="Arial" panose="020B0604020202020204" pitchFamily="34" charset="0"/>
              </a:rPr>
              <a:t> 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525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557" y="726215"/>
            <a:ext cx="9144000" cy="6131785"/>
          </a:xfrm>
          <a:prstGeom prst="rect">
            <a:avLst/>
          </a:prstGeom>
        </p:spPr>
      </p:pic>
      <p:sp>
        <p:nvSpPr>
          <p:cNvPr id="33795" name="Title 1"/>
          <p:cNvSpPr>
            <a:spLocks noGrp="1"/>
          </p:cNvSpPr>
          <p:nvPr>
            <p:ph type="title"/>
          </p:nvPr>
        </p:nvSpPr>
        <p:spPr>
          <a:xfrm>
            <a:off x="395536"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itchFamily="34" charset="0"/>
                <a:cs typeface="Arial" pitchFamily="34" charset="0"/>
              </a:rPr>
              <a:t>Visualizing the network</a:t>
            </a:r>
          </a:p>
        </p:txBody>
      </p:sp>
      <p:sp>
        <p:nvSpPr>
          <p:cNvPr id="5" name="Oval 4"/>
          <p:cNvSpPr/>
          <p:nvPr/>
        </p:nvSpPr>
        <p:spPr>
          <a:xfrm>
            <a:off x="7740352" y="2924944"/>
            <a:ext cx="1512168" cy="150776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33797" name="TextBox 5"/>
          <p:cNvSpPr txBox="1">
            <a:spLocks noChangeArrowheads="1"/>
          </p:cNvSpPr>
          <p:nvPr/>
        </p:nvSpPr>
        <p:spPr bwMode="auto">
          <a:xfrm>
            <a:off x="7884368" y="2564904"/>
            <a:ext cx="348558" cy="4579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rPr>
              <a:t>1</a:t>
            </a:r>
          </a:p>
        </p:txBody>
      </p:sp>
      <p:sp>
        <p:nvSpPr>
          <p:cNvPr id="7" name="Oval 6"/>
          <p:cNvSpPr/>
          <p:nvPr/>
        </p:nvSpPr>
        <p:spPr>
          <a:xfrm>
            <a:off x="8563483" y="3617714"/>
            <a:ext cx="432048" cy="28803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p>
        </p:txBody>
      </p:sp>
      <p:sp>
        <p:nvSpPr>
          <p:cNvPr id="33799" name="TextBox 7"/>
          <p:cNvSpPr txBox="1">
            <a:spLocks noChangeArrowheads="1"/>
          </p:cNvSpPr>
          <p:nvPr/>
        </p:nvSpPr>
        <p:spPr bwMode="auto">
          <a:xfrm>
            <a:off x="8846374" y="3212976"/>
            <a:ext cx="2905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b="1" dirty="0">
                <a:solidFill>
                  <a:srgbClr val="FF0000"/>
                </a:solidFill>
              </a:rPr>
              <a:t>2</a:t>
            </a:r>
          </a:p>
        </p:txBody>
      </p:sp>
    </p:spTree>
    <p:extLst>
      <p:ext uri="{BB962C8B-B14F-4D97-AF65-F5344CB8AC3E}">
        <p14:creationId xmlns:p14="http://schemas.microsoft.com/office/powerpoint/2010/main" val="307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395536" y="44624"/>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Visualizing the network</a:t>
            </a:r>
          </a:p>
        </p:txBody>
      </p:sp>
      <p:sp>
        <p:nvSpPr>
          <p:cNvPr id="34819" name="TextBox 5"/>
          <p:cNvSpPr txBox="1">
            <a:spLocks noChangeArrowheads="1"/>
          </p:cNvSpPr>
          <p:nvPr/>
        </p:nvSpPr>
        <p:spPr bwMode="auto">
          <a:xfrm>
            <a:off x="1259632" y="6279703"/>
            <a:ext cx="5400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a:cs typeface="Arial" panose="020B0604020202020204" pitchFamily="34" charset="0"/>
              </a:rPr>
              <a:t>Layout </a:t>
            </a:r>
            <a:r>
              <a:rPr lang="en-US" dirty="0">
                <a:cs typeface="Arial" panose="020B0604020202020204" pitchFamily="34" charset="0"/>
                <a:sym typeface="Wingdings" pitchFamily="2" charset="2"/>
              </a:rPr>
              <a:t> </a:t>
            </a:r>
            <a:r>
              <a:rPr lang="en-US" dirty="0" err="1" smtClean="0">
                <a:cs typeface="Arial" panose="020B0604020202020204" pitchFamily="34" charset="0"/>
                <a:sym typeface="Wingdings" pitchFamily="2" charset="2"/>
              </a:rPr>
              <a:t>yFiles</a:t>
            </a:r>
            <a:r>
              <a:rPr lang="en-US" dirty="0" smtClean="0">
                <a:cs typeface="Arial" panose="020B0604020202020204" pitchFamily="34" charset="0"/>
                <a:sym typeface="Wingdings" pitchFamily="2" charset="2"/>
              </a:rPr>
              <a:t> Layouts  Organic </a:t>
            </a:r>
            <a:endParaRPr lang="en-US" dirty="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339911" y="617736"/>
            <a:ext cx="8538914" cy="5602188"/>
          </a:xfrm>
          <a:prstGeom prst="rect">
            <a:avLst/>
          </a:prstGeom>
        </p:spPr>
      </p:pic>
    </p:spTree>
    <p:extLst>
      <p:ext uri="{BB962C8B-B14F-4D97-AF65-F5344CB8AC3E}">
        <p14:creationId xmlns:p14="http://schemas.microsoft.com/office/powerpoint/2010/main" val="99191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1835" y="1465854"/>
            <a:ext cx="1246427" cy="12452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10"/>
          <p:cNvSpPr txBox="1"/>
          <p:nvPr/>
        </p:nvSpPr>
        <p:spPr>
          <a:xfrm>
            <a:off x="974321" y="3390091"/>
            <a:ext cx="7181454" cy="830997"/>
          </a:xfrm>
          <a:prstGeom prst="rect">
            <a:avLst/>
          </a:prstGeom>
          <a:noFill/>
        </p:spPr>
        <p:txBody>
          <a:bodyPr wrap="square" rtlCol="0">
            <a:spAutoFit/>
          </a:bodyPr>
          <a:lstStyle/>
          <a:p>
            <a:pPr algn="ctr"/>
            <a:r>
              <a:rPr lang="en-GB" dirty="0">
                <a:ea typeface="Times New Roman"/>
                <a:cs typeface="Arial" panose="020B0604020202020204" pitchFamily="34" charset="0"/>
              </a:rPr>
              <a:t>Find a layout that sorts your network nodes by the number of interactions that each one of them has.</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103188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5032948"/>
          </a:xfrm>
        </p:spPr>
        <p:txBody>
          <a:bodyPr rtlCol="0">
            <a:noAutofit/>
          </a:bodyPr>
          <a:lstStyle/>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solidFill>
                  <a:srgbClr val="FF0000"/>
                </a:solidFill>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solidFill>
                  <a:srgbClr val="FF0000"/>
                </a:solidFill>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solidFill>
                  <a:srgbClr val="FF0000"/>
                </a:solidFill>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latin typeface="Arial" panose="020B0604020202020204" pitchFamily="34" charset="0"/>
                <a:cs typeface="Arial" panose="020B0604020202020204" pitchFamily="34" charset="0"/>
              </a:rPr>
              <a:t>Integrate brain expression information in the network</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Load </a:t>
            </a:r>
            <a:r>
              <a:rPr lang="en-US" sz="1600" dirty="0" smtClean="0">
                <a:latin typeface="Arial" panose="020B0604020202020204" pitchFamily="34" charset="0"/>
                <a:cs typeface="Arial" panose="020B0604020202020204" pitchFamily="34" charset="0"/>
              </a:rPr>
              <a:t>columns</a:t>
            </a:r>
          </a:p>
          <a:p>
            <a:pPr lvl="1" fontAlgn="auto">
              <a:lnSpc>
                <a:spcPct val="120000"/>
              </a:lnSpc>
              <a:spcAft>
                <a:spcPts val="0"/>
              </a:spcAft>
              <a:defRPr/>
            </a:pPr>
            <a:r>
              <a:rPr lang="en-US" sz="1800" dirty="0">
                <a:solidFill>
                  <a:srgbClr val="000000"/>
                </a:solidFill>
                <a:latin typeface="Arial" panose="020B0604020202020204" pitchFamily="34" charset="0"/>
                <a:cs typeface="Arial" panose="020B0604020202020204" pitchFamily="34" charset="0"/>
              </a:rPr>
              <a:t>Eliminating duplicated edges and self-loops</a:t>
            </a: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a:t>
            </a:r>
            <a:r>
              <a:rPr lang="en-US" sz="1600" dirty="0" smtClean="0">
                <a:solidFill>
                  <a:prstClr val="black"/>
                </a:solidFill>
                <a:latin typeface="Arial" panose="020B0604020202020204" pitchFamily="34" charset="0"/>
                <a:cs typeface="Arial" panose="020B0604020202020204" pitchFamily="34" charset="0"/>
              </a:rPr>
              <a:t>MCODE app</a:t>
            </a:r>
            <a:endParaRPr lang="en-US" sz="1200" dirty="0" smtClean="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a:t>
            </a:r>
            <a:r>
              <a:rPr lang="en-US" sz="1600" dirty="0" err="1" smtClean="0">
                <a:latin typeface="Arial" panose="020B0604020202020204" pitchFamily="34" charset="0"/>
                <a:cs typeface="Arial" panose="020B0604020202020204" pitchFamily="34" charset="0"/>
              </a:rPr>
              <a:t>ClueGO</a:t>
            </a:r>
            <a:r>
              <a:rPr lang="en-US" sz="1600" dirty="0" smtClean="0">
                <a:latin typeface="Arial" panose="020B0604020202020204" pitchFamily="34" charset="0"/>
                <a:cs typeface="Arial" panose="020B0604020202020204" pitchFamily="34" charset="0"/>
              </a:rPr>
              <a:t> 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432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Content Placeholder 3" descr="protein-protein.gif"/>
          <p:cNvPicPr>
            <a:picLocks noChangeAspect="1"/>
          </p:cNvPicPr>
          <p:nvPr/>
        </p:nvPicPr>
        <p:blipFill>
          <a:blip r:embed="rId4">
            <a:extLst>
              <a:ext uri="{28A0092B-C50C-407E-A947-70E740481C1C}">
                <a14:useLocalDpi xmlns:a14="http://schemas.microsoft.com/office/drawing/2010/main" val="0"/>
              </a:ext>
            </a:extLst>
          </a:blip>
          <a:srcRect l="-29996" r="-29996"/>
          <a:stretch>
            <a:fillRect/>
          </a:stretch>
        </p:blipFill>
        <p:spPr bwMode="auto">
          <a:xfrm>
            <a:off x="-828675" y="2047875"/>
            <a:ext cx="5524500" cy="303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173" name="Group 5"/>
          <p:cNvGrpSpPr>
            <a:grpSpLocks/>
          </p:cNvGrpSpPr>
          <p:nvPr/>
        </p:nvGrpSpPr>
        <p:grpSpPr bwMode="auto">
          <a:xfrm>
            <a:off x="5357813" y="1373188"/>
            <a:ext cx="3216275" cy="3973512"/>
            <a:chOff x="3078" y="1208"/>
            <a:chExt cx="2026" cy="2503"/>
          </a:xfrm>
        </p:grpSpPr>
        <p:grpSp>
          <p:nvGrpSpPr>
            <p:cNvPr id="7191" name="Group 6"/>
            <p:cNvGrpSpPr>
              <a:grpSpLocks/>
            </p:cNvGrpSpPr>
            <p:nvPr/>
          </p:nvGrpSpPr>
          <p:grpSpPr bwMode="auto">
            <a:xfrm>
              <a:off x="3078" y="1208"/>
              <a:ext cx="2026" cy="2503"/>
              <a:chOff x="1202" y="2463"/>
              <a:chExt cx="943" cy="1330"/>
            </a:xfrm>
          </p:grpSpPr>
          <p:sp>
            <p:nvSpPr>
              <p:cNvPr id="7207" name="Freeform 7"/>
              <p:cNvSpPr>
                <a:spLocks/>
              </p:cNvSpPr>
              <p:nvPr/>
            </p:nvSpPr>
            <p:spPr bwMode="auto">
              <a:xfrm rot="-3925968">
                <a:off x="1043" y="2777"/>
                <a:ext cx="915" cy="598"/>
              </a:xfrm>
              <a:custGeom>
                <a:avLst/>
                <a:gdLst>
                  <a:gd name="T0" fmla="*/ 817 w 915"/>
                  <a:gd name="T1" fmla="*/ 151 h 598"/>
                  <a:gd name="T2" fmla="*/ 499 w 915"/>
                  <a:gd name="T3" fmla="*/ 15 h 598"/>
                  <a:gd name="T4" fmla="*/ 136 w 915"/>
                  <a:gd name="T5" fmla="*/ 61 h 598"/>
                  <a:gd name="T6" fmla="*/ 0 w 915"/>
                  <a:gd name="T7" fmla="*/ 333 h 598"/>
                  <a:gd name="T8" fmla="*/ 136 w 915"/>
                  <a:gd name="T9" fmla="*/ 560 h 598"/>
                  <a:gd name="T10" fmla="*/ 318 w 915"/>
                  <a:gd name="T11" fmla="*/ 560 h 598"/>
                  <a:gd name="T12" fmla="*/ 363 w 915"/>
                  <a:gd name="T13" fmla="*/ 423 h 598"/>
                  <a:gd name="T14" fmla="*/ 454 w 915"/>
                  <a:gd name="T15" fmla="*/ 287 h 598"/>
                  <a:gd name="T16" fmla="*/ 590 w 915"/>
                  <a:gd name="T17" fmla="*/ 378 h 598"/>
                  <a:gd name="T18" fmla="*/ 771 w 915"/>
                  <a:gd name="T19" fmla="*/ 423 h 598"/>
                  <a:gd name="T20" fmla="*/ 907 w 915"/>
                  <a:gd name="T21" fmla="*/ 287 h 598"/>
                  <a:gd name="T22" fmla="*/ 817 w 915"/>
                  <a:gd name="T23" fmla="*/ 151 h 5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5"/>
                  <a:gd name="T37" fmla="*/ 0 h 598"/>
                  <a:gd name="T38" fmla="*/ 915 w 915"/>
                  <a:gd name="T39" fmla="*/ 598 h 5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5" h="598">
                    <a:moveTo>
                      <a:pt x="817" y="151"/>
                    </a:moveTo>
                    <a:cubicBezTo>
                      <a:pt x="749" y="106"/>
                      <a:pt x="612" y="30"/>
                      <a:pt x="499" y="15"/>
                    </a:cubicBezTo>
                    <a:cubicBezTo>
                      <a:pt x="386" y="0"/>
                      <a:pt x="219" y="8"/>
                      <a:pt x="136" y="61"/>
                    </a:cubicBezTo>
                    <a:cubicBezTo>
                      <a:pt x="53" y="114"/>
                      <a:pt x="0" y="250"/>
                      <a:pt x="0" y="333"/>
                    </a:cubicBezTo>
                    <a:cubicBezTo>
                      <a:pt x="0" y="416"/>
                      <a:pt x="83" y="522"/>
                      <a:pt x="136" y="560"/>
                    </a:cubicBezTo>
                    <a:cubicBezTo>
                      <a:pt x="189" y="598"/>
                      <a:pt x="280" y="583"/>
                      <a:pt x="318" y="560"/>
                    </a:cubicBezTo>
                    <a:cubicBezTo>
                      <a:pt x="356" y="537"/>
                      <a:pt x="340" y="469"/>
                      <a:pt x="363" y="423"/>
                    </a:cubicBezTo>
                    <a:cubicBezTo>
                      <a:pt x="386" y="377"/>
                      <a:pt x="416" y="294"/>
                      <a:pt x="454" y="287"/>
                    </a:cubicBezTo>
                    <a:cubicBezTo>
                      <a:pt x="492" y="280"/>
                      <a:pt x="537" y="355"/>
                      <a:pt x="590" y="378"/>
                    </a:cubicBezTo>
                    <a:cubicBezTo>
                      <a:pt x="643" y="401"/>
                      <a:pt x="718" y="438"/>
                      <a:pt x="771" y="423"/>
                    </a:cubicBezTo>
                    <a:cubicBezTo>
                      <a:pt x="824" y="408"/>
                      <a:pt x="899" y="332"/>
                      <a:pt x="907" y="287"/>
                    </a:cubicBezTo>
                    <a:cubicBezTo>
                      <a:pt x="915" y="242"/>
                      <a:pt x="885" y="196"/>
                      <a:pt x="817" y="151"/>
                    </a:cubicBezTo>
                    <a:close/>
                  </a:path>
                </a:pathLst>
              </a:custGeom>
              <a:solidFill>
                <a:srgbClr val="FFFF66"/>
              </a:solidFill>
              <a:ln w="9525">
                <a:solidFill>
                  <a:srgbClr val="FFCC66"/>
                </a:solidFill>
                <a:round/>
                <a:headEnd/>
                <a:tailEnd/>
              </a:ln>
            </p:spPr>
            <p:txBody>
              <a:bodyPr/>
              <a:lstStyle/>
              <a:p>
                <a:endParaRPr lang="en-GB"/>
              </a:p>
            </p:txBody>
          </p:sp>
          <p:sp>
            <p:nvSpPr>
              <p:cNvPr id="7208" name="Freeform 8"/>
              <p:cNvSpPr>
                <a:spLocks/>
              </p:cNvSpPr>
              <p:nvPr/>
            </p:nvSpPr>
            <p:spPr bwMode="auto">
              <a:xfrm rot="-3925968">
                <a:off x="1571" y="2928"/>
                <a:ext cx="301" cy="355"/>
              </a:xfrm>
              <a:custGeom>
                <a:avLst/>
                <a:gdLst>
                  <a:gd name="T0" fmla="*/ 5081 w 235"/>
                  <a:gd name="T1" fmla="*/ 15 h 355"/>
                  <a:gd name="T2" fmla="*/ 0 w 235"/>
                  <a:gd name="T3" fmla="*/ 196 h 355"/>
                  <a:gd name="T4" fmla="*/ 5081 w 235"/>
                  <a:gd name="T5" fmla="*/ 332 h 355"/>
                  <a:gd name="T6" fmla="*/ 20017 w 235"/>
                  <a:gd name="T7" fmla="*/ 332 h 355"/>
                  <a:gd name="T8" fmla="*/ 25078 w 235"/>
                  <a:gd name="T9" fmla="*/ 241 h 355"/>
                  <a:gd name="T10" fmla="*/ 15010 w 235"/>
                  <a:gd name="T11" fmla="*/ 105 h 355"/>
                  <a:gd name="T12" fmla="*/ 5081 w 235"/>
                  <a:gd name="T13" fmla="*/ 15 h 355"/>
                  <a:gd name="T14" fmla="*/ 0 60000 65536"/>
                  <a:gd name="T15" fmla="*/ 0 60000 65536"/>
                  <a:gd name="T16" fmla="*/ 0 60000 65536"/>
                  <a:gd name="T17" fmla="*/ 0 60000 65536"/>
                  <a:gd name="T18" fmla="*/ 0 60000 65536"/>
                  <a:gd name="T19" fmla="*/ 0 60000 65536"/>
                  <a:gd name="T20" fmla="*/ 0 60000 65536"/>
                  <a:gd name="T21" fmla="*/ 0 w 235"/>
                  <a:gd name="T22" fmla="*/ 0 h 355"/>
                  <a:gd name="T23" fmla="*/ 235 w 235"/>
                  <a:gd name="T24" fmla="*/ 355 h 3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5" h="355">
                    <a:moveTo>
                      <a:pt x="46" y="15"/>
                    </a:moveTo>
                    <a:cubicBezTo>
                      <a:pt x="23" y="30"/>
                      <a:pt x="0" y="143"/>
                      <a:pt x="0" y="196"/>
                    </a:cubicBezTo>
                    <a:cubicBezTo>
                      <a:pt x="0" y="249"/>
                      <a:pt x="16" y="309"/>
                      <a:pt x="46" y="332"/>
                    </a:cubicBezTo>
                    <a:cubicBezTo>
                      <a:pt x="76" y="355"/>
                      <a:pt x="152" y="347"/>
                      <a:pt x="182" y="332"/>
                    </a:cubicBezTo>
                    <a:cubicBezTo>
                      <a:pt x="212" y="317"/>
                      <a:pt x="235" y="279"/>
                      <a:pt x="227" y="241"/>
                    </a:cubicBezTo>
                    <a:cubicBezTo>
                      <a:pt x="219" y="203"/>
                      <a:pt x="166" y="143"/>
                      <a:pt x="136" y="105"/>
                    </a:cubicBezTo>
                    <a:cubicBezTo>
                      <a:pt x="106" y="67"/>
                      <a:pt x="69" y="0"/>
                      <a:pt x="46" y="15"/>
                    </a:cubicBezTo>
                    <a:close/>
                  </a:path>
                </a:pathLst>
              </a:custGeom>
              <a:solidFill>
                <a:srgbClr val="FF6600"/>
              </a:solidFill>
              <a:ln w="9525">
                <a:solidFill>
                  <a:srgbClr val="CC3300"/>
                </a:solidFill>
                <a:round/>
                <a:headEnd/>
                <a:tailEnd/>
              </a:ln>
            </p:spPr>
            <p:txBody>
              <a:bodyPr/>
              <a:lstStyle/>
              <a:p>
                <a:endParaRPr lang="en-GB"/>
              </a:p>
            </p:txBody>
          </p:sp>
          <p:sp>
            <p:nvSpPr>
              <p:cNvPr id="7209" name="Freeform 9"/>
              <p:cNvSpPr>
                <a:spLocks/>
              </p:cNvSpPr>
              <p:nvPr/>
            </p:nvSpPr>
            <p:spPr bwMode="auto">
              <a:xfrm rot="-3925968">
                <a:off x="1174" y="2822"/>
                <a:ext cx="1330" cy="612"/>
              </a:xfrm>
              <a:custGeom>
                <a:avLst/>
                <a:gdLst>
                  <a:gd name="T0" fmla="*/ 416 w 1330"/>
                  <a:gd name="T1" fmla="*/ 272 h 612"/>
                  <a:gd name="T2" fmla="*/ 280 w 1330"/>
                  <a:gd name="T3" fmla="*/ 317 h 612"/>
                  <a:gd name="T4" fmla="*/ 235 w 1330"/>
                  <a:gd name="T5" fmla="*/ 272 h 612"/>
                  <a:gd name="T6" fmla="*/ 99 w 1330"/>
                  <a:gd name="T7" fmla="*/ 317 h 612"/>
                  <a:gd name="T8" fmla="*/ 53 w 1330"/>
                  <a:gd name="T9" fmla="*/ 499 h 612"/>
                  <a:gd name="T10" fmla="*/ 416 w 1330"/>
                  <a:gd name="T11" fmla="*/ 589 h 612"/>
                  <a:gd name="T12" fmla="*/ 915 w 1330"/>
                  <a:gd name="T13" fmla="*/ 589 h 612"/>
                  <a:gd name="T14" fmla="*/ 1233 w 1330"/>
                  <a:gd name="T15" fmla="*/ 453 h 612"/>
                  <a:gd name="T16" fmla="*/ 1323 w 1330"/>
                  <a:gd name="T17" fmla="*/ 317 h 612"/>
                  <a:gd name="T18" fmla="*/ 1278 w 1330"/>
                  <a:gd name="T19" fmla="*/ 181 h 612"/>
                  <a:gd name="T20" fmla="*/ 1187 w 1330"/>
                  <a:gd name="T21" fmla="*/ 45 h 612"/>
                  <a:gd name="T22" fmla="*/ 1097 w 1330"/>
                  <a:gd name="T23" fmla="*/ 0 h 612"/>
                  <a:gd name="T24" fmla="*/ 1051 w 1330"/>
                  <a:gd name="T25" fmla="*/ 45 h 612"/>
                  <a:gd name="T26" fmla="*/ 961 w 1330"/>
                  <a:gd name="T27" fmla="*/ 136 h 612"/>
                  <a:gd name="T28" fmla="*/ 825 w 1330"/>
                  <a:gd name="T29" fmla="*/ 136 h 612"/>
                  <a:gd name="T30" fmla="*/ 779 w 1330"/>
                  <a:gd name="T31" fmla="*/ 181 h 612"/>
                  <a:gd name="T32" fmla="*/ 825 w 1330"/>
                  <a:gd name="T33" fmla="*/ 272 h 612"/>
                  <a:gd name="T34" fmla="*/ 825 w 1330"/>
                  <a:gd name="T35" fmla="*/ 362 h 612"/>
                  <a:gd name="T36" fmla="*/ 734 w 1330"/>
                  <a:gd name="T37" fmla="*/ 362 h 612"/>
                  <a:gd name="T38" fmla="*/ 598 w 1330"/>
                  <a:gd name="T39" fmla="*/ 408 h 612"/>
                  <a:gd name="T40" fmla="*/ 507 w 1330"/>
                  <a:gd name="T41" fmla="*/ 362 h 612"/>
                  <a:gd name="T42" fmla="*/ 462 w 1330"/>
                  <a:gd name="T43" fmla="*/ 272 h 612"/>
                  <a:gd name="T44" fmla="*/ 416 w 1330"/>
                  <a:gd name="T45" fmla="*/ 272 h 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0"/>
                  <a:gd name="T70" fmla="*/ 0 h 612"/>
                  <a:gd name="T71" fmla="*/ 1330 w 1330"/>
                  <a:gd name="T72" fmla="*/ 612 h 6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0" h="612">
                    <a:moveTo>
                      <a:pt x="416" y="272"/>
                    </a:moveTo>
                    <a:cubicBezTo>
                      <a:pt x="386" y="279"/>
                      <a:pt x="310" y="317"/>
                      <a:pt x="280" y="317"/>
                    </a:cubicBezTo>
                    <a:cubicBezTo>
                      <a:pt x="250" y="317"/>
                      <a:pt x="265" y="272"/>
                      <a:pt x="235" y="272"/>
                    </a:cubicBezTo>
                    <a:cubicBezTo>
                      <a:pt x="205" y="272"/>
                      <a:pt x="129" y="279"/>
                      <a:pt x="99" y="317"/>
                    </a:cubicBezTo>
                    <a:cubicBezTo>
                      <a:pt x="69" y="355"/>
                      <a:pt x="0" y="454"/>
                      <a:pt x="53" y="499"/>
                    </a:cubicBezTo>
                    <a:cubicBezTo>
                      <a:pt x="106" y="544"/>
                      <a:pt x="272" y="574"/>
                      <a:pt x="416" y="589"/>
                    </a:cubicBezTo>
                    <a:cubicBezTo>
                      <a:pt x="560" y="604"/>
                      <a:pt x="779" y="612"/>
                      <a:pt x="915" y="589"/>
                    </a:cubicBezTo>
                    <a:cubicBezTo>
                      <a:pt x="1051" y="566"/>
                      <a:pt x="1165" y="498"/>
                      <a:pt x="1233" y="453"/>
                    </a:cubicBezTo>
                    <a:cubicBezTo>
                      <a:pt x="1301" y="408"/>
                      <a:pt x="1316" y="362"/>
                      <a:pt x="1323" y="317"/>
                    </a:cubicBezTo>
                    <a:cubicBezTo>
                      <a:pt x="1330" y="272"/>
                      <a:pt x="1301" y="226"/>
                      <a:pt x="1278" y="181"/>
                    </a:cubicBezTo>
                    <a:cubicBezTo>
                      <a:pt x="1255" y="136"/>
                      <a:pt x="1217" y="75"/>
                      <a:pt x="1187" y="45"/>
                    </a:cubicBezTo>
                    <a:cubicBezTo>
                      <a:pt x="1157" y="15"/>
                      <a:pt x="1120" y="0"/>
                      <a:pt x="1097" y="0"/>
                    </a:cubicBezTo>
                    <a:cubicBezTo>
                      <a:pt x="1074" y="0"/>
                      <a:pt x="1074" y="22"/>
                      <a:pt x="1051" y="45"/>
                    </a:cubicBezTo>
                    <a:cubicBezTo>
                      <a:pt x="1028" y="68"/>
                      <a:pt x="999" y="121"/>
                      <a:pt x="961" y="136"/>
                    </a:cubicBezTo>
                    <a:cubicBezTo>
                      <a:pt x="923" y="151"/>
                      <a:pt x="855" y="129"/>
                      <a:pt x="825" y="136"/>
                    </a:cubicBezTo>
                    <a:cubicBezTo>
                      <a:pt x="795" y="143"/>
                      <a:pt x="779" y="158"/>
                      <a:pt x="779" y="181"/>
                    </a:cubicBezTo>
                    <a:cubicBezTo>
                      <a:pt x="779" y="204"/>
                      <a:pt x="817" y="242"/>
                      <a:pt x="825" y="272"/>
                    </a:cubicBezTo>
                    <a:cubicBezTo>
                      <a:pt x="833" y="302"/>
                      <a:pt x="840" y="347"/>
                      <a:pt x="825" y="362"/>
                    </a:cubicBezTo>
                    <a:cubicBezTo>
                      <a:pt x="810" y="377"/>
                      <a:pt x="772" y="354"/>
                      <a:pt x="734" y="362"/>
                    </a:cubicBezTo>
                    <a:cubicBezTo>
                      <a:pt x="696" y="370"/>
                      <a:pt x="636" y="408"/>
                      <a:pt x="598" y="408"/>
                    </a:cubicBezTo>
                    <a:cubicBezTo>
                      <a:pt x="560" y="408"/>
                      <a:pt x="530" y="385"/>
                      <a:pt x="507" y="362"/>
                    </a:cubicBezTo>
                    <a:cubicBezTo>
                      <a:pt x="484" y="339"/>
                      <a:pt x="477" y="287"/>
                      <a:pt x="462" y="272"/>
                    </a:cubicBezTo>
                    <a:cubicBezTo>
                      <a:pt x="447" y="257"/>
                      <a:pt x="446" y="265"/>
                      <a:pt x="416" y="272"/>
                    </a:cubicBezTo>
                    <a:close/>
                  </a:path>
                </a:pathLst>
              </a:custGeom>
              <a:solidFill>
                <a:srgbClr val="FFCC66"/>
              </a:solidFill>
              <a:ln w="9525">
                <a:solidFill>
                  <a:srgbClr val="FF9900"/>
                </a:solidFill>
                <a:round/>
                <a:headEnd/>
                <a:tailEnd/>
              </a:ln>
            </p:spPr>
            <p:txBody>
              <a:bodyPr/>
              <a:lstStyle/>
              <a:p>
                <a:endParaRPr lang="en-GB"/>
              </a:p>
            </p:txBody>
          </p:sp>
        </p:grpSp>
        <p:sp>
          <p:nvSpPr>
            <p:cNvPr id="7192" name="Line 10"/>
            <p:cNvSpPr>
              <a:spLocks noChangeShapeType="1"/>
            </p:cNvSpPr>
            <p:nvPr/>
          </p:nvSpPr>
          <p:spPr bwMode="auto">
            <a:xfrm flipH="1">
              <a:off x="3814" y="2505"/>
              <a:ext cx="34" cy="33"/>
            </a:xfrm>
            <a:prstGeom prst="line">
              <a:avLst/>
            </a:prstGeom>
            <a:noFill/>
            <a:ln w="9525">
              <a:solidFill>
                <a:srgbClr val="A24702"/>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193" name="Line 11"/>
            <p:cNvSpPr>
              <a:spLocks noChangeShapeType="1"/>
            </p:cNvSpPr>
            <p:nvPr/>
          </p:nvSpPr>
          <p:spPr bwMode="auto">
            <a:xfrm flipH="1">
              <a:off x="3838" y="2533"/>
              <a:ext cx="39" cy="32"/>
            </a:xfrm>
            <a:prstGeom prst="line">
              <a:avLst/>
            </a:prstGeom>
            <a:noFill/>
            <a:ln w="9525">
              <a:solidFill>
                <a:srgbClr val="A24702"/>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194" name="Line 12"/>
            <p:cNvSpPr>
              <a:spLocks noChangeShapeType="1"/>
            </p:cNvSpPr>
            <p:nvPr/>
          </p:nvSpPr>
          <p:spPr bwMode="auto">
            <a:xfrm flipH="1">
              <a:off x="3857" y="2551"/>
              <a:ext cx="46" cy="42"/>
            </a:xfrm>
            <a:prstGeom prst="line">
              <a:avLst/>
            </a:prstGeom>
            <a:noFill/>
            <a:ln w="9525">
              <a:solidFill>
                <a:srgbClr val="A24702"/>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195" name="Line 13"/>
            <p:cNvSpPr>
              <a:spLocks noChangeShapeType="1"/>
            </p:cNvSpPr>
            <p:nvPr/>
          </p:nvSpPr>
          <p:spPr bwMode="auto">
            <a:xfrm flipH="1">
              <a:off x="3882" y="2573"/>
              <a:ext cx="43" cy="38"/>
            </a:xfrm>
            <a:prstGeom prst="line">
              <a:avLst/>
            </a:prstGeom>
            <a:noFill/>
            <a:ln w="9525">
              <a:solidFill>
                <a:srgbClr val="A24702"/>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196" name="Line 14"/>
            <p:cNvSpPr>
              <a:spLocks noChangeShapeType="1"/>
            </p:cNvSpPr>
            <p:nvPr/>
          </p:nvSpPr>
          <p:spPr bwMode="auto">
            <a:xfrm flipH="1">
              <a:off x="3901" y="2594"/>
              <a:ext cx="41" cy="34"/>
            </a:xfrm>
            <a:prstGeom prst="line">
              <a:avLst/>
            </a:prstGeom>
            <a:noFill/>
            <a:ln w="9525">
              <a:solidFill>
                <a:srgbClr val="A24702"/>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197" name="Line 15"/>
            <p:cNvSpPr>
              <a:spLocks noChangeShapeType="1"/>
            </p:cNvSpPr>
            <p:nvPr/>
          </p:nvSpPr>
          <p:spPr bwMode="auto">
            <a:xfrm flipH="1">
              <a:off x="3921" y="2611"/>
              <a:ext cx="48" cy="38"/>
            </a:xfrm>
            <a:prstGeom prst="line">
              <a:avLst/>
            </a:prstGeom>
            <a:noFill/>
            <a:ln w="9525">
              <a:solidFill>
                <a:srgbClr val="A24702"/>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198" name="Line 16"/>
            <p:cNvSpPr>
              <a:spLocks noChangeShapeType="1"/>
            </p:cNvSpPr>
            <p:nvPr/>
          </p:nvSpPr>
          <p:spPr bwMode="auto">
            <a:xfrm flipH="1">
              <a:off x="3945" y="2630"/>
              <a:ext cx="48" cy="39"/>
            </a:xfrm>
            <a:prstGeom prst="line">
              <a:avLst/>
            </a:prstGeom>
            <a:noFill/>
            <a:ln w="9525">
              <a:solidFill>
                <a:srgbClr val="A24702"/>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199" name="Line 17"/>
            <p:cNvSpPr>
              <a:spLocks noChangeShapeType="1"/>
            </p:cNvSpPr>
            <p:nvPr/>
          </p:nvSpPr>
          <p:spPr bwMode="auto">
            <a:xfrm>
              <a:off x="4553" y="2351"/>
              <a:ext cx="70" cy="0"/>
            </a:xfrm>
            <a:prstGeom prst="line">
              <a:avLst/>
            </a:prstGeom>
            <a:noFill/>
            <a:ln w="952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200" name="Line 18"/>
            <p:cNvSpPr>
              <a:spLocks noChangeShapeType="1"/>
            </p:cNvSpPr>
            <p:nvPr/>
          </p:nvSpPr>
          <p:spPr bwMode="auto">
            <a:xfrm>
              <a:off x="4558" y="2377"/>
              <a:ext cx="58" cy="0"/>
            </a:xfrm>
            <a:prstGeom prst="line">
              <a:avLst/>
            </a:prstGeom>
            <a:noFill/>
            <a:ln w="952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201" name="Line 19"/>
            <p:cNvSpPr>
              <a:spLocks noChangeShapeType="1"/>
            </p:cNvSpPr>
            <p:nvPr/>
          </p:nvSpPr>
          <p:spPr bwMode="auto">
            <a:xfrm>
              <a:off x="4563" y="2409"/>
              <a:ext cx="50" cy="0"/>
            </a:xfrm>
            <a:prstGeom prst="line">
              <a:avLst/>
            </a:prstGeom>
            <a:noFill/>
            <a:ln w="952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202" name="Line 20"/>
            <p:cNvSpPr>
              <a:spLocks noChangeShapeType="1"/>
            </p:cNvSpPr>
            <p:nvPr/>
          </p:nvSpPr>
          <p:spPr bwMode="auto">
            <a:xfrm>
              <a:off x="4561" y="2437"/>
              <a:ext cx="48" cy="0"/>
            </a:xfrm>
            <a:prstGeom prst="line">
              <a:avLst/>
            </a:prstGeom>
            <a:noFill/>
            <a:ln w="952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203" name="Line 21"/>
            <p:cNvSpPr>
              <a:spLocks noChangeShapeType="1"/>
            </p:cNvSpPr>
            <p:nvPr/>
          </p:nvSpPr>
          <p:spPr bwMode="auto">
            <a:xfrm>
              <a:off x="4556" y="2469"/>
              <a:ext cx="50" cy="0"/>
            </a:xfrm>
            <a:prstGeom prst="line">
              <a:avLst/>
            </a:prstGeom>
            <a:noFill/>
            <a:ln w="952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204" name="Line 22"/>
            <p:cNvSpPr>
              <a:spLocks noChangeShapeType="1"/>
            </p:cNvSpPr>
            <p:nvPr/>
          </p:nvSpPr>
          <p:spPr bwMode="auto">
            <a:xfrm>
              <a:off x="4546" y="2500"/>
              <a:ext cx="63" cy="0"/>
            </a:xfrm>
            <a:prstGeom prst="line">
              <a:avLst/>
            </a:prstGeom>
            <a:noFill/>
            <a:ln w="952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205" name="Line 23"/>
            <p:cNvSpPr>
              <a:spLocks noChangeShapeType="1"/>
            </p:cNvSpPr>
            <p:nvPr/>
          </p:nvSpPr>
          <p:spPr bwMode="auto">
            <a:xfrm>
              <a:off x="4537" y="2533"/>
              <a:ext cx="72" cy="0"/>
            </a:xfrm>
            <a:prstGeom prst="line">
              <a:avLst/>
            </a:prstGeom>
            <a:noFill/>
            <a:ln w="952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GB"/>
            </a:p>
          </p:txBody>
        </p:sp>
        <p:sp>
          <p:nvSpPr>
            <p:cNvPr id="7206" name="Line 24"/>
            <p:cNvSpPr>
              <a:spLocks noChangeShapeType="1"/>
            </p:cNvSpPr>
            <p:nvPr/>
          </p:nvSpPr>
          <p:spPr bwMode="auto">
            <a:xfrm>
              <a:off x="4522" y="2567"/>
              <a:ext cx="89" cy="0"/>
            </a:xfrm>
            <a:prstGeom prst="line">
              <a:avLst/>
            </a:prstGeom>
            <a:noFill/>
            <a:ln w="9525">
              <a:solidFill>
                <a:srgbClr val="990000"/>
              </a:solidFill>
              <a:round/>
              <a:headEnd/>
              <a:tailEnd/>
            </a:ln>
            <a:extLst>
              <a:ext uri="{909E8E84-426E-40dd-AFC4-6F175D3DCCD1}">
                <a14:hiddenFill xmlns:a14="http://schemas.microsoft.com/office/drawing/2010/main" xmlns="">
                  <a:noFill/>
                </a14:hiddenFill>
              </a:ext>
            </a:extLst>
          </p:spPr>
          <p:txBody>
            <a:bodyPr wrap="none"/>
            <a:lstStyle/>
            <a:p>
              <a:endParaRPr lang="en-GB"/>
            </a:p>
          </p:txBody>
        </p:sp>
      </p:grpSp>
      <p:grpSp>
        <p:nvGrpSpPr>
          <p:cNvPr id="4" name="Group 25"/>
          <p:cNvGrpSpPr>
            <a:grpSpLocks/>
          </p:cNvGrpSpPr>
          <p:nvPr/>
        </p:nvGrpSpPr>
        <p:grpSpPr bwMode="auto">
          <a:xfrm>
            <a:off x="3074988" y="1525589"/>
            <a:ext cx="4611688" cy="2065339"/>
            <a:chOff x="1937" y="1458"/>
            <a:chExt cx="2905" cy="1301"/>
          </a:xfrm>
        </p:grpSpPr>
        <p:sp>
          <p:nvSpPr>
            <p:cNvPr id="7188" name="Text Box 26"/>
            <p:cNvSpPr txBox="1">
              <a:spLocks noChangeArrowheads="1"/>
            </p:cNvSpPr>
            <p:nvPr/>
          </p:nvSpPr>
          <p:spPr bwMode="auto">
            <a:xfrm>
              <a:off x="1937" y="1458"/>
              <a:ext cx="2242"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spcBef>
                  <a:spcPts val="500"/>
                </a:spcBef>
                <a:spcAft>
                  <a:spcPts val="500"/>
                </a:spcAft>
              </a:pPr>
              <a:r>
                <a:rPr lang="en-GB" sz="2000" b="1" dirty="0" smtClean="0">
                  <a:solidFill>
                    <a:srgbClr val="CC3300"/>
                  </a:solidFill>
                  <a:cs typeface="Arial" pitchFamily="34" charset="0"/>
                </a:rPr>
                <a:t>interaction domains</a:t>
              </a:r>
              <a:endParaRPr lang="en-GB" sz="2000" b="1" dirty="0">
                <a:solidFill>
                  <a:srgbClr val="CC3300"/>
                </a:solidFill>
                <a:cs typeface="Arial" pitchFamily="34" charset="0"/>
              </a:endParaRPr>
            </a:p>
          </p:txBody>
        </p:sp>
        <p:sp>
          <p:nvSpPr>
            <p:cNvPr id="7189" name="Line 27"/>
            <p:cNvSpPr>
              <a:spLocks noChangeShapeType="1"/>
            </p:cNvSpPr>
            <p:nvPr/>
          </p:nvSpPr>
          <p:spPr bwMode="auto">
            <a:xfrm>
              <a:off x="3074" y="1708"/>
              <a:ext cx="1768" cy="884"/>
            </a:xfrm>
            <a:prstGeom prst="line">
              <a:avLst/>
            </a:prstGeom>
            <a:noFill/>
            <a:ln w="12700">
              <a:solidFill>
                <a:srgbClr val="CC3300"/>
              </a:solidFill>
              <a:round/>
              <a:headEnd type="oval" w="med" len="med"/>
              <a:tailEnd type="triangle" w="med" len="med"/>
            </a:ln>
            <a:extLst>
              <a:ext uri="{909E8E84-426E-40dd-AFC4-6F175D3DCCD1}">
                <a14:hiddenFill xmlns:a14="http://schemas.microsoft.com/office/drawing/2010/main" xmlns="">
                  <a:noFill/>
                </a14:hiddenFill>
              </a:ext>
            </a:extLst>
          </p:spPr>
          <p:txBody>
            <a:bodyPr wrap="none"/>
            <a:lstStyle/>
            <a:p>
              <a:endParaRPr lang="en-GB"/>
            </a:p>
          </p:txBody>
        </p:sp>
        <p:sp>
          <p:nvSpPr>
            <p:cNvPr id="7190" name="Line 28"/>
            <p:cNvSpPr>
              <a:spLocks noChangeShapeType="1"/>
            </p:cNvSpPr>
            <p:nvPr/>
          </p:nvSpPr>
          <p:spPr bwMode="auto">
            <a:xfrm>
              <a:off x="3074" y="1708"/>
              <a:ext cx="1054" cy="1051"/>
            </a:xfrm>
            <a:prstGeom prst="line">
              <a:avLst/>
            </a:prstGeom>
            <a:noFill/>
            <a:ln w="12700">
              <a:solidFill>
                <a:srgbClr val="CC3300"/>
              </a:solidFill>
              <a:round/>
              <a:headEnd type="oval" w="med" len="med"/>
              <a:tailEnd type="triangle" w="med" len="med"/>
            </a:ln>
            <a:extLst>
              <a:ext uri="{909E8E84-426E-40dd-AFC4-6F175D3DCCD1}">
                <a14:hiddenFill xmlns:a14="http://schemas.microsoft.com/office/drawing/2010/main" xmlns="">
                  <a:noFill/>
                </a14:hiddenFill>
              </a:ext>
            </a:extLst>
          </p:spPr>
          <p:txBody>
            <a:bodyPr wrap="none"/>
            <a:lstStyle/>
            <a:p>
              <a:endParaRPr lang="en-GB"/>
            </a:p>
          </p:txBody>
        </p:sp>
      </p:grpSp>
      <p:grpSp>
        <p:nvGrpSpPr>
          <p:cNvPr id="5" name="Group 29"/>
          <p:cNvGrpSpPr>
            <a:grpSpLocks/>
          </p:cNvGrpSpPr>
          <p:nvPr/>
        </p:nvGrpSpPr>
        <p:grpSpPr bwMode="auto">
          <a:xfrm>
            <a:off x="1691295" y="5046663"/>
            <a:ext cx="5438253" cy="1695450"/>
            <a:chOff x="182" y="3196"/>
            <a:chExt cx="3483" cy="1094"/>
          </a:xfrm>
        </p:grpSpPr>
        <p:sp>
          <p:nvSpPr>
            <p:cNvPr id="7177" name="Rectangle 30"/>
            <p:cNvSpPr>
              <a:spLocks noChangeArrowheads="1"/>
            </p:cNvSpPr>
            <p:nvPr/>
          </p:nvSpPr>
          <p:spPr bwMode="auto">
            <a:xfrm>
              <a:off x="623" y="3854"/>
              <a:ext cx="2073" cy="56"/>
            </a:xfrm>
            <a:prstGeom prst="rect">
              <a:avLst/>
            </a:prstGeom>
            <a:solidFill>
              <a:srgbClr val="FFFF66"/>
            </a:solidFill>
            <a:ln w="9525">
              <a:solidFill>
                <a:srgbClr val="FFCC99"/>
              </a:solidFill>
              <a:miter lim="800000"/>
              <a:headEnd/>
              <a:tailEnd/>
            </a:ln>
          </p:spPr>
          <p:txBody>
            <a:bodyPr wrap="none" anchor="ctr"/>
            <a:lstStyle/>
            <a:p>
              <a:endParaRPr lang="en-US">
                <a:cs typeface="Arial" pitchFamily="34" charset="0"/>
              </a:endParaRPr>
            </a:p>
          </p:txBody>
        </p:sp>
        <p:sp>
          <p:nvSpPr>
            <p:cNvPr id="7178" name="Rectangle 31"/>
            <p:cNvSpPr>
              <a:spLocks noChangeArrowheads="1"/>
            </p:cNvSpPr>
            <p:nvPr/>
          </p:nvSpPr>
          <p:spPr bwMode="auto">
            <a:xfrm>
              <a:off x="624" y="4116"/>
              <a:ext cx="2674" cy="58"/>
            </a:xfrm>
            <a:prstGeom prst="rect">
              <a:avLst/>
            </a:prstGeom>
            <a:solidFill>
              <a:srgbClr val="FFCC66"/>
            </a:solidFill>
            <a:ln w="9525">
              <a:solidFill>
                <a:srgbClr val="CC6600"/>
              </a:solidFill>
              <a:miter lim="800000"/>
              <a:headEnd/>
              <a:tailEnd/>
            </a:ln>
          </p:spPr>
          <p:txBody>
            <a:bodyPr wrap="none" anchor="ctr"/>
            <a:lstStyle/>
            <a:p>
              <a:endParaRPr lang="en-US">
                <a:cs typeface="Arial" pitchFamily="34" charset="0"/>
              </a:endParaRPr>
            </a:p>
          </p:txBody>
        </p:sp>
        <p:sp>
          <p:nvSpPr>
            <p:cNvPr id="7179" name="Rectangle 32"/>
            <p:cNvSpPr>
              <a:spLocks noChangeArrowheads="1"/>
            </p:cNvSpPr>
            <p:nvPr/>
          </p:nvSpPr>
          <p:spPr bwMode="auto">
            <a:xfrm>
              <a:off x="629" y="3580"/>
              <a:ext cx="735" cy="56"/>
            </a:xfrm>
            <a:prstGeom prst="rect">
              <a:avLst/>
            </a:prstGeom>
            <a:solidFill>
              <a:srgbClr val="FF6600"/>
            </a:solidFill>
            <a:ln w="9525">
              <a:solidFill>
                <a:srgbClr val="993300"/>
              </a:solidFill>
              <a:miter lim="800000"/>
              <a:headEnd/>
              <a:tailEnd/>
            </a:ln>
          </p:spPr>
          <p:txBody>
            <a:bodyPr wrap="none" anchor="ctr"/>
            <a:lstStyle/>
            <a:p>
              <a:endParaRPr lang="en-US">
                <a:cs typeface="Arial" pitchFamily="34" charset="0"/>
              </a:endParaRPr>
            </a:p>
          </p:txBody>
        </p:sp>
        <p:sp>
          <p:nvSpPr>
            <p:cNvPr id="7180" name="Rectangle 33"/>
            <p:cNvSpPr>
              <a:spLocks noChangeArrowheads="1"/>
            </p:cNvSpPr>
            <p:nvPr/>
          </p:nvSpPr>
          <p:spPr bwMode="auto">
            <a:xfrm>
              <a:off x="743" y="3531"/>
              <a:ext cx="134" cy="153"/>
            </a:xfrm>
            <a:prstGeom prst="rect">
              <a:avLst/>
            </a:prstGeom>
            <a:solidFill>
              <a:schemeClr val="accent1">
                <a:alpha val="36862"/>
              </a:schemeClr>
            </a:solidFill>
            <a:ln w="9525">
              <a:solidFill>
                <a:srgbClr val="CC3300"/>
              </a:solidFill>
              <a:miter lim="800000"/>
              <a:headEnd/>
              <a:tailEnd/>
            </a:ln>
          </p:spPr>
          <p:txBody>
            <a:bodyPr wrap="none" anchor="ctr"/>
            <a:lstStyle/>
            <a:p>
              <a:pPr algn="ctr" eaLnBrk="1" hangingPunct="1"/>
              <a:endParaRPr lang="en-US" sz="2800">
                <a:solidFill>
                  <a:srgbClr val="CC3300"/>
                </a:solidFill>
                <a:cs typeface="Arial" pitchFamily="34" charset="0"/>
              </a:endParaRPr>
            </a:p>
          </p:txBody>
        </p:sp>
        <p:sp>
          <p:nvSpPr>
            <p:cNvPr id="7181" name="Rectangle 34"/>
            <p:cNvSpPr>
              <a:spLocks noChangeArrowheads="1"/>
            </p:cNvSpPr>
            <p:nvPr/>
          </p:nvSpPr>
          <p:spPr bwMode="auto">
            <a:xfrm>
              <a:off x="1099" y="3532"/>
              <a:ext cx="86" cy="153"/>
            </a:xfrm>
            <a:prstGeom prst="rect">
              <a:avLst/>
            </a:prstGeom>
            <a:solidFill>
              <a:schemeClr val="accent1">
                <a:alpha val="36862"/>
              </a:schemeClr>
            </a:solidFill>
            <a:ln w="9525">
              <a:solidFill>
                <a:srgbClr val="CC3300"/>
              </a:solidFill>
              <a:miter lim="800000"/>
              <a:headEnd/>
              <a:tailEnd/>
            </a:ln>
          </p:spPr>
          <p:txBody>
            <a:bodyPr wrap="none" anchor="ctr"/>
            <a:lstStyle/>
            <a:p>
              <a:endParaRPr lang="en-US">
                <a:cs typeface="Arial" pitchFamily="34" charset="0"/>
              </a:endParaRPr>
            </a:p>
          </p:txBody>
        </p:sp>
        <p:sp>
          <p:nvSpPr>
            <p:cNvPr id="7182" name="Rectangle 35"/>
            <p:cNvSpPr>
              <a:spLocks noChangeArrowheads="1"/>
            </p:cNvSpPr>
            <p:nvPr/>
          </p:nvSpPr>
          <p:spPr bwMode="auto">
            <a:xfrm>
              <a:off x="1992" y="3801"/>
              <a:ext cx="134" cy="153"/>
            </a:xfrm>
            <a:prstGeom prst="rect">
              <a:avLst/>
            </a:prstGeom>
            <a:solidFill>
              <a:schemeClr val="accent1">
                <a:alpha val="36862"/>
              </a:schemeClr>
            </a:solidFill>
            <a:ln w="9525">
              <a:solidFill>
                <a:srgbClr val="CC3300"/>
              </a:solidFill>
              <a:miter lim="800000"/>
              <a:headEnd/>
              <a:tailEnd/>
            </a:ln>
          </p:spPr>
          <p:txBody>
            <a:bodyPr wrap="none" anchor="ctr"/>
            <a:lstStyle/>
            <a:p>
              <a:pPr algn="ctr" eaLnBrk="1" hangingPunct="1"/>
              <a:endParaRPr lang="en-US" sz="2800">
                <a:solidFill>
                  <a:srgbClr val="CC3300"/>
                </a:solidFill>
                <a:cs typeface="Arial" pitchFamily="34" charset="0"/>
              </a:endParaRPr>
            </a:p>
          </p:txBody>
        </p:sp>
        <p:sp>
          <p:nvSpPr>
            <p:cNvPr id="7183" name="Rectangle 36"/>
            <p:cNvSpPr>
              <a:spLocks noChangeArrowheads="1"/>
            </p:cNvSpPr>
            <p:nvPr/>
          </p:nvSpPr>
          <p:spPr bwMode="auto">
            <a:xfrm>
              <a:off x="1217" y="4072"/>
              <a:ext cx="86" cy="153"/>
            </a:xfrm>
            <a:prstGeom prst="rect">
              <a:avLst/>
            </a:prstGeom>
            <a:solidFill>
              <a:schemeClr val="accent1">
                <a:alpha val="36862"/>
              </a:schemeClr>
            </a:solidFill>
            <a:ln w="9525">
              <a:solidFill>
                <a:srgbClr val="CC3300"/>
              </a:solidFill>
              <a:miter lim="800000"/>
              <a:headEnd/>
              <a:tailEnd/>
            </a:ln>
          </p:spPr>
          <p:txBody>
            <a:bodyPr wrap="none" anchor="ctr"/>
            <a:lstStyle/>
            <a:p>
              <a:endParaRPr lang="en-US">
                <a:cs typeface="Arial" pitchFamily="34" charset="0"/>
              </a:endParaRPr>
            </a:p>
          </p:txBody>
        </p:sp>
        <p:sp>
          <p:nvSpPr>
            <p:cNvPr id="7184" name="Text Box 37"/>
            <p:cNvSpPr txBox="1">
              <a:spLocks noChangeArrowheads="1"/>
            </p:cNvSpPr>
            <p:nvPr/>
          </p:nvSpPr>
          <p:spPr bwMode="auto">
            <a:xfrm>
              <a:off x="182" y="3222"/>
              <a:ext cx="3483"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itchFamily="34" charset="0"/>
                  <a:ea typeface="Geneva"/>
                  <a:cs typeface="Geneva"/>
                </a:defRPr>
              </a:lvl1pPr>
              <a:lvl2pPr marL="742950" indent="-28575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spcBef>
                  <a:spcPts val="500"/>
                </a:spcBef>
                <a:spcAft>
                  <a:spcPts val="500"/>
                </a:spcAft>
              </a:pPr>
              <a:r>
                <a:rPr lang="en-GB" sz="2000" b="1" dirty="0" smtClean="0">
                  <a:solidFill>
                    <a:srgbClr val="00336C"/>
                  </a:solidFill>
                  <a:cs typeface="Arial" pitchFamily="34" charset="0"/>
                </a:rPr>
                <a:t>Overlap </a:t>
              </a:r>
              <a:r>
                <a:rPr lang="en-GB" sz="2000" b="1" smtClean="0">
                  <a:solidFill>
                    <a:srgbClr val="00336C"/>
                  </a:solidFill>
                  <a:cs typeface="Arial" pitchFamily="34" charset="0"/>
                </a:rPr>
                <a:t>in sequence ranges:</a:t>
              </a:r>
              <a:endParaRPr lang="en-GB" sz="2000" b="1" dirty="0">
                <a:solidFill>
                  <a:srgbClr val="00336C"/>
                </a:solidFill>
                <a:cs typeface="Arial" pitchFamily="34" charset="0"/>
              </a:endParaRPr>
            </a:p>
          </p:txBody>
        </p:sp>
        <p:sp>
          <p:nvSpPr>
            <p:cNvPr id="7185" name="Rectangle 38"/>
            <p:cNvSpPr>
              <a:spLocks noChangeArrowheads="1"/>
            </p:cNvSpPr>
            <p:nvPr/>
          </p:nvSpPr>
          <p:spPr bwMode="auto">
            <a:xfrm>
              <a:off x="182" y="3196"/>
              <a:ext cx="3321" cy="1094"/>
            </a:xfrm>
            <a:prstGeom prst="rect">
              <a:avLst/>
            </a:prstGeom>
            <a:noFill/>
            <a:ln w="9525" cap="rnd">
              <a:solidFill>
                <a:schemeClr val="accent2"/>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cs typeface="Arial" pitchFamily="34" charset="0"/>
              </a:endParaRPr>
            </a:p>
          </p:txBody>
        </p:sp>
        <p:sp>
          <p:nvSpPr>
            <p:cNvPr id="7186" name="Line 39"/>
            <p:cNvSpPr>
              <a:spLocks noChangeShapeType="1"/>
            </p:cNvSpPr>
            <p:nvPr/>
          </p:nvSpPr>
          <p:spPr bwMode="auto">
            <a:xfrm>
              <a:off x="829" y="3683"/>
              <a:ext cx="434" cy="389"/>
            </a:xfrm>
            <a:prstGeom prst="line">
              <a:avLst/>
            </a:prstGeom>
            <a:noFill/>
            <a:ln w="12700"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GB"/>
            </a:p>
          </p:txBody>
        </p:sp>
        <p:sp>
          <p:nvSpPr>
            <p:cNvPr id="7187" name="Line 40"/>
            <p:cNvSpPr>
              <a:spLocks noChangeShapeType="1"/>
            </p:cNvSpPr>
            <p:nvPr/>
          </p:nvSpPr>
          <p:spPr bwMode="auto">
            <a:xfrm>
              <a:off x="1157" y="3688"/>
              <a:ext cx="914" cy="107"/>
            </a:xfrm>
            <a:prstGeom prst="line">
              <a:avLst/>
            </a:prstGeom>
            <a:noFill/>
            <a:ln w="12700"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GB"/>
            </a:p>
          </p:txBody>
        </p:sp>
      </p:grpSp>
      <p:sp>
        <p:nvSpPr>
          <p:cNvPr id="43" name="TextBox 42"/>
          <p:cNvSpPr txBox="1"/>
          <p:nvPr/>
        </p:nvSpPr>
        <p:spPr>
          <a:xfrm>
            <a:off x="323850" y="115888"/>
            <a:ext cx="7848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Representing PPIs: interaction domains</a:t>
            </a:r>
          </a:p>
        </p:txBody>
      </p:sp>
    </p:spTree>
    <p:custDataLst>
      <p:tags r:id="rId1"/>
    </p:custDataLst>
    <p:extLst>
      <p:ext uri="{BB962C8B-B14F-4D97-AF65-F5344CB8AC3E}">
        <p14:creationId xmlns:p14="http://schemas.microsoft.com/office/powerpoint/2010/main" val="18365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tt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132856"/>
            <a:ext cx="4625106" cy="4005064"/>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Cytoscape: column information</a:t>
            </a:r>
            <a:endParaRPr lang="en-GB" dirty="0"/>
          </a:p>
        </p:txBody>
      </p:sp>
      <p:sp>
        <p:nvSpPr>
          <p:cNvPr id="7" name="Line Callout 2 (Accent Bar) 6"/>
          <p:cNvSpPr/>
          <p:nvPr/>
        </p:nvSpPr>
        <p:spPr>
          <a:xfrm flipH="1">
            <a:off x="395535" y="3905923"/>
            <a:ext cx="2116857" cy="1035245"/>
          </a:xfrm>
          <a:prstGeom prst="accentCallout2">
            <a:avLst>
              <a:gd name="adj1" fmla="val 18750"/>
              <a:gd name="adj2" fmla="val -8333"/>
              <a:gd name="adj3" fmla="val 18750"/>
              <a:gd name="adj4" fmla="val -16667"/>
              <a:gd name="adj5" fmla="val -32318"/>
              <a:gd name="adj6" fmla="val -59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smtClean="0">
                <a:solidFill>
                  <a:schemeClr val="tx1"/>
                </a:solidFill>
                <a:latin typeface="Arial" panose="020B0604020202020204" pitchFamily="34" charset="0"/>
                <a:cs typeface="Arial" panose="020B0604020202020204" pitchFamily="34" charset="0"/>
              </a:rPr>
              <a:t>Protein name: pp60c-src</a:t>
            </a:r>
          </a:p>
          <a:p>
            <a:pPr algn="r"/>
            <a:r>
              <a:rPr lang="en-GB" sz="1400" dirty="0" smtClean="0">
                <a:solidFill>
                  <a:schemeClr val="tx1"/>
                </a:solidFill>
                <a:latin typeface="Arial" panose="020B0604020202020204" pitchFamily="34" charset="0"/>
                <a:cs typeface="Arial" panose="020B0604020202020204" pitchFamily="34" charset="0"/>
              </a:rPr>
              <a:t>Relative expression value: -3.23</a:t>
            </a:r>
          </a:p>
          <a:p>
            <a:pPr algn="r"/>
            <a:r>
              <a:rPr lang="en-GB" sz="1400" dirty="0" smtClean="0">
                <a:solidFill>
                  <a:schemeClr val="tx1"/>
                </a:solidFill>
                <a:latin typeface="Arial" panose="020B0604020202020204" pitchFamily="34" charset="0"/>
                <a:cs typeface="Arial" panose="020B0604020202020204" pitchFamily="34" charset="0"/>
              </a:rPr>
              <a:t>Seed: yes</a:t>
            </a:r>
          </a:p>
          <a:p>
            <a:pPr algn="r"/>
            <a:r>
              <a:rPr lang="en-GB" sz="1400" dirty="0" smtClean="0">
                <a:solidFill>
                  <a:schemeClr val="tx1"/>
                </a:solidFill>
                <a:latin typeface="Arial" panose="020B0604020202020204" pitchFamily="34" charset="0"/>
                <a:cs typeface="Arial" panose="020B0604020202020204" pitchFamily="34" charset="0"/>
              </a:rPr>
              <a:t>Protein family: NPK</a:t>
            </a:r>
            <a:endParaRPr lang="en-GB" sz="1400" dirty="0">
              <a:solidFill>
                <a:schemeClr val="tx1"/>
              </a:solidFill>
              <a:latin typeface="Arial" panose="020B0604020202020204" pitchFamily="34" charset="0"/>
              <a:cs typeface="Arial" panose="020B0604020202020204" pitchFamily="34" charset="0"/>
            </a:endParaRPr>
          </a:p>
        </p:txBody>
      </p:sp>
      <p:sp>
        <p:nvSpPr>
          <p:cNvPr id="8" name="TextBox 7"/>
          <p:cNvSpPr txBox="1"/>
          <p:nvPr/>
        </p:nvSpPr>
        <p:spPr>
          <a:xfrm>
            <a:off x="611560" y="3429000"/>
            <a:ext cx="2154757" cy="461665"/>
          </a:xfrm>
          <a:prstGeom prst="rect">
            <a:avLst/>
          </a:prstGeom>
          <a:noFill/>
        </p:spPr>
        <p:txBody>
          <a:bodyPr wrap="none" rtlCol="0">
            <a:spAutoFit/>
          </a:bodyPr>
          <a:lstStyle/>
          <a:p>
            <a:r>
              <a:rPr lang="en-GB" dirty="0" smtClean="0"/>
              <a:t>Node columns</a:t>
            </a:r>
            <a:endParaRPr lang="en-GB" dirty="0"/>
          </a:p>
        </p:txBody>
      </p:sp>
      <p:sp>
        <p:nvSpPr>
          <p:cNvPr id="11" name="Line Callout 2 (Accent Bar) 10"/>
          <p:cNvSpPr/>
          <p:nvPr/>
        </p:nvSpPr>
        <p:spPr>
          <a:xfrm>
            <a:off x="6228184" y="3867781"/>
            <a:ext cx="2808312" cy="1317787"/>
          </a:xfrm>
          <a:prstGeom prst="accentCallout2">
            <a:avLst>
              <a:gd name="adj1" fmla="val 18750"/>
              <a:gd name="adj2" fmla="val -8333"/>
              <a:gd name="adj3" fmla="val 18750"/>
              <a:gd name="adj4" fmla="val -16667"/>
              <a:gd name="adj5" fmla="val 5579"/>
              <a:gd name="adj6" fmla="val -38882"/>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solidFill>
                  <a:schemeClr val="tx1"/>
                </a:solidFill>
                <a:latin typeface="Arial" panose="020B0604020202020204" pitchFamily="34" charset="0"/>
                <a:cs typeface="Arial" panose="020B0604020202020204" pitchFamily="34" charset="0"/>
              </a:rPr>
              <a:t>Interaction detection method: anti-bait </a:t>
            </a:r>
            <a:r>
              <a:rPr lang="en-GB" sz="1400" dirty="0" err="1" smtClean="0">
                <a:solidFill>
                  <a:schemeClr val="tx1"/>
                </a:solidFill>
                <a:latin typeface="Arial" panose="020B0604020202020204" pitchFamily="34" charset="0"/>
                <a:cs typeface="Arial" panose="020B0604020202020204" pitchFamily="34" charset="0"/>
              </a:rPr>
              <a:t>coIP</a:t>
            </a:r>
            <a:endParaRPr lang="en-GB" sz="1400" dirty="0" smtClean="0">
              <a:solidFill>
                <a:schemeClr val="tx1"/>
              </a:solidFill>
              <a:latin typeface="Arial" panose="020B0604020202020204" pitchFamily="34" charset="0"/>
              <a:cs typeface="Arial" panose="020B0604020202020204" pitchFamily="34" charset="0"/>
            </a:endParaRPr>
          </a:p>
          <a:p>
            <a:r>
              <a:rPr lang="en-GB" sz="1400" dirty="0" smtClean="0">
                <a:solidFill>
                  <a:schemeClr val="tx1"/>
                </a:solidFill>
                <a:latin typeface="Arial" panose="020B0604020202020204" pitchFamily="34" charset="0"/>
                <a:cs typeface="Arial" panose="020B0604020202020204" pitchFamily="34" charset="0"/>
              </a:rPr>
              <a:t>Confidence score: 0.24</a:t>
            </a:r>
          </a:p>
          <a:p>
            <a:r>
              <a:rPr lang="en-GB" sz="1400" dirty="0" smtClean="0">
                <a:solidFill>
                  <a:schemeClr val="tx1"/>
                </a:solidFill>
                <a:latin typeface="Arial" panose="020B0604020202020204" pitchFamily="34" charset="0"/>
                <a:cs typeface="Arial" panose="020B0604020202020204" pitchFamily="34" charset="0"/>
              </a:rPr>
              <a:t>Interaction type: physical association</a:t>
            </a:r>
          </a:p>
          <a:p>
            <a:r>
              <a:rPr lang="en-GB" sz="1400" dirty="0" smtClean="0">
                <a:solidFill>
                  <a:schemeClr val="tx1"/>
                </a:solidFill>
                <a:latin typeface="Arial" panose="020B0604020202020204" pitchFamily="34" charset="0"/>
                <a:cs typeface="Arial" panose="020B0604020202020204" pitchFamily="34" charset="0"/>
              </a:rPr>
              <a:t>Database: </a:t>
            </a:r>
            <a:r>
              <a:rPr lang="en-GB" sz="1400" dirty="0" err="1" smtClean="0">
                <a:solidFill>
                  <a:schemeClr val="tx1"/>
                </a:solidFill>
                <a:latin typeface="Arial" panose="020B0604020202020204" pitchFamily="34" charset="0"/>
                <a:cs typeface="Arial" panose="020B0604020202020204" pitchFamily="34" charset="0"/>
              </a:rPr>
              <a:t>IntAct</a:t>
            </a:r>
            <a:endParaRPr lang="en-GB" sz="1400" dirty="0">
              <a:solidFill>
                <a:schemeClr val="tx1"/>
              </a:solidFill>
              <a:latin typeface="Arial" panose="020B0604020202020204" pitchFamily="34" charset="0"/>
              <a:cs typeface="Arial" panose="020B0604020202020204" pitchFamily="34" charset="0"/>
            </a:endParaRPr>
          </a:p>
        </p:txBody>
      </p:sp>
      <p:sp>
        <p:nvSpPr>
          <p:cNvPr id="12" name="TextBox 11"/>
          <p:cNvSpPr txBox="1"/>
          <p:nvPr/>
        </p:nvSpPr>
        <p:spPr>
          <a:xfrm>
            <a:off x="5868144" y="3327375"/>
            <a:ext cx="2137124" cy="461665"/>
          </a:xfrm>
          <a:prstGeom prst="rect">
            <a:avLst/>
          </a:prstGeom>
          <a:noFill/>
        </p:spPr>
        <p:txBody>
          <a:bodyPr wrap="none" rtlCol="0">
            <a:spAutoFit/>
          </a:bodyPr>
          <a:lstStyle/>
          <a:p>
            <a:r>
              <a:rPr lang="en-GB" dirty="0" smtClean="0"/>
              <a:t>Edge columns</a:t>
            </a:r>
            <a:endParaRPr lang="en-GB" dirty="0"/>
          </a:p>
        </p:txBody>
      </p:sp>
      <p:sp>
        <p:nvSpPr>
          <p:cNvPr id="9" name="TextBox 8"/>
          <p:cNvSpPr txBox="1"/>
          <p:nvPr/>
        </p:nvSpPr>
        <p:spPr>
          <a:xfrm>
            <a:off x="179512" y="836712"/>
            <a:ext cx="8712968"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1800" dirty="0"/>
              <a:t>C</a:t>
            </a:r>
            <a:r>
              <a:rPr lang="en-GB" sz="1800" dirty="0" smtClean="0"/>
              <a:t>olumns hold information about nodes and edges in </a:t>
            </a:r>
            <a:r>
              <a:rPr lang="en-GB" sz="1800" dirty="0" err="1" smtClean="0"/>
              <a:t>Cytoscape</a:t>
            </a:r>
            <a:r>
              <a:rPr lang="en-GB" sz="1800" dirty="0" smtClean="0"/>
              <a:t>.</a:t>
            </a:r>
          </a:p>
          <a:p>
            <a:pPr marL="285750" indent="-285750">
              <a:spcAft>
                <a:spcPts val="600"/>
              </a:spcAft>
              <a:buFont typeface="Arial" panose="020B0604020202020204" pitchFamily="34" charset="0"/>
              <a:buChar char="•"/>
            </a:pPr>
            <a:r>
              <a:rPr lang="en-GB" sz="1800" dirty="0" smtClean="0"/>
              <a:t>They can be used to create and apply visual styles, allowing for visualization of </a:t>
            </a:r>
            <a:r>
              <a:rPr lang="en-GB" sz="1800" dirty="0"/>
              <a:t>complex </a:t>
            </a:r>
            <a:r>
              <a:rPr lang="en-GB" sz="1800" dirty="0" smtClean="0"/>
              <a:t>information, or to select specific groups of nodes/edges that share certain column values. </a:t>
            </a:r>
          </a:p>
        </p:txBody>
      </p:sp>
    </p:spTree>
    <p:extLst>
      <p:ext uri="{BB962C8B-B14F-4D97-AF65-F5344CB8AC3E}">
        <p14:creationId xmlns:p14="http://schemas.microsoft.com/office/powerpoint/2010/main" val="106620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308" y="764704"/>
            <a:ext cx="8912188" cy="5832648"/>
          </a:xfrm>
          <a:prstGeom prst="rect">
            <a:avLst/>
          </a:prstGeom>
        </p:spPr>
      </p:pic>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Table panel: nodes</a:t>
            </a:r>
            <a:endParaRPr lang="en-GB" dirty="0"/>
          </a:p>
        </p:txBody>
      </p:sp>
      <p:sp>
        <p:nvSpPr>
          <p:cNvPr id="3" name="Rectangle 2"/>
          <p:cNvSpPr/>
          <p:nvPr/>
        </p:nvSpPr>
        <p:spPr>
          <a:xfrm>
            <a:off x="2627784" y="4293096"/>
            <a:ext cx="6408712" cy="20882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4151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Table panel: edges</a:t>
            </a:r>
            <a:endParaRPr lang="en-GB" dirty="0"/>
          </a:p>
        </p:txBody>
      </p:sp>
      <p:pic>
        <p:nvPicPr>
          <p:cNvPr id="4" name="Picture 3"/>
          <p:cNvPicPr>
            <a:picLocks noChangeAspect="1"/>
          </p:cNvPicPr>
          <p:nvPr/>
        </p:nvPicPr>
        <p:blipFill>
          <a:blip r:embed="rId2"/>
          <a:stretch>
            <a:fillRect/>
          </a:stretch>
        </p:blipFill>
        <p:spPr>
          <a:xfrm>
            <a:off x="107504" y="692696"/>
            <a:ext cx="8971277" cy="5877520"/>
          </a:xfrm>
          <a:prstGeom prst="rect">
            <a:avLst/>
          </a:prstGeom>
        </p:spPr>
      </p:pic>
      <p:sp>
        <p:nvSpPr>
          <p:cNvPr id="6" name="Rectangle 5"/>
          <p:cNvSpPr/>
          <p:nvPr/>
        </p:nvSpPr>
        <p:spPr>
          <a:xfrm>
            <a:off x="2627784" y="4293096"/>
            <a:ext cx="6408712" cy="20882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079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Using </a:t>
            </a:r>
            <a:r>
              <a:rPr lang="en-GB" dirty="0" smtClean="0"/>
              <a:t>selection / filters</a:t>
            </a:r>
            <a:endParaRPr lang="en-GB" dirty="0"/>
          </a:p>
        </p:txBody>
      </p:sp>
      <p:sp>
        <p:nvSpPr>
          <p:cNvPr id="5" name="TextBox 6"/>
          <p:cNvSpPr txBox="1">
            <a:spLocks noChangeArrowheads="1"/>
          </p:cNvSpPr>
          <p:nvPr/>
        </p:nvSpPr>
        <p:spPr bwMode="auto">
          <a:xfrm>
            <a:off x="1475656" y="1412776"/>
            <a:ext cx="633670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algn="ctr"/>
            <a:r>
              <a:rPr lang="en-US" sz="2800" dirty="0" smtClean="0">
                <a:cs typeface="Arial" panose="020B0604020202020204" pitchFamily="34" charset="0"/>
              </a:rPr>
              <a:t>In ‘Control Panel’ go to the ‘Select’ tab</a:t>
            </a:r>
            <a:endParaRPr lang="en-US" sz="2800" dirty="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1381968" y="2295376"/>
            <a:ext cx="6502400" cy="2717800"/>
          </a:xfrm>
          <a:prstGeom prst="rect">
            <a:avLst/>
          </a:prstGeom>
        </p:spPr>
      </p:pic>
    </p:spTree>
    <p:extLst>
      <p:ext uri="{BB962C8B-B14F-4D97-AF65-F5344CB8AC3E}">
        <p14:creationId xmlns:p14="http://schemas.microsoft.com/office/powerpoint/2010/main" val="107289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Using </a:t>
            </a:r>
            <a:r>
              <a:rPr lang="en-GB" dirty="0" smtClean="0"/>
              <a:t>selection / filters</a:t>
            </a:r>
            <a:endParaRPr lang="en-GB" dirty="0"/>
          </a:p>
        </p:txBody>
      </p:sp>
      <p:pic>
        <p:nvPicPr>
          <p:cNvPr id="4" name="Picture 3"/>
          <p:cNvPicPr>
            <a:picLocks noChangeAspect="1"/>
          </p:cNvPicPr>
          <p:nvPr/>
        </p:nvPicPr>
        <p:blipFill>
          <a:blip r:embed="rId2"/>
          <a:stretch>
            <a:fillRect/>
          </a:stretch>
        </p:blipFill>
        <p:spPr>
          <a:xfrm>
            <a:off x="4983014" y="764704"/>
            <a:ext cx="4160986" cy="1944216"/>
          </a:xfrm>
          <a:prstGeom prst="rect">
            <a:avLst/>
          </a:prstGeom>
        </p:spPr>
      </p:pic>
      <p:pic>
        <p:nvPicPr>
          <p:cNvPr id="5" name="Picture 4"/>
          <p:cNvPicPr>
            <a:picLocks noChangeAspect="1"/>
          </p:cNvPicPr>
          <p:nvPr/>
        </p:nvPicPr>
        <p:blipFill>
          <a:blip r:embed="rId3"/>
          <a:stretch>
            <a:fillRect/>
          </a:stretch>
        </p:blipFill>
        <p:spPr>
          <a:xfrm>
            <a:off x="323528" y="2780928"/>
            <a:ext cx="6876256" cy="3758244"/>
          </a:xfrm>
          <a:prstGeom prst="rect">
            <a:avLst/>
          </a:prstGeom>
        </p:spPr>
      </p:pic>
    </p:spTree>
    <p:extLst>
      <p:ext uri="{BB962C8B-B14F-4D97-AF65-F5344CB8AC3E}">
        <p14:creationId xmlns:p14="http://schemas.microsoft.com/office/powerpoint/2010/main" val="183996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1043098"/>
            <a:ext cx="1246427" cy="12452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10"/>
          <p:cNvSpPr txBox="1"/>
          <p:nvPr/>
        </p:nvSpPr>
        <p:spPr>
          <a:xfrm>
            <a:off x="755576" y="3083476"/>
            <a:ext cx="7629334" cy="1200328"/>
          </a:xfrm>
          <a:prstGeom prst="rect">
            <a:avLst/>
          </a:prstGeom>
          <a:noFill/>
        </p:spPr>
        <p:txBody>
          <a:bodyPr wrap="square" rtlCol="0">
            <a:spAutoFit/>
          </a:bodyPr>
          <a:lstStyle/>
          <a:p>
            <a:pPr algn="ctr"/>
            <a:r>
              <a:rPr lang="en-GB" dirty="0">
                <a:ea typeface="Times New Roman"/>
                <a:cs typeface="Arial" panose="020B0604020202020204" pitchFamily="34" charset="0"/>
              </a:rPr>
              <a:t>Use edge </a:t>
            </a:r>
            <a:r>
              <a:rPr lang="en-GB" dirty="0" smtClean="0">
                <a:ea typeface="Times New Roman"/>
                <a:cs typeface="Arial" panose="020B0604020202020204" pitchFamily="34" charset="0"/>
              </a:rPr>
              <a:t>columns </a:t>
            </a:r>
            <a:r>
              <a:rPr lang="en-GB" dirty="0">
                <a:ea typeface="Times New Roman"/>
                <a:cs typeface="Arial" panose="020B0604020202020204" pitchFamily="34" charset="0"/>
              </a:rPr>
              <a:t>to create a network in which all the interactions have been found </a:t>
            </a:r>
            <a:r>
              <a:rPr lang="en-GB" dirty="0" smtClean="0">
                <a:ea typeface="Times New Roman"/>
                <a:cs typeface="Arial" panose="020B0604020202020204" pitchFamily="34" charset="0"/>
              </a:rPr>
              <a:t>using the ‘two hybrid’ interaction detection method.</a:t>
            </a:r>
            <a:endParaRPr lang="en-GB" sz="2800" dirty="0">
              <a:effectLst/>
              <a:ea typeface="Times New Roman"/>
              <a:cs typeface="Arial" panose="020B0604020202020204" pitchFamily="34" charset="0"/>
            </a:endParaRPr>
          </a:p>
        </p:txBody>
      </p:sp>
    </p:spTree>
    <p:extLst>
      <p:ext uri="{BB962C8B-B14F-4D97-AF65-F5344CB8AC3E}">
        <p14:creationId xmlns:p14="http://schemas.microsoft.com/office/powerpoint/2010/main" val="57085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5032948"/>
          </a:xfrm>
        </p:spPr>
        <p:txBody>
          <a:bodyPr rtlCol="0">
            <a:noAutofit/>
          </a:bodyPr>
          <a:lstStyle/>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solidFill>
                  <a:srgbClr val="FF0000"/>
                </a:solidFill>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solidFill>
                  <a:srgbClr val="000000"/>
                </a:solidFill>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solidFill>
                  <a:srgbClr val="000000"/>
                </a:solidFill>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solidFill>
                  <a:srgbClr val="FF0000"/>
                </a:solidFill>
                <a:latin typeface="Arial" panose="020B0604020202020204" pitchFamily="34" charset="0"/>
                <a:cs typeface="Arial" panose="020B0604020202020204" pitchFamily="34" charset="0"/>
              </a:rPr>
              <a:t>Integrate brain expression information in the network</a:t>
            </a:r>
          </a:p>
          <a:p>
            <a:pPr lvl="2" fontAlgn="auto">
              <a:lnSpc>
                <a:spcPct val="120000"/>
              </a:lnSpc>
              <a:spcAft>
                <a:spcPts val="0"/>
              </a:spcAft>
              <a:buFont typeface="Wingdings" pitchFamily="2" charset="2"/>
              <a:buChar char="ü"/>
              <a:defRPr/>
            </a:pPr>
            <a:r>
              <a:rPr lang="en-US" sz="1600" dirty="0">
                <a:solidFill>
                  <a:srgbClr val="FF0000"/>
                </a:solidFill>
                <a:latin typeface="Arial" panose="020B0604020202020204" pitchFamily="34" charset="0"/>
                <a:cs typeface="Arial" panose="020B0604020202020204" pitchFamily="34" charset="0"/>
              </a:rPr>
              <a:t>Cytoscape: Load </a:t>
            </a:r>
            <a:r>
              <a:rPr lang="en-US" sz="1600" dirty="0" smtClean="0">
                <a:solidFill>
                  <a:srgbClr val="FF0000"/>
                </a:solidFill>
                <a:latin typeface="Arial" panose="020B0604020202020204" pitchFamily="34" charset="0"/>
                <a:cs typeface="Arial" panose="020B0604020202020204" pitchFamily="34" charset="0"/>
              </a:rPr>
              <a:t>columns</a:t>
            </a:r>
          </a:p>
          <a:p>
            <a:pPr lvl="1" fontAlgn="auto">
              <a:lnSpc>
                <a:spcPct val="120000"/>
              </a:lnSpc>
              <a:spcAft>
                <a:spcPts val="0"/>
              </a:spcAft>
              <a:defRPr/>
            </a:pPr>
            <a:r>
              <a:rPr lang="en-US" sz="1800" dirty="0">
                <a:solidFill>
                  <a:srgbClr val="000000"/>
                </a:solidFill>
                <a:latin typeface="Arial" panose="020B0604020202020204" pitchFamily="34" charset="0"/>
                <a:cs typeface="Arial" panose="020B0604020202020204" pitchFamily="34" charset="0"/>
              </a:rPr>
              <a:t>Eliminating duplicated edges and self-loops</a:t>
            </a: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a:t>
            </a:r>
            <a:r>
              <a:rPr lang="en-US" sz="1600" dirty="0" smtClean="0">
                <a:solidFill>
                  <a:prstClr val="black"/>
                </a:solidFill>
                <a:latin typeface="Arial" panose="020B0604020202020204" pitchFamily="34" charset="0"/>
                <a:cs typeface="Arial" panose="020B0604020202020204" pitchFamily="34" charset="0"/>
              </a:rPr>
              <a:t>MCODE app</a:t>
            </a:r>
            <a:endParaRPr lang="en-US" sz="1200" dirty="0" smtClean="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a:t>
            </a:r>
            <a:r>
              <a:rPr lang="en-US" sz="1600" dirty="0" err="1" smtClean="0">
                <a:latin typeface="Arial" panose="020B0604020202020204" pitchFamily="34" charset="0"/>
                <a:cs typeface="Arial" panose="020B0604020202020204" pitchFamily="34" charset="0"/>
              </a:rPr>
              <a:t>ClueGO</a:t>
            </a:r>
            <a:r>
              <a:rPr lang="en-US" sz="1600" dirty="0" smtClean="0">
                <a:latin typeface="Arial" panose="020B0604020202020204" pitchFamily="34" charset="0"/>
                <a:cs typeface="Arial" panose="020B0604020202020204" pitchFamily="34" charset="0"/>
              </a:rPr>
              <a:t> 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62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Our dataset: </a:t>
            </a:r>
            <a:r>
              <a:rPr lang="en-GB" dirty="0" smtClean="0"/>
              <a:t>columns </a:t>
            </a:r>
            <a:r>
              <a:rPr lang="en-GB" dirty="0"/>
              <a:t>table</a:t>
            </a:r>
          </a:p>
        </p:txBody>
      </p:sp>
      <p:sp>
        <p:nvSpPr>
          <p:cNvPr id="2" name="TextBox 1"/>
          <p:cNvSpPr txBox="1"/>
          <p:nvPr/>
        </p:nvSpPr>
        <p:spPr>
          <a:xfrm>
            <a:off x="395536" y="1196752"/>
            <a:ext cx="3378274" cy="400110"/>
          </a:xfrm>
          <a:prstGeom prst="rect">
            <a:avLst/>
          </a:prstGeom>
          <a:noFill/>
        </p:spPr>
        <p:txBody>
          <a:bodyPr wrap="none" rtlCol="0">
            <a:spAutoFit/>
          </a:bodyPr>
          <a:lstStyle/>
          <a:p>
            <a:r>
              <a:rPr lang="en-GB" sz="2000" dirty="0">
                <a:cs typeface="Arial" panose="020B0604020202020204" pitchFamily="34" charset="0"/>
              </a:rPr>
              <a:t>brain_ensembl2upac_cyt.txt</a:t>
            </a:r>
          </a:p>
        </p:txBody>
      </p:sp>
      <p:sp>
        <p:nvSpPr>
          <p:cNvPr id="5" name="Rectangle 4"/>
          <p:cNvSpPr/>
          <p:nvPr/>
        </p:nvSpPr>
        <p:spPr>
          <a:xfrm>
            <a:off x="5580112" y="1228690"/>
            <a:ext cx="2765250" cy="400110"/>
          </a:xfrm>
          <a:prstGeom prst="rect">
            <a:avLst/>
          </a:prstGeom>
        </p:spPr>
        <p:txBody>
          <a:bodyPr wrap="none">
            <a:spAutoFit/>
          </a:bodyPr>
          <a:lstStyle/>
          <a:p>
            <a:r>
              <a:rPr lang="en-US" sz="2000" dirty="0" err="1"/>
              <a:t>gxa_ibm_brain_exp.txt</a:t>
            </a:r>
            <a:endParaRPr lang="en-US" sz="2000" dirty="0"/>
          </a:p>
        </p:txBody>
      </p:sp>
      <p:pic>
        <p:nvPicPr>
          <p:cNvPr id="6" name="Picture 5"/>
          <p:cNvPicPr>
            <a:picLocks noChangeAspect="1"/>
          </p:cNvPicPr>
          <p:nvPr/>
        </p:nvPicPr>
        <p:blipFill>
          <a:blip r:embed="rId2"/>
          <a:stretch>
            <a:fillRect/>
          </a:stretch>
        </p:blipFill>
        <p:spPr>
          <a:xfrm>
            <a:off x="395536" y="2060848"/>
            <a:ext cx="3810000" cy="3721100"/>
          </a:xfrm>
          <a:prstGeom prst="rect">
            <a:avLst/>
          </a:prstGeom>
        </p:spPr>
      </p:pic>
      <p:pic>
        <p:nvPicPr>
          <p:cNvPr id="7" name="Picture 6"/>
          <p:cNvPicPr>
            <a:picLocks noChangeAspect="1"/>
          </p:cNvPicPr>
          <p:nvPr/>
        </p:nvPicPr>
        <p:blipFill>
          <a:blip r:embed="rId3"/>
          <a:stretch>
            <a:fillRect/>
          </a:stretch>
        </p:blipFill>
        <p:spPr>
          <a:xfrm>
            <a:off x="5076056" y="1916832"/>
            <a:ext cx="3479800" cy="4089400"/>
          </a:xfrm>
          <a:prstGeom prst="rect">
            <a:avLst/>
          </a:prstGeom>
        </p:spPr>
      </p:pic>
    </p:spTree>
    <p:extLst>
      <p:ext uri="{BB962C8B-B14F-4D97-AF65-F5344CB8AC3E}">
        <p14:creationId xmlns:p14="http://schemas.microsoft.com/office/powerpoint/2010/main" val="39002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Importing </a:t>
            </a:r>
            <a:r>
              <a:rPr lang="en-GB" dirty="0" smtClean="0"/>
              <a:t>columns </a:t>
            </a:r>
            <a:r>
              <a:rPr lang="en-GB" dirty="0"/>
              <a:t>to Cytoscape</a:t>
            </a:r>
          </a:p>
        </p:txBody>
      </p:sp>
      <p:sp>
        <p:nvSpPr>
          <p:cNvPr id="4" name="TextBox 6"/>
          <p:cNvSpPr txBox="1">
            <a:spLocks noChangeArrowheads="1"/>
          </p:cNvSpPr>
          <p:nvPr/>
        </p:nvSpPr>
        <p:spPr bwMode="auto">
          <a:xfrm>
            <a:off x="432099" y="980728"/>
            <a:ext cx="824435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a:cs typeface="Arial" panose="020B0604020202020204" pitchFamily="34" charset="0"/>
              </a:rPr>
              <a:t>File </a:t>
            </a:r>
            <a:r>
              <a:rPr lang="en-US" dirty="0">
                <a:cs typeface="Arial" panose="020B0604020202020204" pitchFamily="34" charset="0"/>
                <a:sym typeface="Wingdings" pitchFamily="2" charset="2"/>
              </a:rPr>
              <a:t> </a:t>
            </a:r>
            <a:r>
              <a:rPr lang="en-US" dirty="0" smtClean="0">
                <a:cs typeface="Arial" panose="020B0604020202020204" pitchFamily="34" charset="0"/>
                <a:sym typeface="Wingdings" pitchFamily="2" charset="2"/>
              </a:rPr>
              <a:t>Import </a:t>
            </a:r>
            <a:r>
              <a:rPr lang="en-US" dirty="0">
                <a:cs typeface="Arial" panose="020B0604020202020204" pitchFamily="34" charset="0"/>
                <a:sym typeface="Wingdings" pitchFamily="2" charset="2"/>
              </a:rPr>
              <a:t> Table  </a:t>
            </a:r>
            <a:r>
              <a:rPr lang="en-US" dirty="0" smtClean="0">
                <a:cs typeface="Arial" panose="020B0604020202020204" pitchFamily="34" charset="0"/>
                <a:sym typeface="Wingdings" pitchFamily="2" charset="2"/>
              </a:rPr>
              <a:t>File…</a:t>
            </a:r>
            <a:endParaRPr lang="en-US" dirty="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556792"/>
            <a:ext cx="5310460" cy="4824536"/>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11082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Importing </a:t>
            </a:r>
            <a:r>
              <a:rPr lang="en-GB" dirty="0" smtClean="0"/>
              <a:t>columns </a:t>
            </a:r>
            <a:r>
              <a:rPr lang="en-GB" dirty="0"/>
              <a:t>to Cytoscape</a:t>
            </a:r>
          </a:p>
        </p:txBody>
      </p:sp>
      <p:sp>
        <p:nvSpPr>
          <p:cNvPr id="4" name="TextBox 6"/>
          <p:cNvSpPr txBox="1">
            <a:spLocks noChangeArrowheads="1"/>
          </p:cNvSpPr>
          <p:nvPr/>
        </p:nvSpPr>
        <p:spPr bwMode="auto">
          <a:xfrm>
            <a:off x="432099" y="980728"/>
            <a:ext cx="824435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a:cs typeface="Arial" panose="020B0604020202020204" pitchFamily="34" charset="0"/>
              </a:rPr>
              <a:t>File </a:t>
            </a:r>
            <a:r>
              <a:rPr lang="en-US" dirty="0">
                <a:cs typeface="Arial" panose="020B0604020202020204" pitchFamily="34" charset="0"/>
                <a:sym typeface="Wingdings" pitchFamily="2" charset="2"/>
              </a:rPr>
              <a:t> </a:t>
            </a:r>
            <a:r>
              <a:rPr lang="en-US" dirty="0" smtClean="0">
                <a:cs typeface="Arial" panose="020B0604020202020204" pitchFamily="34" charset="0"/>
                <a:sym typeface="Wingdings" pitchFamily="2" charset="2"/>
              </a:rPr>
              <a:t>Import </a:t>
            </a:r>
            <a:r>
              <a:rPr lang="en-US" dirty="0">
                <a:cs typeface="Arial" panose="020B0604020202020204" pitchFamily="34" charset="0"/>
                <a:sym typeface="Wingdings" pitchFamily="2" charset="2"/>
              </a:rPr>
              <a:t> Table  </a:t>
            </a:r>
            <a:r>
              <a:rPr lang="en-US" dirty="0" smtClean="0">
                <a:cs typeface="Arial" panose="020B0604020202020204" pitchFamily="34" charset="0"/>
                <a:sym typeface="Wingdings" pitchFamily="2" charset="2"/>
              </a:rPr>
              <a:t>File…</a:t>
            </a:r>
            <a:endParaRPr lang="en-US" dirty="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331640" y="1538822"/>
            <a:ext cx="5961251" cy="5202546"/>
          </a:xfrm>
          <a:prstGeom prst="rect">
            <a:avLst/>
          </a:prstGeom>
        </p:spPr>
      </p:pic>
      <p:sp>
        <p:nvSpPr>
          <p:cNvPr id="6" name="Rounded Rectangle 5"/>
          <p:cNvSpPr/>
          <p:nvPr/>
        </p:nvSpPr>
        <p:spPr>
          <a:xfrm>
            <a:off x="1475656" y="6036406"/>
            <a:ext cx="1440160" cy="288032"/>
          </a:xfrm>
          <a:prstGeom prst="roundRect">
            <a:avLst/>
          </a:prstGeom>
          <a:noFill/>
          <a:ln w="3810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00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4"/>
          <p:cNvSpPr txBox="1">
            <a:spLocks noChangeArrowheads="1"/>
          </p:cNvSpPr>
          <p:nvPr/>
        </p:nvSpPr>
        <p:spPr bwMode="auto">
          <a:xfrm>
            <a:off x="468313" y="1308100"/>
            <a:ext cx="7920037"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2400">
                <a:solidFill>
                  <a:schemeClr val="tx1"/>
                </a:solidFill>
                <a:latin typeface="Arial" pitchFamily="34" charset="0"/>
                <a:ea typeface="Geneva"/>
                <a:cs typeface="Geneva"/>
              </a:defRPr>
            </a:lvl1pPr>
            <a:lvl2pPr marL="914400" indent="-457200">
              <a:defRPr sz="2400">
                <a:solidFill>
                  <a:schemeClr val="tx1"/>
                </a:solidFill>
                <a:latin typeface="Arial" pitchFamily="34" charset="0"/>
                <a:ea typeface="Geneva"/>
                <a:cs typeface="Geneva"/>
              </a:defRPr>
            </a:lvl2pPr>
            <a:lvl3pPr marL="1143000" indent="-228600">
              <a:defRPr sz="2400">
                <a:solidFill>
                  <a:schemeClr val="tx1"/>
                </a:solidFill>
                <a:latin typeface="Arial" pitchFamily="34" charset="0"/>
                <a:ea typeface="Geneva"/>
                <a:cs typeface="Geneva"/>
              </a:defRPr>
            </a:lvl3pPr>
            <a:lvl4pPr marL="1600200" indent="-228600">
              <a:defRPr sz="2400">
                <a:solidFill>
                  <a:schemeClr val="tx1"/>
                </a:solidFill>
                <a:latin typeface="Arial" pitchFamily="34" charset="0"/>
                <a:ea typeface="Geneva"/>
                <a:cs typeface="Geneva"/>
              </a:defRPr>
            </a:lvl4pPr>
            <a:lvl5pPr marL="2057400" indent="-22860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pPr eaLnBrk="1" hangingPunct="1">
              <a:buFontTx/>
              <a:buChar char="•"/>
            </a:pPr>
            <a:r>
              <a:rPr lang="en-GB" sz="2000" b="1" dirty="0" smtClean="0">
                <a:solidFill>
                  <a:srgbClr val="00336C"/>
                </a:solidFill>
                <a:latin typeface="HelveticaNeueLT Pro 45 Lt" pitchFamily="34" charset="0"/>
                <a:cs typeface="Arial" pitchFamily="34" charset="0"/>
              </a:rPr>
              <a:t>Some experimental methods generate complex data: </a:t>
            </a:r>
            <a:r>
              <a:rPr lang="en-US" sz="2000" b="1" dirty="0" smtClean="0">
                <a:solidFill>
                  <a:schemeClr val="hlink"/>
                </a:solidFill>
                <a:latin typeface="HelveticaNeueLT Pro 45 Lt" pitchFamily="34" charset="0"/>
                <a:cs typeface="Arial" pitchFamily="34" charset="0"/>
              </a:rPr>
              <a:t>E. g.  Tandem affinity purification </a:t>
            </a:r>
            <a:r>
              <a:rPr lang="en-US" sz="2000" b="1" dirty="0">
                <a:solidFill>
                  <a:schemeClr val="hlink"/>
                </a:solidFill>
                <a:latin typeface="HelveticaNeueLT Pro 45 Lt" pitchFamily="34" charset="0"/>
                <a:cs typeface="Arial" pitchFamily="34" charset="0"/>
              </a:rPr>
              <a:t>(TAP) </a:t>
            </a:r>
          </a:p>
          <a:p>
            <a:pPr lvl="1" eaLnBrk="1" hangingPunct="1">
              <a:buFontTx/>
              <a:buChar char="•"/>
            </a:pPr>
            <a:endParaRPr lang="en-US" sz="2000" b="1" dirty="0">
              <a:solidFill>
                <a:schemeClr val="hlink"/>
              </a:solidFill>
              <a:latin typeface="HelveticaNeueLT Pro 45 Lt" pitchFamily="34" charset="0"/>
              <a:cs typeface="Arial" pitchFamily="34" charset="0"/>
            </a:endParaRPr>
          </a:p>
          <a:p>
            <a:pPr eaLnBrk="1" hangingPunct="1">
              <a:buFontTx/>
              <a:buChar char="•"/>
            </a:pPr>
            <a:r>
              <a:rPr lang="en-GB" sz="2000" b="1" dirty="0" smtClean="0">
                <a:solidFill>
                  <a:srgbClr val="00336C"/>
                </a:solidFill>
                <a:latin typeface="HelveticaNeueLT Pro 45 Lt" pitchFamily="34" charset="0"/>
                <a:cs typeface="Arial" pitchFamily="34" charset="0"/>
              </a:rPr>
              <a:t>There are two algorithms to transform this information into binary data:</a:t>
            </a:r>
            <a:endParaRPr lang="en-GB" sz="2000" b="1" dirty="0">
              <a:solidFill>
                <a:srgbClr val="00336C"/>
              </a:solidFill>
              <a:latin typeface="HelveticaNeueLT Pro 45 Lt" pitchFamily="34" charset="0"/>
              <a:cs typeface="Arial" pitchFamily="34" charset="0"/>
            </a:endParaRPr>
          </a:p>
        </p:txBody>
      </p:sp>
      <p:pic>
        <p:nvPicPr>
          <p:cNvPr id="8196" name="Picture 5" descr="matrix-spok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996952"/>
            <a:ext cx="8424862"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323850" y="115888"/>
            <a:ext cx="7848600" cy="1077912"/>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Representing PPIs: </a:t>
            </a:r>
          </a:p>
          <a:p>
            <a:r>
              <a:rPr lang="en-GB" dirty="0"/>
              <a:t>The problem with complexes</a:t>
            </a:r>
          </a:p>
        </p:txBody>
      </p:sp>
    </p:spTree>
    <p:custDataLst>
      <p:tags r:id="rId1"/>
    </p:custDataLst>
    <p:extLst>
      <p:ext uri="{BB962C8B-B14F-4D97-AF65-F5344CB8AC3E}">
        <p14:creationId xmlns:p14="http://schemas.microsoft.com/office/powerpoint/2010/main" val="1968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786" y="548680"/>
            <a:ext cx="1246427" cy="12452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10"/>
          <p:cNvSpPr txBox="1"/>
          <p:nvPr/>
        </p:nvSpPr>
        <p:spPr>
          <a:xfrm>
            <a:off x="755576" y="2348880"/>
            <a:ext cx="7629334" cy="1938992"/>
          </a:xfrm>
          <a:prstGeom prst="rect">
            <a:avLst/>
          </a:prstGeom>
          <a:noFill/>
        </p:spPr>
        <p:txBody>
          <a:bodyPr wrap="square" rtlCol="0">
            <a:spAutoFit/>
          </a:bodyPr>
          <a:lstStyle/>
          <a:p>
            <a:pPr algn="ctr"/>
            <a:r>
              <a:rPr lang="en-GB" dirty="0">
                <a:ea typeface="Times New Roman"/>
                <a:cs typeface="Arial" panose="020B0604020202020204" pitchFamily="34" charset="0"/>
              </a:rPr>
              <a:t>Now repeat the </a:t>
            </a:r>
            <a:r>
              <a:rPr lang="en-GB" dirty="0" smtClean="0">
                <a:ea typeface="Times New Roman"/>
                <a:cs typeface="Arial" panose="020B0604020202020204" pitchFamily="34" charset="0"/>
              </a:rPr>
              <a:t>import process </a:t>
            </a:r>
            <a:r>
              <a:rPr lang="en-GB" dirty="0">
                <a:ea typeface="Times New Roman"/>
                <a:cs typeface="Arial" panose="020B0604020202020204" pitchFamily="34" charset="0"/>
              </a:rPr>
              <a:t>to import the expression data, which you can find in the file ‘</a:t>
            </a:r>
            <a:r>
              <a:rPr lang="en-GB" dirty="0" err="1">
                <a:ea typeface="Times New Roman"/>
                <a:cs typeface="Arial" panose="020B0604020202020204" pitchFamily="34" charset="0"/>
              </a:rPr>
              <a:t>gxa_ibm_brain_exp.txt</a:t>
            </a:r>
            <a:r>
              <a:rPr lang="en-GB" dirty="0">
                <a:ea typeface="Times New Roman"/>
                <a:cs typeface="Arial" panose="020B0604020202020204" pitchFamily="34" charset="0"/>
              </a:rPr>
              <a:t>’. Take into account that now you will need to use a different key column in the network to do the import.  </a:t>
            </a:r>
          </a:p>
        </p:txBody>
      </p:sp>
      <p:sp>
        <p:nvSpPr>
          <p:cNvPr id="5" name="TextBox 10"/>
          <p:cNvSpPr txBox="1"/>
          <p:nvPr/>
        </p:nvSpPr>
        <p:spPr>
          <a:xfrm>
            <a:off x="755576" y="4581128"/>
            <a:ext cx="7629334" cy="1569660"/>
          </a:xfrm>
          <a:prstGeom prst="rect">
            <a:avLst/>
          </a:prstGeom>
          <a:noFill/>
        </p:spPr>
        <p:txBody>
          <a:bodyPr wrap="square" rtlCol="0">
            <a:spAutoFit/>
          </a:bodyPr>
          <a:lstStyle/>
          <a:p>
            <a:pPr algn="ctr"/>
            <a:r>
              <a:rPr lang="en-GB" dirty="0">
                <a:ea typeface="Times New Roman"/>
                <a:cs typeface="Arial" panose="020B0604020202020204" pitchFamily="34" charset="0"/>
              </a:rPr>
              <a:t>Once you have the brain expression data loaded in the network, use it to filter the network and produce a new one with exclusively those proteins that have brain expression </a:t>
            </a:r>
            <a:r>
              <a:rPr lang="en-GB" dirty="0" err="1">
                <a:ea typeface="Times New Roman"/>
                <a:cs typeface="Arial" panose="020B0604020202020204" pitchFamily="34" charset="0"/>
              </a:rPr>
              <a:t>kcat</a:t>
            </a:r>
            <a:r>
              <a:rPr lang="en-GB" dirty="0">
                <a:ea typeface="Times New Roman"/>
                <a:cs typeface="Arial" panose="020B0604020202020204" pitchFamily="34" charset="0"/>
              </a:rPr>
              <a:t> values above 1. </a:t>
            </a:r>
          </a:p>
        </p:txBody>
      </p:sp>
    </p:spTree>
    <p:extLst>
      <p:ext uri="{BB962C8B-B14F-4D97-AF65-F5344CB8AC3E}">
        <p14:creationId xmlns:p14="http://schemas.microsoft.com/office/powerpoint/2010/main" val="75992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5032948"/>
          </a:xfrm>
        </p:spPr>
        <p:txBody>
          <a:bodyPr rtlCol="0">
            <a:noAutofit/>
          </a:bodyPr>
          <a:lstStyle/>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solidFill>
                  <a:srgbClr val="FF0000"/>
                </a:solidFill>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solidFill>
                  <a:srgbClr val="000000"/>
                </a:solidFill>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solidFill>
                  <a:srgbClr val="000000"/>
                </a:solidFill>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solidFill>
                  <a:srgbClr val="000000"/>
                </a:solidFill>
                <a:latin typeface="Arial" panose="020B0604020202020204" pitchFamily="34" charset="0"/>
                <a:cs typeface="Arial" panose="020B0604020202020204" pitchFamily="34" charset="0"/>
              </a:rPr>
              <a:t>Integrate brain expression information in the network</a:t>
            </a:r>
          </a:p>
          <a:p>
            <a:pPr lvl="2" fontAlgn="auto">
              <a:lnSpc>
                <a:spcPct val="120000"/>
              </a:lnSpc>
              <a:spcAft>
                <a:spcPts val="0"/>
              </a:spcAft>
              <a:buFont typeface="Wingdings" pitchFamily="2" charset="2"/>
              <a:buChar char="ü"/>
              <a:defRPr/>
            </a:pPr>
            <a:r>
              <a:rPr lang="en-US" sz="1600" dirty="0">
                <a:solidFill>
                  <a:srgbClr val="000000"/>
                </a:solidFill>
                <a:latin typeface="Arial" panose="020B0604020202020204" pitchFamily="34" charset="0"/>
                <a:cs typeface="Arial" panose="020B0604020202020204" pitchFamily="34" charset="0"/>
              </a:rPr>
              <a:t>Cytoscape: Load </a:t>
            </a:r>
            <a:r>
              <a:rPr lang="en-US" sz="1600" dirty="0" smtClean="0">
                <a:solidFill>
                  <a:srgbClr val="000000"/>
                </a:solidFill>
                <a:latin typeface="Arial" panose="020B0604020202020204" pitchFamily="34" charset="0"/>
                <a:cs typeface="Arial" panose="020B0604020202020204" pitchFamily="34" charset="0"/>
              </a:rPr>
              <a:t>columns</a:t>
            </a:r>
          </a:p>
          <a:p>
            <a:pPr lvl="1" fontAlgn="auto">
              <a:lnSpc>
                <a:spcPct val="120000"/>
              </a:lnSpc>
              <a:spcAft>
                <a:spcPts val="0"/>
              </a:spcAft>
              <a:defRPr/>
            </a:pPr>
            <a:r>
              <a:rPr lang="en-US" sz="1800" dirty="0">
                <a:solidFill>
                  <a:srgbClr val="FF0000"/>
                </a:solidFill>
                <a:latin typeface="Arial" panose="020B0604020202020204" pitchFamily="34" charset="0"/>
                <a:cs typeface="Arial" panose="020B0604020202020204" pitchFamily="34" charset="0"/>
              </a:rPr>
              <a:t>Eliminating duplicated edges and self-loops</a:t>
            </a: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prstClr val="black"/>
                </a:solidFill>
                <a:latin typeface="Arial" panose="020B0604020202020204" pitchFamily="34" charset="0"/>
                <a:cs typeface="Arial" panose="020B0604020202020204" pitchFamily="34" charset="0"/>
              </a:rPr>
              <a:t>Cytoscape</a:t>
            </a:r>
            <a:r>
              <a:rPr lang="en-US" sz="1600" dirty="0">
                <a:solidFill>
                  <a:prstClr val="black"/>
                </a:solidFill>
                <a:latin typeface="Arial" panose="020B0604020202020204" pitchFamily="34" charset="0"/>
                <a:cs typeface="Arial" panose="020B0604020202020204" pitchFamily="34" charset="0"/>
              </a:rPr>
              <a:t>: </a:t>
            </a:r>
            <a:r>
              <a:rPr lang="en-US" sz="1600" dirty="0" smtClean="0">
                <a:solidFill>
                  <a:prstClr val="black"/>
                </a:solidFill>
                <a:latin typeface="Arial" panose="020B0604020202020204" pitchFamily="34" charset="0"/>
                <a:cs typeface="Arial" panose="020B0604020202020204" pitchFamily="34" charset="0"/>
              </a:rPr>
              <a:t>MCODE app</a:t>
            </a:r>
            <a:endParaRPr lang="en-US" sz="1200" dirty="0" smtClean="0">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a:t>
            </a:r>
            <a:r>
              <a:rPr lang="en-US" sz="1600" dirty="0" err="1" smtClean="0">
                <a:latin typeface="Arial" panose="020B0604020202020204" pitchFamily="34" charset="0"/>
                <a:cs typeface="Arial" panose="020B0604020202020204" pitchFamily="34" charset="0"/>
              </a:rPr>
              <a:t>ClueGO</a:t>
            </a:r>
            <a:r>
              <a:rPr lang="en-US" sz="1600" dirty="0" smtClean="0">
                <a:latin typeface="Arial" panose="020B0604020202020204" pitchFamily="34" charset="0"/>
                <a:cs typeface="Arial" panose="020B0604020202020204" pitchFamily="34" charset="0"/>
              </a:rPr>
              <a:t> 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602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Step one: clone network of interest</a:t>
            </a:r>
            <a:endParaRPr lang="en-GB" dirty="0"/>
          </a:p>
        </p:txBody>
      </p:sp>
      <p:sp>
        <p:nvSpPr>
          <p:cNvPr id="8" name="TextBox 6"/>
          <p:cNvSpPr txBox="1">
            <a:spLocks noChangeArrowheads="1"/>
          </p:cNvSpPr>
          <p:nvPr/>
        </p:nvSpPr>
        <p:spPr bwMode="auto">
          <a:xfrm>
            <a:off x="432099" y="980728"/>
            <a:ext cx="824435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a:cs typeface="Arial" panose="020B0604020202020204" pitchFamily="34" charset="0"/>
              </a:rPr>
              <a:t>File </a:t>
            </a:r>
            <a:r>
              <a:rPr lang="en-US" dirty="0">
                <a:cs typeface="Arial" panose="020B0604020202020204" pitchFamily="34" charset="0"/>
                <a:sym typeface="Wingdings" pitchFamily="2" charset="2"/>
              </a:rPr>
              <a:t> </a:t>
            </a:r>
            <a:r>
              <a:rPr lang="en-US" dirty="0" smtClean="0">
                <a:cs typeface="Arial" panose="020B0604020202020204" pitchFamily="34" charset="0"/>
                <a:sym typeface="Wingdings" pitchFamily="2" charset="2"/>
              </a:rPr>
              <a:t>New </a:t>
            </a:r>
            <a:r>
              <a:rPr lang="en-US" dirty="0">
                <a:cs typeface="Arial" panose="020B0604020202020204" pitchFamily="34" charset="0"/>
                <a:sym typeface="Wingdings" pitchFamily="2" charset="2"/>
              </a:rPr>
              <a:t> </a:t>
            </a:r>
            <a:r>
              <a:rPr lang="en-US" dirty="0" smtClean="0">
                <a:cs typeface="Arial" panose="020B0604020202020204" pitchFamily="34" charset="0"/>
                <a:sym typeface="Wingdings" pitchFamily="2" charset="2"/>
              </a:rPr>
              <a:t>Network  Clone Current Network </a:t>
            </a:r>
            <a:endParaRPr lang="en-US" dirty="0">
              <a:cs typeface="Arial" panose="020B0604020202020204" pitchFamily="34" charset="0"/>
            </a:endParaRPr>
          </a:p>
        </p:txBody>
      </p:sp>
      <p:pic>
        <p:nvPicPr>
          <p:cNvPr id="10" name="Picture 9"/>
          <p:cNvPicPr>
            <a:picLocks noChangeAspect="1"/>
          </p:cNvPicPr>
          <p:nvPr/>
        </p:nvPicPr>
        <p:blipFill>
          <a:blip r:embed="rId2"/>
          <a:stretch>
            <a:fillRect/>
          </a:stretch>
        </p:blipFill>
        <p:spPr>
          <a:xfrm>
            <a:off x="2070100" y="2133600"/>
            <a:ext cx="4991100" cy="2590800"/>
          </a:xfrm>
          <a:prstGeom prst="rect">
            <a:avLst/>
          </a:prstGeom>
        </p:spPr>
      </p:pic>
    </p:spTree>
    <p:extLst>
      <p:ext uri="{BB962C8B-B14F-4D97-AF65-F5344CB8AC3E}">
        <p14:creationId xmlns:p14="http://schemas.microsoft.com/office/powerpoint/2010/main" val="173480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Step two: remove duplicated edges</a:t>
            </a:r>
            <a:endParaRPr lang="en-GB" dirty="0"/>
          </a:p>
        </p:txBody>
      </p:sp>
      <p:sp>
        <p:nvSpPr>
          <p:cNvPr id="8" name="TextBox 6"/>
          <p:cNvSpPr txBox="1">
            <a:spLocks noChangeArrowheads="1"/>
          </p:cNvSpPr>
          <p:nvPr/>
        </p:nvSpPr>
        <p:spPr bwMode="auto">
          <a:xfrm>
            <a:off x="432099" y="980728"/>
            <a:ext cx="824435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smtClean="0">
                <a:cs typeface="Arial" panose="020B0604020202020204" pitchFamily="34" charset="0"/>
              </a:rPr>
              <a:t>Edit </a:t>
            </a:r>
            <a:r>
              <a:rPr lang="en-US" dirty="0" smtClean="0">
                <a:cs typeface="Arial" panose="020B0604020202020204" pitchFamily="34" charset="0"/>
                <a:sym typeface="Wingdings" pitchFamily="2" charset="2"/>
              </a:rPr>
              <a:t> </a:t>
            </a:r>
            <a:r>
              <a:rPr lang="en-GB" dirty="0"/>
              <a:t>Remove Duplicated Edges… </a:t>
            </a:r>
            <a:endParaRPr lang="en-US" dirty="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204864"/>
            <a:ext cx="4929359" cy="3312368"/>
          </a:xfrm>
          <a:prstGeom prst="rect">
            <a:avLst/>
          </a:prstGeom>
          <a:noFill/>
          <a:ln>
            <a:noFill/>
          </a:ln>
        </p:spPr>
      </p:pic>
    </p:spTree>
    <p:extLst>
      <p:ext uri="{BB962C8B-B14F-4D97-AF65-F5344CB8AC3E}">
        <p14:creationId xmlns:p14="http://schemas.microsoft.com/office/powerpoint/2010/main" val="42202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smtClean="0"/>
              <a:t>Step three: remove self-loop</a:t>
            </a:r>
            <a:endParaRPr lang="en-GB" dirty="0"/>
          </a:p>
        </p:txBody>
      </p:sp>
      <p:sp>
        <p:nvSpPr>
          <p:cNvPr id="8" name="TextBox 6"/>
          <p:cNvSpPr txBox="1">
            <a:spLocks noChangeArrowheads="1"/>
          </p:cNvSpPr>
          <p:nvPr/>
        </p:nvSpPr>
        <p:spPr bwMode="auto">
          <a:xfrm>
            <a:off x="432099" y="980728"/>
            <a:ext cx="824435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Geneva"/>
                <a:cs typeface="Geneva"/>
              </a:defRPr>
            </a:lvl1pPr>
            <a:lvl2pPr marL="742950" indent="-285750" eaLnBrk="0" hangingPunct="0">
              <a:defRPr sz="2400">
                <a:solidFill>
                  <a:schemeClr val="tx1"/>
                </a:solidFill>
                <a:latin typeface="Arial" pitchFamily="34" charset="0"/>
                <a:ea typeface="Geneva"/>
                <a:cs typeface="Geneva"/>
              </a:defRPr>
            </a:lvl2pPr>
            <a:lvl3pPr marL="1143000" indent="-228600" eaLnBrk="0" hangingPunct="0">
              <a:defRPr sz="2400">
                <a:solidFill>
                  <a:schemeClr val="tx1"/>
                </a:solidFill>
                <a:latin typeface="Arial" pitchFamily="34" charset="0"/>
                <a:ea typeface="Geneva"/>
                <a:cs typeface="Geneva"/>
              </a:defRPr>
            </a:lvl3pPr>
            <a:lvl4pPr marL="1600200" indent="-228600" eaLnBrk="0" hangingPunct="0">
              <a:defRPr sz="2400">
                <a:solidFill>
                  <a:schemeClr val="tx1"/>
                </a:solidFill>
                <a:latin typeface="Arial" pitchFamily="34" charset="0"/>
                <a:ea typeface="Geneva"/>
                <a:cs typeface="Geneva"/>
              </a:defRPr>
            </a:lvl4pPr>
            <a:lvl5pPr marL="2057400" indent="-228600" eaLnBrk="0" hangingPunct="0">
              <a:defRPr sz="24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4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4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4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400">
                <a:solidFill>
                  <a:schemeClr val="tx1"/>
                </a:solidFill>
                <a:latin typeface="Arial" pitchFamily="34" charset="0"/>
                <a:ea typeface="Geneva"/>
                <a:cs typeface="Geneva"/>
              </a:defRPr>
            </a:lvl9pPr>
          </a:lstStyle>
          <a:p>
            <a:r>
              <a:rPr lang="en-US" dirty="0" smtClean="0">
                <a:cs typeface="Arial" panose="020B0604020202020204" pitchFamily="34" charset="0"/>
              </a:rPr>
              <a:t>Edit </a:t>
            </a:r>
            <a:r>
              <a:rPr lang="en-US" dirty="0" smtClean="0">
                <a:cs typeface="Arial" panose="020B0604020202020204" pitchFamily="34" charset="0"/>
                <a:sym typeface="Wingdings" pitchFamily="2" charset="2"/>
              </a:rPr>
              <a:t> </a:t>
            </a:r>
            <a:r>
              <a:rPr lang="en-GB" dirty="0"/>
              <a:t>Remove Self-Loops… </a:t>
            </a:r>
            <a:endParaRPr lang="en-US" dirty="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204864"/>
            <a:ext cx="4395560" cy="3312368"/>
          </a:xfrm>
          <a:prstGeom prst="rect">
            <a:avLst/>
          </a:prstGeom>
          <a:noFill/>
          <a:ln>
            <a:noFill/>
          </a:ln>
        </p:spPr>
      </p:pic>
    </p:spTree>
    <p:extLst>
      <p:ext uri="{BB962C8B-B14F-4D97-AF65-F5344CB8AC3E}">
        <p14:creationId xmlns:p14="http://schemas.microsoft.com/office/powerpoint/2010/main" val="197031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tt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472" y="2008148"/>
            <a:ext cx="4896544" cy="4240112"/>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err="1" smtClean="0"/>
              <a:t>Cytoscape</a:t>
            </a:r>
            <a:r>
              <a:rPr lang="en-GB" dirty="0" smtClean="0"/>
              <a:t>: columns and visual styles</a:t>
            </a:r>
            <a:endParaRPr lang="en-GB" dirty="0"/>
          </a:p>
        </p:txBody>
      </p:sp>
      <p:sp>
        <p:nvSpPr>
          <p:cNvPr id="7" name="Line Callout 2 (Accent Bar) 6"/>
          <p:cNvSpPr/>
          <p:nvPr/>
        </p:nvSpPr>
        <p:spPr>
          <a:xfrm flipH="1">
            <a:off x="95280" y="4025228"/>
            <a:ext cx="2260872" cy="1059956"/>
          </a:xfrm>
          <a:prstGeom prst="accentCallout2">
            <a:avLst>
              <a:gd name="adj1" fmla="val 18750"/>
              <a:gd name="adj2" fmla="val -8333"/>
              <a:gd name="adj3" fmla="val 18750"/>
              <a:gd name="adj4" fmla="val -16667"/>
              <a:gd name="adj5" fmla="val -37243"/>
              <a:gd name="adj6" fmla="val -558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smtClean="0">
                <a:solidFill>
                  <a:schemeClr val="tx1"/>
                </a:solidFill>
                <a:latin typeface="Arial" panose="020B0604020202020204" pitchFamily="34" charset="0"/>
                <a:cs typeface="Arial" panose="020B0604020202020204" pitchFamily="34" charset="0"/>
              </a:rPr>
              <a:t>Label: Protein name</a:t>
            </a:r>
          </a:p>
          <a:p>
            <a:pPr algn="r"/>
            <a:r>
              <a:rPr lang="en-GB" sz="1400" dirty="0" smtClean="0">
                <a:solidFill>
                  <a:schemeClr val="tx1"/>
                </a:solidFill>
                <a:latin typeface="Arial" panose="020B0604020202020204" pitchFamily="34" charset="0"/>
                <a:cs typeface="Arial" panose="020B0604020202020204" pitchFamily="34" charset="0"/>
              </a:rPr>
              <a:t>Colour: Relative expression value</a:t>
            </a:r>
          </a:p>
          <a:p>
            <a:pPr algn="r"/>
            <a:r>
              <a:rPr lang="en-GB" sz="1400" dirty="0" smtClean="0">
                <a:solidFill>
                  <a:schemeClr val="tx1"/>
                </a:solidFill>
                <a:latin typeface="Arial" panose="020B0604020202020204" pitchFamily="34" charset="0"/>
                <a:cs typeface="Arial" panose="020B0604020202020204" pitchFamily="34" charset="0"/>
              </a:rPr>
              <a:t>Size: Seed yes/no</a:t>
            </a:r>
          </a:p>
          <a:p>
            <a:pPr algn="r"/>
            <a:r>
              <a:rPr lang="en-GB" sz="1400" dirty="0" smtClean="0">
                <a:solidFill>
                  <a:schemeClr val="tx1"/>
                </a:solidFill>
                <a:latin typeface="Arial" panose="020B0604020202020204" pitchFamily="34" charset="0"/>
                <a:cs typeface="Arial" panose="020B0604020202020204" pitchFamily="34" charset="0"/>
              </a:rPr>
              <a:t>Border: Protein family</a:t>
            </a:r>
            <a:endParaRPr lang="en-GB" sz="1400" dirty="0">
              <a:solidFill>
                <a:schemeClr val="tx1"/>
              </a:solidFill>
              <a:latin typeface="Arial" panose="020B0604020202020204" pitchFamily="34" charset="0"/>
              <a:cs typeface="Arial" panose="020B0604020202020204" pitchFamily="34" charset="0"/>
            </a:endParaRPr>
          </a:p>
        </p:txBody>
      </p:sp>
      <p:sp>
        <p:nvSpPr>
          <p:cNvPr id="8" name="TextBox 7"/>
          <p:cNvSpPr txBox="1"/>
          <p:nvPr/>
        </p:nvSpPr>
        <p:spPr>
          <a:xfrm>
            <a:off x="467544" y="3563563"/>
            <a:ext cx="2154757" cy="461665"/>
          </a:xfrm>
          <a:prstGeom prst="rect">
            <a:avLst/>
          </a:prstGeom>
          <a:noFill/>
        </p:spPr>
        <p:txBody>
          <a:bodyPr wrap="none" rtlCol="0">
            <a:spAutoFit/>
          </a:bodyPr>
          <a:lstStyle/>
          <a:p>
            <a:r>
              <a:rPr lang="en-GB" dirty="0" smtClean="0"/>
              <a:t>Node columns</a:t>
            </a:r>
            <a:endParaRPr lang="en-GB" dirty="0"/>
          </a:p>
        </p:txBody>
      </p:sp>
      <p:sp>
        <p:nvSpPr>
          <p:cNvPr id="11" name="Line Callout 2 (Accent Bar) 10"/>
          <p:cNvSpPr/>
          <p:nvPr/>
        </p:nvSpPr>
        <p:spPr>
          <a:xfrm>
            <a:off x="6444208" y="4871593"/>
            <a:ext cx="2736304" cy="597707"/>
          </a:xfrm>
          <a:prstGeom prst="accentCallout2">
            <a:avLst>
              <a:gd name="adj1" fmla="val 24578"/>
              <a:gd name="adj2" fmla="val -1968"/>
              <a:gd name="adj3" fmla="val 18750"/>
              <a:gd name="adj4" fmla="val -16667"/>
              <a:gd name="adj5" fmla="val 12727"/>
              <a:gd name="adj6" fmla="val -43074"/>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solidFill>
                  <a:schemeClr val="tx1"/>
                </a:solidFill>
                <a:latin typeface="Arial" panose="020B0604020202020204" pitchFamily="34" charset="0"/>
                <a:cs typeface="Arial" panose="020B0604020202020204" pitchFamily="34" charset="0"/>
              </a:rPr>
              <a:t>Label: Interaction detection method</a:t>
            </a:r>
          </a:p>
          <a:p>
            <a:r>
              <a:rPr lang="en-GB" sz="1400" dirty="0" smtClean="0">
                <a:solidFill>
                  <a:schemeClr val="tx1"/>
                </a:solidFill>
                <a:latin typeface="Arial" panose="020B0604020202020204" pitchFamily="34" charset="0"/>
                <a:cs typeface="Arial" panose="020B0604020202020204" pitchFamily="34" charset="0"/>
              </a:rPr>
              <a:t>Colour: Interaction type</a:t>
            </a:r>
            <a:endParaRPr lang="en-GB" sz="1400" dirty="0">
              <a:solidFill>
                <a:schemeClr val="tx1"/>
              </a:solidFill>
              <a:latin typeface="Arial" panose="020B0604020202020204" pitchFamily="34" charset="0"/>
              <a:cs typeface="Arial" panose="020B0604020202020204" pitchFamily="34" charset="0"/>
            </a:endParaRPr>
          </a:p>
        </p:txBody>
      </p:sp>
      <p:sp>
        <p:nvSpPr>
          <p:cNvPr id="12" name="TextBox 11"/>
          <p:cNvSpPr txBox="1"/>
          <p:nvPr/>
        </p:nvSpPr>
        <p:spPr>
          <a:xfrm>
            <a:off x="6276958" y="4397100"/>
            <a:ext cx="2137124" cy="461665"/>
          </a:xfrm>
          <a:prstGeom prst="rect">
            <a:avLst/>
          </a:prstGeom>
          <a:noFill/>
        </p:spPr>
        <p:txBody>
          <a:bodyPr wrap="none" rtlCol="0">
            <a:spAutoFit/>
          </a:bodyPr>
          <a:lstStyle/>
          <a:p>
            <a:r>
              <a:rPr lang="en-GB" dirty="0" smtClean="0"/>
              <a:t>Edge columns</a:t>
            </a:r>
            <a:endParaRPr lang="en-GB" dirty="0"/>
          </a:p>
        </p:txBody>
      </p:sp>
      <p:sp>
        <p:nvSpPr>
          <p:cNvPr id="3" name="TextBox 2"/>
          <p:cNvSpPr txBox="1"/>
          <p:nvPr/>
        </p:nvSpPr>
        <p:spPr>
          <a:xfrm>
            <a:off x="1455395" y="1036977"/>
            <a:ext cx="6552728" cy="830997"/>
          </a:xfrm>
          <a:prstGeom prst="rect">
            <a:avLst/>
          </a:prstGeom>
          <a:noFill/>
        </p:spPr>
        <p:txBody>
          <a:bodyPr wrap="square" rtlCol="0">
            <a:spAutoFit/>
          </a:bodyPr>
          <a:lstStyle/>
          <a:p>
            <a:pPr algn="ctr"/>
            <a:r>
              <a:rPr lang="en-GB" b="1" dirty="0" smtClean="0"/>
              <a:t>Network after application of a visual style based on its columns</a:t>
            </a:r>
            <a:endParaRPr lang="en-GB" b="1" dirty="0"/>
          </a:p>
        </p:txBody>
      </p:sp>
    </p:spTree>
    <p:extLst>
      <p:ext uri="{BB962C8B-B14F-4D97-AF65-F5344CB8AC3E}">
        <p14:creationId xmlns:p14="http://schemas.microsoft.com/office/powerpoint/2010/main" val="89058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496" y="646871"/>
            <a:ext cx="9144000" cy="6211129"/>
          </a:xfrm>
          <a:prstGeom prst="rect">
            <a:avLst/>
          </a:prstGeom>
        </p:spPr>
      </p:pic>
      <p:sp>
        <p:nvSpPr>
          <p:cNvPr id="2" name="TextBox 1"/>
          <p:cNvSpPr txBox="1"/>
          <p:nvPr/>
        </p:nvSpPr>
        <p:spPr>
          <a:xfrm>
            <a:off x="323850" y="115888"/>
            <a:ext cx="7848600" cy="584200"/>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Using </a:t>
            </a:r>
            <a:r>
              <a:rPr lang="en-GB" dirty="0" smtClean="0"/>
              <a:t>Styles</a:t>
            </a:r>
            <a:endParaRPr lang="en-GB" dirty="0"/>
          </a:p>
        </p:txBody>
      </p:sp>
      <p:sp>
        <p:nvSpPr>
          <p:cNvPr id="4" name="Rectangle 3"/>
          <p:cNvSpPr/>
          <p:nvPr/>
        </p:nvSpPr>
        <p:spPr>
          <a:xfrm>
            <a:off x="395536" y="1238524"/>
            <a:ext cx="2304256" cy="492678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6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15888"/>
            <a:ext cx="8229600" cy="1143000"/>
          </a:xfrm>
        </p:spPr>
        <p:txBody>
          <a:bodyPr/>
          <a:lstStyle/>
          <a:p>
            <a:pPr eaLnBrk="1" hangingPunct="1"/>
            <a:r>
              <a:rPr lang="en-US" dirty="0" smtClean="0">
                <a:latin typeface="Arial" panose="020B0604020202020204" pitchFamily="34" charset="0"/>
                <a:cs typeface="Arial" panose="020B0604020202020204" pitchFamily="34" charset="0"/>
              </a:rPr>
              <a:t>Workflow</a:t>
            </a:r>
          </a:p>
        </p:txBody>
      </p:sp>
      <p:sp>
        <p:nvSpPr>
          <p:cNvPr id="3" name="Content Placeholder 2"/>
          <p:cNvSpPr>
            <a:spLocks noGrp="1"/>
          </p:cNvSpPr>
          <p:nvPr>
            <p:ph idx="1"/>
          </p:nvPr>
        </p:nvSpPr>
        <p:spPr>
          <a:xfrm>
            <a:off x="457200" y="1348380"/>
            <a:ext cx="8229600" cy="5032948"/>
          </a:xfrm>
        </p:spPr>
        <p:txBody>
          <a:bodyPr rtlCol="0">
            <a:noAutofit/>
          </a:bodyPr>
          <a:lstStyle/>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Obtain protein-protein interactions</a:t>
            </a:r>
          </a:p>
          <a:p>
            <a:pPr lvl="2" fontAlgn="auto">
              <a:lnSpc>
                <a:spcPct val="120000"/>
              </a:lnSpc>
              <a:spcAft>
                <a:spcPts val="0"/>
              </a:spcAft>
              <a:buFont typeface="Wingdings" pitchFamily="2" charset="2"/>
              <a:buChar char="ü"/>
              <a:defRPr/>
            </a:pPr>
            <a:r>
              <a:rPr lang="en-US" sz="1600" dirty="0" smtClean="0">
                <a:latin typeface="Arial" panose="020B0604020202020204" pitchFamily="34" charset="0"/>
                <a:cs typeface="Arial" panose="020B0604020202020204" pitchFamily="34" charset="0"/>
              </a:rPr>
              <a:t>PSICQUIC-based interaction import client in Cytoscape</a:t>
            </a: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Visualize network</a:t>
            </a:r>
          </a:p>
          <a:p>
            <a:pPr lvl="2" fontAlgn="auto">
              <a:lnSpc>
                <a:spcPct val="120000"/>
              </a:lnSpc>
              <a:spcAft>
                <a:spcPts val="0"/>
              </a:spcAft>
              <a:buFont typeface="Wingdings" pitchFamily="2" charset="2"/>
              <a:buChar char="ü"/>
              <a:defRPr/>
            </a:pPr>
            <a:r>
              <a:rPr lang="en-US" sz="1600" dirty="0" err="1">
                <a:latin typeface="Arial" panose="020B0604020202020204" pitchFamily="34" charset="0"/>
                <a:cs typeface="Arial" panose="020B0604020202020204" pitchFamily="34" charset="0"/>
              </a:rPr>
              <a:t>Cytoscape</a:t>
            </a:r>
            <a:endParaRPr lang="en-US" sz="1600" dirty="0">
              <a:latin typeface="Arial" panose="020B0604020202020204" pitchFamily="34" charset="0"/>
              <a:cs typeface="Arial" panose="020B0604020202020204" pitchFamily="34" charset="0"/>
            </a:endParaRPr>
          </a:p>
          <a:p>
            <a:pPr eaLnBrk="1" fontAlgn="auto" hangingPunct="1">
              <a:lnSpc>
                <a:spcPct val="120000"/>
              </a:lnSpc>
              <a:spcAft>
                <a:spcPts val="0"/>
              </a:spcAft>
              <a:defRPr/>
            </a:pPr>
            <a:r>
              <a:rPr lang="en-US" sz="2000" dirty="0" smtClean="0">
                <a:latin typeface="Arial" panose="020B0604020202020204" pitchFamily="34" charset="0"/>
                <a:cs typeface="Arial" panose="020B0604020202020204" pitchFamily="34" charset="0"/>
              </a:rPr>
              <a:t>Basic network analysis</a:t>
            </a:r>
          </a:p>
          <a:p>
            <a:pPr lvl="1" fontAlgn="auto">
              <a:lnSpc>
                <a:spcPct val="120000"/>
              </a:lnSpc>
              <a:spcAft>
                <a:spcPts val="0"/>
              </a:spcAft>
              <a:defRPr/>
            </a:pPr>
            <a:r>
              <a:rPr lang="en-US" sz="1800" dirty="0" smtClean="0">
                <a:solidFill>
                  <a:srgbClr val="000000"/>
                </a:solidFill>
                <a:latin typeface="Arial" panose="020B0604020202020204" pitchFamily="34" charset="0"/>
                <a:cs typeface="Arial" panose="020B0604020202020204" pitchFamily="34" charset="0"/>
              </a:rPr>
              <a:t>Filtering your network based on columns</a:t>
            </a:r>
          </a:p>
          <a:p>
            <a:pPr lvl="2" fontAlgn="auto">
              <a:lnSpc>
                <a:spcPct val="120000"/>
              </a:lnSpc>
              <a:spcAft>
                <a:spcPts val="0"/>
              </a:spcAft>
              <a:buFont typeface="Wingdings" pitchFamily="2" charset="2"/>
              <a:buChar char="ü"/>
              <a:defRPr/>
            </a:pPr>
            <a:r>
              <a:rPr lang="en-US" sz="1600" dirty="0">
                <a:solidFill>
                  <a:srgbClr val="000000"/>
                </a:solidFill>
                <a:latin typeface="Arial" panose="020B0604020202020204" pitchFamily="34" charset="0"/>
                <a:cs typeface="Arial" panose="020B0604020202020204" pitchFamily="34" charset="0"/>
              </a:rPr>
              <a:t>Cytoscape: Using filters</a:t>
            </a:r>
          </a:p>
          <a:p>
            <a:pPr lvl="1" fontAlgn="auto">
              <a:lnSpc>
                <a:spcPct val="120000"/>
              </a:lnSpc>
              <a:spcAft>
                <a:spcPts val="0"/>
              </a:spcAft>
              <a:defRPr/>
            </a:pPr>
            <a:r>
              <a:rPr lang="en-US" sz="1800" dirty="0" smtClean="0">
                <a:solidFill>
                  <a:srgbClr val="000000"/>
                </a:solidFill>
                <a:latin typeface="Arial" panose="020B0604020202020204" pitchFamily="34" charset="0"/>
                <a:cs typeface="Arial" panose="020B0604020202020204" pitchFamily="34" charset="0"/>
              </a:rPr>
              <a:t>Integrate brain expression information in the network</a:t>
            </a:r>
          </a:p>
          <a:p>
            <a:pPr lvl="2" fontAlgn="auto">
              <a:lnSpc>
                <a:spcPct val="120000"/>
              </a:lnSpc>
              <a:spcAft>
                <a:spcPts val="0"/>
              </a:spcAft>
              <a:buFont typeface="Wingdings" pitchFamily="2" charset="2"/>
              <a:buChar char="ü"/>
              <a:defRPr/>
            </a:pPr>
            <a:r>
              <a:rPr lang="en-US" sz="1600" dirty="0">
                <a:solidFill>
                  <a:srgbClr val="000000"/>
                </a:solidFill>
                <a:latin typeface="Arial" panose="020B0604020202020204" pitchFamily="34" charset="0"/>
                <a:cs typeface="Arial" panose="020B0604020202020204" pitchFamily="34" charset="0"/>
              </a:rPr>
              <a:t>Cytoscape: Load </a:t>
            </a:r>
            <a:r>
              <a:rPr lang="en-US" sz="1600" dirty="0" smtClean="0">
                <a:solidFill>
                  <a:srgbClr val="000000"/>
                </a:solidFill>
                <a:latin typeface="Arial" panose="020B0604020202020204" pitchFamily="34" charset="0"/>
                <a:cs typeface="Arial" panose="020B0604020202020204" pitchFamily="34" charset="0"/>
              </a:rPr>
              <a:t>columns</a:t>
            </a:r>
          </a:p>
          <a:p>
            <a:pPr lvl="1" fontAlgn="auto">
              <a:lnSpc>
                <a:spcPct val="120000"/>
              </a:lnSpc>
              <a:spcAft>
                <a:spcPts val="0"/>
              </a:spcAft>
              <a:defRPr/>
            </a:pPr>
            <a:r>
              <a:rPr lang="en-US" sz="1800" dirty="0">
                <a:solidFill>
                  <a:srgbClr val="000000"/>
                </a:solidFill>
                <a:latin typeface="Arial" panose="020B0604020202020204" pitchFamily="34" charset="0"/>
                <a:cs typeface="Arial" panose="020B0604020202020204" pitchFamily="34" charset="0"/>
              </a:rPr>
              <a:t>Eliminating duplicated edges and self-loops</a:t>
            </a:r>
          </a:p>
          <a:p>
            <a:pPr fontAlgn="auto">
              <a:lnSpc>
                <a:spcPct val="120000"/>
              </a:lnSpc>
              <a:spcAft>
                <a:spcPts val="0"/>
              </a:spcAft>
              <a:defRPr/>
            </a:pPr>
            <a:r>
              <a:rPr lang="en-US" sz="2000" dirty="0" smtClean="0">
                <a:solidFill>
                  <a:srgbClr val="FF0000"/>
                </a:solidFill>
                <a:latin typeface="Arial" panose="020B0604020202020204" pitchFamily="34" charset="0"/>
                <a:cs typeface="Arial" panose="020B0604020202020204" pitchFamily="34" charset="0"/>
              </a:rPr>
              <a:t>Identify heavily connected sub-networks</a:t>
            </a:r>
          </a:p>
          <a:p>
            <a:pPr lvl="2" fontAlgn="auto">
              <a:lnSpc>
                <a:spcPct val="120000"/>
              </a:lnSpc>
              <a:spcAft>
                <a:spcPts val="0"/>
              </a:spcAft>
              <a:buFont typeface="Wingdings" pitchFamily="2" charset="2"/>
              <a:buChar char="ü"/>
              <a:defRPr/>
            </a:pPr>
            <a:r>
              <a:rPr lang="en-US" sz="1600" dirty="0" err="1">
                <a:solidFill>
                  <a:srgbClr val="FF0000"/>
                </a:solidFill>
                <a:latin typeface="Arial" panose="020B0604020202020204" pitchFamily="34" charset="0"/>
                <a:cs typeface="Arial" panose="020B0604020202020204" pitchFamily="34" charset="0"/>
              </a:rPr>
              <a:t>Cytoscape</a:t>
            </a:r>
            <a:r>
              <a:rPr lang="en-US" sz="1600" dirty="0">
                <a:solidFill>
                  <a:srgbClr val="FF0000"/>
                </a:solidFill>
                <a:latin typeface="Arial" panose="020B0604020202020204" pitchFamily="34" charset="0"/>
                <a:cs typeface="Arial" panose="020B0604020202020204" pitchFamily="34" charset="0"/>
              </a:rPr>
              <a:t>: </a:t>
            </a:r>
            <a:r>
              <a:rPr lang="en-US" sz="1600" dirty="0" smtClean="0">
                <a:solidFill>
                  <a:srgbClr val="FF0000"/>
                </a:solidFill>
                <a:latin typeface="Arial" panose="020B0604020202020204" pitchFamily="34" charset="0"/>
                <a:cs typeface="Arial" panose="020B0604020202020204" pitchFamily="34" charset="0"/>
              </a:rPr>
              <a:t>MCODE app</a:t>
            </a:r>
            <a:endParaRPr lang="en-US" sz="1200" dirty="0" smtClean="0">
              <a:solidFill>
                <a:srgbClr val="FF0000"/>
              </a:solidFill>
              <a:latin typeface="Arial" panose="020B0604020202020204" pitchFamily="34" charset="0"/>
              <a:cs typeface="Arial" panose="020B0604020202020204" pitchFamily="34" charset="0"/>
            </a:endParaRPr>
          </a:p>
          <a:p>
            <a:pPr fontAlgn="auto">
              <a:lnSpc>
                <a:spcPct val="120000"/>
              </a:lnSpc>
              <a:spcAft>
                <a:spcPts val="0"/>
              </a:spcAft>
              <a:defRPr/>
            </a:pPr>
            <a:r>
              <a:rPr lang="en-US" sz="2000" dirty="0" smtClean="0">
                <a:latin typeface="Arial" panose="020B0604020202020204" pitchFamily="34" charset="0"/>
                <a:cs typeface="Arial" panose="020B0604020202020204" pitchFamily="34" charset="0"/>
              </a:rPr>
              <a:t>Analyze meaningful GO annotation</a:t>
            </a:r>
          </a:p>
          <a:p>
            <a:pPr lvl="2" fontAlgn="auto">
              <a:lnSpc>
                <a:spcPct val="120000"/>
              </a:lnSpc>
              <a:spcAft>
                <a:spcPts val="0"/>
              </a:spcAft>
              <a:buFont typeface="Wingdings" pitchFamily="2" charset="2"/>
              <a:buChar char="ü"/>
              <a:defRPr/>
            </a:pPr>
            <a:r>
              <a:rPr lang="en-US" sz="1600" dirty="0">
                <a:latin typeface="Arial" panose="020B0604020202020204" pitchFamily="34" charset="0"/>
                <a:cs typeface="Arial" panose="020B0604020202020204" pitchFamily="34" charset="0"/>
              </a:rPr>
              <a:t>Cytoscape: </a:t>
            </a:r>
            <a:r>
              <a:rPr lang="en-US" sz="1600" dirty="0" err="1" smtClean="0">
                <a:latin typeface="Arial" panose="020B0604020202020204" pitchFamily="34" charset="0"/>
                <a:cs typeface="Arial" panose="020B0604020202020204" pitchFamily="34" charset="0"/>
              </a:rPr>
              <a:t>ClueGO</a:t>
            </a:r>
            <a:r>
              <a:rPr lang="en-US" sz="1600" dirty="0" smtClean="0">
                <a:latin typeface="Arial" panose="020B0604020202020204" pitchFamily="34" charset="0"/>
                <a:cs typeface="Arial" panose="020B0604020202020204" pitchFamily="34" charset="0"/>
              </a:rPr>
              <a:t> app</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78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816" y="1534240"/>
            <a:ext cx="5123688" cy="5279136"/>
          </a:xfrm>
          <a:prstGeom prst="rect">
            <a:avLst/>
          </a:prstGeom>
        </p:spPr>
      </p:pic>
      <p:sp>
        <p:nvSpPr>
          <p:cNvPr id="9219" name="Rectangle 2"/>
          <p:cNvSpPr>
            <a:spLocks noGrp="1" noChangeArrowheads="1"/>
          </p:cNvSpPr>
          <p:nvPr>
            <p:ph type="title"/>
          </p:nvPr>
        </p:nvSpPr>
        <p:spPr>
          <a:xfrm>
            <a:off x="323528" y="116632"/>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0" hangingPunct="0"/>
            <a:r>
              <a:rPr lang="en-US" sz="3200" dirty="0" smtClean="0">
                <a:solidFill>
                  <a:srgbClr val="72AD46"/>
                </a:solidFill>
                <a:latin typeface="Arial" panose="020B0604020202020204" pitchFamily="34" charset="0"/>
                <a:cs typeface="Arial" pitchFamily="34" charset="0"/>
              </a:rPr>
              <a:t>Topological clusters</a:t>
            </a:r>
            <a:endParaRPr lang="en-US" sz="3200" dirty="0">
              <a:solidFill>
                <a:srgbClr val="72AD46"/>
              </a:solidFill>
              <a:latin typeface="Arial" panose="020B0604020202020204" pitchFamily="34" charset="0"/>
              <a:cs typeface="Arial" pitchFamily="34" charset="0"/>
            </a:endParaRPr>
          </a:p>
        </p:txBody>
      </p:sp>
      <p:sp>
        <p:nvSpPr>
          <p:cNvPr id="9220" name="Rectangle 3"/>
          <p:cNvSpPr>
            <a:spLocks noGrp="1" noChangeArrowheads="1"/>
          </p:cNvSpPr>
          <p:nvPr>
            <p:ph type="body" idx="1"/>
          </p:nvPr>
        </p:nvSpPr>
        <p:spPr>
          <a:xfrm>
            <a:off x="35496" y="692696"/>
            <a:ext cx="8229600" cy="584775"/>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spcBef>
                <a:spcPct val="0"/>
              </a:spcBef>
            </a:pPr>
            <a:r>
              <a:rPr lang="en-US" sz="1600" dirty="0" smtClean="0">
                <a:latin typeface="Arial" panose="020B0604020202020204" pitchFamily="34" charset="0"/>
                <a:ea typeface="Geneva"/>
                <a:cs typeface="Arial" panose="020B0604020202020204" pitchFamily="34" charset="0"/>
              </a:rPr>
              <a:t>Transitivity</a:t>
            </a:r>
            <a:r>
              <a:rPr lang="en-US" sz="1600" dirty="0">
                <a:latin typeface="Arial" panose="020B0604020202020204" pitchFamily="34" charset="0"/>
                <a:ea typeface="Geneva"/>
                <a:cs typeface="Arial" panose="020B0604020202020204" pitchFamily="34" charset="0"/>
              </a:rPr>
              <a:t>/ Clustering - A network shows clustering if the probability of pair of nodes being adjacent is higher when the two nodes have a common </a:t>
            </a:r>
            <a:r>
              <a:rPr lang="en-US" sz="1600" dirty="0" smtClean="0">
                <a:latin typeface="Arial" panose="020B0604020202020204" pitchFamily="34" charset="0"/>
                <a:ea typeface="Geneva"/>
                <a:cs typeface="Arial" panose="020B0604020202020204" pitchFamily="34" charset="0"/>
              </a:rPr>
              <a:t>neighbor.</a:t>
            </a:r>
            <a:endParaRPr lang="en-US" sz="1600" dirty="0">
              <a:latin typeface="Arial" panose="020B0604020202020204" pitchFamily="34" charset="0"/>
              <a:ea typeface="Geneva"/>
              <a:cs typeface="Arial" panose="020B0604020202020204" pitchFamily="34" charset="0"/>
            </a:endParaRPr>
          </a:p>
        </p:txBody>
      </p:sp>
      <p:sp>
        <p:nvSpPr>
          <p:cNvPr id="3" name="Rectangle 2"/>
          <p:cNvSpPr/>
          <p:nvPr/>
        </p:nvSpPr>
        <p:spPr>
          <a:xfrm>
            <a:off x="35496" y="1397094"/>
            <a:ext cx="2502024" cy="1815882"/>
          </a:xfrm>
          <a:prstGeom prst="rect">
            <a:avLst/>
          </a:prstGeom>
          <a:noFill/>
          <a:ln>
            <a:noFill/>
          </a:ln>
        </p:spPr>
        <p:txBody>
          <a:bodyPr vert="horz" wrap="square" lIns="91440" tIns="45720" rIns="91440" bIns="45720" numCol="1" anchor="t" anchorCtr="0" compatLnSpc="1">
            <a:prstTxWarp prst="textNoShape">
              <a:avLst/>
            </a:prstTxWarp>
            <a:spAutoFit/>
          </a:bodyPr>
          <a:lstStyle/>
          <a:p>
            <a:pPr marL="342900" indent="-342900">
              <a:buFont typeface="Arial" pitchFamily="34" charset="0"/>
              <a:buChar char="•"/>
            </a:pPr>
            <a:r>
              <a:rPr lang="en-US" sz="1600" dirty="0">
                <a:cs typeface="Arial" panose="020B0604020202020204" pitchFamily="34" charset="0"/>
              </a:rPr>
              <a:t>Functions are likely to be carried out in a highly modular manner.</a:t>
            </a:r>
          </a:p>
          <a:p>
            <a:pPr marL="342900" indent="-342900">
              <a:buFont typeface="Arial" pitchFamily="34" charset="0"/>
              <a:buChar char="•"/>
            </a:pPr>
            <a:endParaRPr lang="en-US" sz="1600" dirty="0">
              <a:cs typeface="Arial" panose="020B0604020202020204" pitchFamily="34" charset="0"/>
            </a:endParaRPr>
          </a:p>
          <a:p>
            <a:pPr marL="342900" indent="-342900">
              <a:buFont typeface="Arial" pitchFamily="34" charset="0"/>
              <a:buChar char="•"/>
            </a:pPr>
            <a:r>
              <a:rPr lang="en-US" sz="1600" dirty="0">
                <a:cs typeface="Arial" panose="020B0604020202020204" pitchFamily="34" charset="0"/>
              </a:rPr>
              <a:t>High clustering =&gt; High modularity</a:t>
            </a:r>
          </a:p>
        </p:txBody>
      </p:sp>
      <p:sp>
        <p:nvSpPr>
          <p:cNvPr id="4" name="TextBox 3"/>
          <p:cNvSpPr txBox="1"/>
          <p:nvPr/>
        </p:nvSpPr>
        <p:spPr>
          <a:xfrm>
            <a:off x="2753544" y="1390020"/>
            <a:ext cx="3456384" cy="830997"/>
          </a:xfrm>
          <a:prstGeom prst="rect">
            <a:avLst/>
          </a:prstGeom>
          <a:noFill/>
        </p:spPr>
        <p:txBody>
          <a:bodyPr wrap="square" rtlCol="0">
            <a:spAutoFit/>
          </a:bodyPr>
          <a:lstStyle/>
          <a:p>
            <a:r>
              <a:rPr lang="en-GB" b="1" dirty="0" smtClean="0">
                <a:solidFill>
                  <a:schemeClr val="accent5">
                    <a:lumMod val="75000"/>
                  </a:schemeClr>
                </a:solidFill>
              </a:rPr>
              <a:t>Ubiquitin-proteasome system network</a:t>
            </a:r>
            <a:endParaRPr lang="en-GB" b="1" dirty="0">
              <a:solidFill>
                <a:schemeClr val="accent5">
                  <a:lumMod val="75000"/>
                </a:schemeClr>
              </a:solidFill>
            </a:endParaRPr>
          </a:p>
        </p:txBody>
      </p:sp>
      <p:sp>
        <p:nvSpPr>
          <p:cNvPr id="5" name="Rectangle 4"/>
          <p:cNvSpPr/>
          <p:nvPr/>
        </p:nvSpPr>
        <p:spPr>
          <a:xfrm>
            <a:off x="5892290" y="5139774"/>
            <a:ext cx="678516" cy="72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881951"/>
            <a:ext cx="1850398" cy="2515646"/>
          </a:xfrm>
          <a:prstGeom prst="rect">
            <a:avLst/>
          </a:prstGeom>
          <a:ln w="28575">
            <a:solidFill>
              <a:srgbClr val="FF0000"/>
            </a:solidFill>
          </a:ln>
        </p:spPr>
      </p:pic>
      <p:cxnSp>
        <p:nvCxnSpPr>
          <p:cNvPr id="8" name="Straight Connector 7"/>
          <p:cNvCxnSpPr/>
          <p:nvPr/>
        </p:nvCxnSpPr>
        <p:spPr>
          <a:xfrm>
            <a:off x="2677982" y="3881951"/>
            <a:ext cx="3892824" cy="125782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677982" y="5859854"/>
            <a:ext cx="3214308" cy="53774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4844" y="3394349"/>
            <a:ext cx="3024336" cy="461665"/>
          </a:xfrm>
          <a:prstGeom prst="rect">
            <a:avLst/>
          </a:prstGeom>
          <a:noFill/>
        </p:spPr>
        <p:txBody>
          <a:bodyPr wrap="square" rtlCol="0">
            <a:spAutoFit/>
          </a:bodyPr>
          <a:lstStyle/>
          <a:p>
            <a:pPr algn="ctr"/>
            <a:r>
              <a:rPr lang="en-GB" b="1" dirty="0" smtClean="0">
                <a:solidFill>
                  <a:schemeClr val="accent5">
                    <a:lumMod val="75000"/>
                  </a:schemeClr>
                </a:solidFill>
              </a:rPr>
              <a:t>Proteasome cluster</a:t>
            </a:r>
            <a:endParaRPr lang="en-GB" b="1" dirty="0">
              <a:solidFill>
                <a:schemeClr val="accent5">
                  <a:lumMod val="75000"/>
                </a:schemeClr>
              </a:solidFill>
            </a:endParaRPr>
          </a:p>
        </p:txBody>
      </p:sp>
    </p:spTree>
    <p:extLst>
      <p:ext uri="{BB962C8B-B14F-4D97-AF65-F5344CB8AC3E}">
        <p14:creationId xmlns:p14="http://schemas.microsoft.com/office/powerpoint/2010/main" val="22835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2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2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362109"/>
            <a:ext cx="7992566" cy="584776"/>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Network topological analysis: </a:t>
            </a:r>
            <a:r>
              <a:rPr lang="en-GB" dirty="0" smtClean="0"/>
              <a:t>MCODE</a:t>
            </a:r>
            <a:endParaRPr lang="en-GB" dirty="0"/>
          </a:p>
        </p:txBody>
      </p:sp>
      <p:sp>
        <p:nvSpPr>
          <p:cNvPr id="2" name="Rectangle 1"/>
          <p:cNvSpPr/>
          <p:nvPr/>
        </p:nvSpPr>
        <p:spPr>
          <a:xfrm>
            <a:off x="323528" y="1798071"/>
            <a:ext cx="8712968" cy="3647153"/>
          </a:xfrm>
          <a:prstGeom prst="rect">
            <a:avLst/>
          </a:prstGeom>
        </p:spPr>
        <p:txBody>
          <a:bodyPr wrap="square">
            <a:spAutoFit/>
          </a:bodyPr>
          <a:lstStyle/>
          <a:p>
            <a:pPr marL="342900" indent="-342900">
              <a:spcAft>
                <a:spcPts val="600"/>
              </a:spcAft>
              <a:buFont typeface="Arial" panose="020B0604020202020204" pitchFamily="34" charset="0"/>
              <a:buChar char="•"/>
            </a:pPr>
            <a:r>
              <a:rPr lang="en-GB" sz="1800" b="1" dirty="0" smtClean="0"/>
              <a:t>MCODE</a:t>
            </a:r>
          </a:p>
          <a:p>
            <a:pPr marL="717550" lvl="1" indent="-358775">
              <a:spcAft>
                <a:spcPts val="600"/>
              </a:spcAft>
              <a:buFont typeface="Courier New"/>
              <a:buChar char="o"/>
            </a:pPr>
            <a:r>
              <a:rPr lang="en-GB" sz="1800" dirty="0"/>
              <a:t>Developed </a:t>
            </a:r>
            <a:r>
              <a:rPr lang="en-GB" sz="1800" dirty="0" smtClean="0"/>
              <a:t>in Gary Bader’s lab to find protein complexes in PPI networks. </a:t>
            </a:r>
            <a:endParaRPr lang="en-GB" sz="1800" dirty="0"/>
          </a:p>
          <a:p>
            <a:pPr marL="723900" lvl="1" indent="-365125">
              <a:spcAft>
                <a:spcPts val="600"/>
              </a:spcAft>
              <a:buFont typeface="Courier New" panose="02070309020205020404" pitchFamily="49" charset="0"/>
              <a:buChar char="o"/>
            </a:pPr>
            <a:r>
              <a:rPr lang="en-GB" sz="1800" dirty="0"/>
              <a:t>Finds highly interconnected regions in a network. The algorithm uses a three-stage process: </a:t>
            </a:r>
          </a:p>
          <a:p>
            <a:pPr marL="1257300" lvl="2" indent="-342900">
              <a:spcAft>
                <a:spcPts val="0"/>
              </a:spcAft>
              <a:buFont typeface="Wingdings" panose="05000000000000000000" pitchFamily="2" charset="2"/>
              <a:buChar char="ü"/>
            </a:pPr>
            <a:r>
              <a:rPr lang="en-GB" sz="1600" dirty="0"/>
              <a:t>Weighting: gives a higher score to those nodes whose neighbours are more interconnected. </a:t>
            </a:r>
          </a:p>
          <a:p>
            <a:pPr marL="1257300" lvl="2" indent="-342900">
              <a:spcAft>
                <a:spcPts val="0"/>
              </a:spcAft>
              <a:buFont typeface="Wingdings" panose="05000000000000000000" pitchFamily="2" charset="2"/>
              <a:buChar char="ü"/>
            </a:pPr>
            <a:r>
              <a:rPr lang="en-GB" sz="1600" dirty="0"/>
              <a:t>Molecular complex prediction: starting with the highest-weighted node (seed), recursively move out, adding nodes to the complex that are above a given threshold.</a:t>
            </a:r>
          </a:p>
          <a:p>
            <a:pPr marL="1257300" lvl="2" indent="-342900">
              <a:spcAft>
                <a:spcPts val="0"/>
              </a:spcAft>
              <a:buFont typeface="Wingdings" panose="05000000000000000000" pitchFamily="2" charset="2"/>
              <a:buChar char="ü"/>
            </a:pPr>
            <a:r>
              <a:rPr lang="en-GB" sz="1600" dirty="0"/>
              <a:t>Post-processing, which applies filters to improve the cluster quality (haircut and fluff).</a:t>
            </a:r>
          </a:p>
          <a:p>
            <a:pPr marL="1257300" lvl="2" indent="-342900">
              <a:spcAft>
                <a:spcPts val="0"/>
              </a:spcAft>
              <a:buFont typeface="Wingdings" panose="05000000000000000000" pitchFamily="2" charset="2"/>
              <a:buChar char="ü"/>
            </a:pPr>
            <a:r>
              <a:rPr lang="en-GB" sz="1600" dirty="0"/>
              <a:t>Check </a:t>
            </a:r>
            <a:r>
              <a:rPr lang="en-GB" sz="1600" dirty="0">
                <a:hlinkClick r:id="rId2"/>
              </a:rPr>
              <a:t>http://www.youtube.com/watch?v=7wA4ZEoFGl8</a:t>
            </a:r>
            <a:r>
              <a:rPr lang="en-GB" sz="1600" dirty="0"/>
              <a:t> and </a:t>
            </a:r>
            <a:r>
              <a:rPr lang="en-GB" sz="1600" dirty="0">
                <a:hlinkClick r:id="rId3"/>
              </a:rPr>
              <a:t>http://www.cgl.ucsf.edu/cytoscape/cluster/clusterMaker.html#mcode</a:t>
            </a:r>
            <a:r>
              <a:rPr lang="en-GB" sz="1600" dirty="0"/>
              <a:t>. </a:t>
            </a:r>
          </a:p>
        </p:txBody>
      </p:sp>
    </p:spTree>
    <p:extLst>
      <p:ext uri="{BB962C8B-B14F-4D97-AF65-F5344CB8AC3E}">
        <p14:creationId xmlns:p14="http://schemas.microsoft.com/office/powerpoint/2010/main" val="172838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ppt9ECE.t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9950</TotalTime>
  <Words>6913</Words>
  <Application>Microsoft Macintosh PowerPoint</Application>
  <PresentationFormat>On-screen Show (4:3)</PresentationFormat>
  <Paragraphs>1215</Paragraphs>
  <Slides>122</Slides>
  <Notes>57</Notes>
  <HiddenSlides>10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122</vt:i4>
      </vt:variant>
    </vt:vector>
  </HeadingPairs>
  <TitlesOfParts>
    <vt:vector size="134" baseType="lpstr">
      <vt:lpstr>American Typewriter</vt:lpstr>
      <vt:lpstr>Arial</vt:lpstr>
      <vt:lpstr>Arial Black</vt:lpstr>
      <vt:lpstr>Calibri</vt:lpstr>
      <vt:lpstr>Courier New</vt:lpstr>
      <vt:lpstr>Geneva</vt:lpstr>
      <vt:lpstr>HelveticaNeueLT Pro 35 Th</vt:lpstr>
      <vt:lpstr>HelveticaNeueLT Pro 45 Lt</vt:lpstr>
      <vt:lpstr>ＭＳ Ｐゴシック</vt:lpstr>
      <vt:lpstr>Times New Roman</vt:lpstr>
      <vt:lpstr>Wingdings</vt:lpstr>
      <vt:lpstr>ppt9ECE.tmp</vt:lpstr>
      <vt:lpstr>Molecular Interactions and Network Analysis   From raw data to network analysis: PSICQUIC and Cytoscape</vt:lpstr>
      <vt:lpstr>PowerPoint Presentation</vt:lpstr>
      <vt:lpstr>Protein-protein interactions (PPIs) and PPI databases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representation and analysis:  strategies and limitations</vt:lpstr>
      <vt:lpstr>PowerPoint Presentation</vt:lpstr>
      <vt:lpstr>PowerPoint Presentation</vt:lpstr>
      <vt:lpstr>PowerPoint Presentation</vt:lpstr>
      <vt:lpstr>PowerPoint Presentation</vt:lpstr>
      <vt:lpstr>PowerPoint Presentation</vt:lpstr>
      <vt:lpstr>Example of a PPI Network </vt:lpstr>
      <vt:lpstr>Properties of PPINs: Small-world effect</vt:lpstr>
      <vt:lpstr>Properties of PPI networks: scale-free networks </vt:lpstr>
      <vt:lpstr>Properties of PPI networks: scale-free networks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of data integration and an example of a solution:  PSICQUIC</vt:lpstr>
      <vt:lpstr>Molecular interaction information</vt:lpstr>
      <vt:lpstr>Molecular interaction resources</vt:lpstr>
      <vt:lpstr>Data integration</vt:lpstr>
      <vt:lpstr>Data integration problems</vt:lpstr>
      <vt:lpstr>Standards</vt:lpstr>
      <vt:lpstr>PowerPoint Presentation</vt:lpstr>
      <vt:lpstr>Collaboration among data providers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PSICQUIC GAME</vt:lpstr>
      <vt:lpstr>Service Oriented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Cytoscape</vt:lpstr>
      <vt:lpstr>PowerPoint Presentation</vt:lpstr>
      <vt:lpstr>PowerPoint Presentation</vt:lpstr>
      <vt:lpstr>PowerPoint Presentation</vt:lpstr>
      <vt:lpstr>Building and analyzing networks with Cytoscape and PSICQUIC</vt:lpstr>
      <vt:lpstr>Workflow</vt:lpstr>
      <vt:lpstr>PowerPoint Presentation</vt:lpstr>
      <vt:lpstr>PowerPoint Presentation</vt:lpstr>
      <vt:lpstr>PowerPoint Presentation</vt:lpstr>
      <vt:lpstr>Workflow</vt:lpstr>
      <vt:lpstr>Importing interaction data through PSICQUIC</vt:lpstr>
      <vt:lpstr>Importing interaction data through PSICQUIC</vt:lpstr>
      <vt:lpstr>Importing interaction data through PSICQUIC</vt:lpstr>
      <vt:lpstr>Importing interaction data through PSICQUIC</vt:lpstr>
      <vt:lpstr>Importing interaction data through PSICQUIC</vt:lpstr>
      <vt:lpstr>Workflow</vt:lpstr>
      <vt:lpstr>Visualizing the network</vt:lpstr>
      <vt:lpstr>Visualizing the network</vt:lpstr>
      <vt:lpstr>PowerPoint Presentation</vt:lpstr>
      <vt:lpstr>Workflow</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PowerPoint Presentation</vt:lpstr>
      <vt:lpstr>PowerPoint Presentation</vt:lpstr>
      <vt:lpstr>PowerPoint Presentation</vt:lpstr>
      <vt:lpstr>Workflow</vt:lpstr>
      <vt:lpstr>PowerPoint Presentation</vt:lpstr>
      <vt:lpstr>PowerPoint Presentation</vt:lpstr>
      <vt:lpstr>PowerPoint Presentation</vt:lpstr>
      <vt:lpstr>PowerPoint Presentation</vt:lpstr>
      <vt:lpstr>PowerPoint Presentation</vt:lpstr>
      <vt:lpstr>Workflow</vt:lpstr>
      <vt:lpstr>Topological clusters</vt:lpstr>
      <vt:lpstr>PowerPoint Presentation</vt:lpstr>
      <vt:lpstr>PowerPoint Presentation</vt:lpstr>
      <vt:lpstr>PowerPoint Presentation</vt:lpstr>
      <vt:lpstr>Workflow</vt:lpstr>
      <vt:lpstr>Gene ontology</vt:lpstr>
      <vt:lpstr>Gene ontology enrichment analysis</vt:lpstr>
      <vt:lpstr>Gene ontology enrichment analysis</vt:lpstr>
      <vt:lpstr>Gene ontology enrichment analysis</vt:lpstr>
      <vt:lpstr>ClueGO: selecting test set</vt:lpstr>
      <vt:lpstr>ClueGO: Visual settings, selecting ontology</vt:lpstr>
      <vt:lpstr>ClueGO: Ontology depth/grouping options</vt:lpstr>
      <vt:lpstr>ClueGO: Ontology granularity</vt:lpstr>
      <vt:lpstr>ClueGO: Ontology depth/grouping options</vt:lpstr>
      <vt:lpstr>ClueGO: kappa score</vt:lpstr>
      <vt:lpstr>ClueGO: Ontology depth/grouping options</vt:lpstr>
      <vt:lpstr>ClueGO: Layout options and start!</vt:lpstr>
      <vt:lpstr>ClueGO: Results log</vt:lpstr>
      <vt:lpstr>ClueGO: Results network groups view</vt:lpstr>
      <vt:lpstr>ClueGO: Results network significance view</vt:lpstr>
      <vt:lpstr>ClueGO: Results table</vt:lpstr>
      <vt:lpstr>ClueGO: Summary plots</vt:lpstr>
      <vt:lpstr>ClueGO: Analyzing two test sets (clusters)</vt:lpstr>
      <vt:lpstr>PowerPoint Presentation</vt:lpstr>
      <vt:lpstr>PowerPoint Presentation</vt:lpstr>
    </vt:vector>
  </TitlesOfParts>
  <Company>s k</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 k</dc:creator>
  <cp:lastModifiedBy>Microsoft Office User</cp:lastModifiedBy>
  <cp:revision>574</cp:revision>
  <cp:lastPrinted>2013-04-23T16:04:19Z</cp:lastPrinted>
  <dcterms:created xsi:type="dcterms:W3CDTF">2010-02-04T09:26:14Z</dcterms:created>
  <dcterms:modified xsi:type="dcterms:W3CDTF">2017-05-17T14:06:17Z</dcterms:modified>
</cp:coreProperties>
</file>